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7"/>
  </p:notesMasterIdLst>
  <p:sldIdLst>
    <p:sldId id="258" r:id="rId2"/>
    <p:sldId id="491" r:id="rId3"/>
    <p:sldId id="1381" r:id="rId4"/>
    <p:sldId id="504" r:id="rId5"/>
    <p:sldId id="1392" r:id="rId6"/>
    <p:sldId id="575" r:id="rId7"/>
    <p:sldId id="1427" r:id="rId8"/>
    <p:sldId id="493" r:id="rId9"/>
    <p:sldId id="495" r:id="rId10"/>
    <p:sldId id="496" r:id="rId11"/>
    <p:sldId id="497" r:id="rId12"/>
    <p:sldId id="498" r:id="rId13"/>
    <p:sldId id="499" r:id="rId14"/>
    <p:sldId id="1382" r:id="rId15"/>
    <p:sldId id="1393" r:id="rId16"/>
    <p:sldId id="1383" r:id="rId17"/>
    <p:sldId id="1429" r:id="rId18"/>
    <p:sldId id="1386" r:id="rId19"/>
    <p:sldId id="502" r:id="rId20"/>
    <p:sldId id="1384" r:id="rId21"/>
    <p:sldId id="1385" r:id="rId22"/>
    <p:sldId id="1252" r:id="rId23"/>
    <p:sldId id="1394" r:id="rId24"/>
    <p:sldId id="1387" r:id="rId25"/>
    <p:sldId id="1396" r:id="rId26"/>
    <p:sldId id="1388" r:id="rId27"/>
    <p:sldId id="1397" r:id="rId28"/>
    <p:sldId id="1390" r:id="rId29"/>
    <p:sldId id="1391" r:id="rId30"/>
    <p:sldId id="1400" r:id="rId31"/>
    <p:sldId id="1399" r:id="rId32"/>
    <p:sldId id="1398" r:id="rId33"/>
    <p:sldId id="1401" r:id="rId34"/>
    <p:sldId id="1402" r:id="rId35"/>
    <p:sldId id="1403" r:id="rId36"/>
    <p:sldId id="1404" r:id="rId37"/>
    <p:sldId id="1405" r:id="rId38"/>
    <p:sldId id="1406" r:id="rId39"/>
    <p:sldId id="1407" r:id="rId40"/>
    <p:sldId id="1408" r:id="rId41"/>
    <p:sldId id="1409" r:id="rId42"/>
    <p:sldId id="1428" r:id="rId43"/>
    <p:sldId id="1413" r:id="rId44"/>
    <p:sldId id="1412" r:id="rId45"/>
    <p:sldId id="1414" r:id="rId46"/>
    <p:sldId id="1415" r:id="rId47"/>
    <p:sldId id="1416" r:id="rId48"/>
    <p:sldId id="1417" r:id="rId49"/>
    <p:sldId id="1418" r:id="rId50"/>
    <p:sldId id="1420" r:id="rId51"/>
    <p:sldId id="1422" r:id="rId52"/>
    <p:sldId id="1424" r:id="rId53"/>
    <p:sldId id="1423" r:id="rId54"/>
    <p:sldId id="1426" r:id="rId55"/>
    <p:sldId id="1425" r:id="rId5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mson Zhou" initials="SZ" lastIdx="1" clrIdx="0">
    <p:extLst>
      <p:ext uri="{19B8F6BF-5375-455C-9EA6-DF929625EA0E}">
        <p15:presenceInfo xmlns:p15="http://schemas.microsoft.com/office/powerpoint/2012/main" userId="be955f33642ecbf5"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81" d="100"/>
          <a:sy n="81" d="100"/>
        </p:scale>
        <p:origin x="754"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commentAuthors" Target="commentAuthors.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BBD30C6-7E92-4EB1-BF4D-3E48089145D6}" type="datetimeFigureOut">
              <a:rPr lang="en-US" smtClean="0"/>
              <a:t>8/7/2024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F88009E-4BBB-4B0B-BB6B-AA8DFD977B03}" type="slidenum">
              <a:rPr lang="en-US" smtClean="0"/>
              <a:t>‹#›</a:t>
            </a:fld>
            <a:endParaRPr lang="en-US"/>
          </a:p>
        </p:txBody>
      </p:sp>
    </p:spTree>
    <p:extLst>
      <p:ext uri="{BB962C8B-B14F-4D97-AF65-F5344CB8AC3E}">
        <p14:creationId xmlns:p14="http://schemas.microsoft.com/office/powerpoint/2010/main" val="16629694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6229C-5C56-46D3-8AF7-8CB2C6C5FD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038207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6229C-5C56-46D3-8AF7-8CB2C6C5FD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380278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6229C-5C56-46D3-8AF7-8CB2C6C5FD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771411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6229C-5C56-46D3-8AF7-8CB2C6C5FD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310973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6229C-5C56-46D3-8AF7-8CB2C6C5FD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644356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6229C-5C56-46D3-8AF7-8CB2C6C5FD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769190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6229C-5C56-46D3-8AF7-8CB2C6C5FD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658987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6229C-5C56-46D3-8AF7-8CB2C6C5FD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78583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6229C-5C56-46D3-8AF7-8CB2C6C5FD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074175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6229C-5C56-46D3-8AF7-8CB2C6C5FD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296621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6229C-5C56-46D3-8AF7-8CB2C6C5FD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298656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6229C-5C56-46D3-8AF7-8CB2C6C5FD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2257656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6229C-5C56-46D3-8AF7-8CB2C6C5FD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9446407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6229C-5C56-46D3-8AF7-8CB2C6C5FD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45654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6229C-5C56-46D3-8AF7-8CB2C6C5FD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1148420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6229C-5C56-46D3-8AF7-8CB2C6C5FD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7065427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6229C-5C56-46D3-8AF7-8CB2C6C5FD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5267040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6229C-5C56-46D3-8AF7-8CB2C6C5FD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7316253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6229C-5C56-46D3-8AF7-8CB2C6C5FD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7607760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6229C-5C56-46D3-8AF7-8CB2C6C5FD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506225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6229C-5C56-46D3-8AF7-8CB2C6C5FD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3059499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6229C-5C56-46D3-8AF7-8CB2C6C5FD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617670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6229C-5C56-46D3-8AF7-8CB2C6C5FD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9813120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6229C-5C56-46D3-8AF7-8CB2C6C5FD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4897669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6229C-5C56-46D3-8AF7-8CB2C6C5FD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506523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6229C-5C56-46D3-8AF7-8CB2C6C5FD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7131147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6229C-5C56-46D3-8AF7-8CB2C6C5FD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0027822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6229C-5C56-46D3-8AF7-8CB2C6C5FD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29596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6229C-5C56-46D3-8AF7-8CB2C6C5FD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1564177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6229C-5C56-46D3-8AF7-8CB2C6C5FD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8460823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6229C-5C56-46D3-8AF7-8CB2C6C5FD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5352264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6229C-5C56-46D3-8AF7-8CB2C6C5FD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11049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6229C-5C56-46D3-8AF7-8CB2C6C5FD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518503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6229C-5C56-46D3-8AF7-8CB2C6C5FD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0382079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6229C-5C56-46D3-8AF7-8CB2C6C5FD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0403945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6229C-5C56-46D3-8AF7-8CB2C6C5FD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2152981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6229C-5C56-46D3-8AF7-8CB2C6C5FD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0159542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6229C-5C56-46D3-8AF7-8CB2C6C5FD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871522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6229C-5C56-46D3-8AF7-8CB2C6C5FD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8435723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6229C-5C56-46D3-8AF7-8CB2C6C5FD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3088509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6229C-5C56-46D3-8AF7-8CB2C6C5FD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5818049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6229C-5C56-46D3-8AF7-8CB2C6C5FD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669083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6229C-5C56-46D3-8AF7-8CB2C6C5FD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649320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6229C-5C56-46D3-8AF7-8CB2C6C5FD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414896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6229C-5C56-46D3-8AF7-8CB2C6C5FD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285459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6229C-5C56-46D3-8AF7-8CB2C6C5FD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00848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start by breaking down each of the terms in the title. To understand the sliding window model, we first have to understand the streaming model of computation, in which elements of an underlying data set S, arrive sequentially and the goal is to evaluate or approximate some given function on this dataset, using space sublinear in S. In the sliding window model, only the W most recent updates form the underlying data set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6229C-5C56-46D3-8AF7-8CB2C6C5FD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484902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2FC0A-127B-5C2C-1605-A48C6F90D1D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C7DD12F-3543-705E-3868-C234EE464F2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561EBD7-B498-BB45-D04B-00EB02BC1BED}"/>
              </a:ext>
            </a:extLst>
          </p:cNvPr>
          <p:cNvSpPr>
            <a:spLocks noGrp="1"/>
          </p:cNvSpPr>
          <p:nvPr>
            <p:ph type="dt" sz="half" idx="10"/>
          </p:nvPr>
        </p:nvSpPr>
        <p:spPr/>
        <p:txBody>
          <a:bodyPr/>
          <a:lstStyle/>
          <a:p>
            <a:fld id="{B2F56FBA-139B-4792-BA48-A8846844838D}" type="datetimeFigureOut">
              <a:rPr lang="en-US" smtClean="0"/>
              <a:t>8/7/2024</a:t>
            </a:fld>
            <a:endParaRPr lang="en-US"/>
          </a:p>
        </p:txBody>
      </p:sp>
      <p:sp>
        <p:nvSpPr>
          <p:cNvPr id="5" name="Footer Placeholder 4">
            <a:extLst>
              <a:ext uri="{FF2B5EF4-FFF2-40B4-BE49-F238E27FC236}">
                <a16:creationId xmlns:a16="http://schemas.microsoft.com/office/drawing/2014/main" id="{428CE5D9-92DE-2023-6D57-E3C1B86D63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A697A49-07F9-777D-3338-91E677C8A41E}"/>
              </a:ext>
            </a:extLst>
          </p:cNvPr>
          <p:cNvSpPr>
            <a:spLocks noGrp="1"/>
          </p:cNvSpPr>
          <p:nvPr>
            <p:ph type="sldNum" sz="quarter" idx="12"/>
          </p:nvPr>
        </p:nvSpPr>
        <p:spPr/>
        <p:txBody>
          <a:bodyPr/>
          <a:lstStyle/>
          <a:p>
            <a:fld id="{AE2A6D06-421F-4D1C-8A5C-EBB3323310D2}" type="slidenum">
              <a:rPr lang="en-US" smtClean="0"/>
              <a:t>‹#›</a:t>
            </a:fld>
            <a:endParaRPr lang="en-US"/>
          </a:p>
        </p:txBody>
      </p:sp>
    </p:spTree>
    <p:extLst>
      <p:ext uri="{BB962C8B-B14F-4D97-AF65-F5344CB8AC3E}">
        <p14:creationId xmlns:p14="http://schemas.microsoft.com/office/powerpoint/2010/main" val="35924008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39353-5E98-B280-04B1-623164E6361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CF0A59C-1B3D-350A-4C43-FD50D498A71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ADFD082-D623-C4E0-1823-0EE536E8B5D4}"/>
              </a:ext>
            </a:extLst>
          </p:cNvPr>
          <p:cNvSpPr>
            <a:spLocks noGrp="1"/>
          </p:cNvSpPr>
          <p:nvPr>
            <p:ph type="dt" sz="half" idx="10"/>
          </p:nvPr>
        </p:nvSpPr>
        <p:spPr/>
        <p:txBody>
          <a:bodyPr/>
          <a:lstStyle/>
          <a:p>
            <a:fld id="{B2F56FBA-139B-4792-BA48-A8846844838D}" type="datetimeFigureOut">
              <a:rPr lang="en-US" smtClean="0"/>
              <a:t>8/7/2024</a:t>
            </a:fld>
            <a:endParaRPr lang="en-US"/>
          </a:p>
        </p:txBody>
      </p:sp>
      <p:sp>
        <p:nvSpPr>
          <p:cNvPr id="5" name="Footer Placeholder 4">
            <a:extLst>
              <a:ext uri="{FF2B5EF4-FFF2-40B4-BE49-F238E27FC236}">
                <a16:creationId xmlns:a16="http://schemas.microsoft.com/office/drawing/2014/main" id="{F70FCDA9-622A-CDB5-F245-92B09F790B6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907EF5-431E-7442-EFCE-5C7FBE272B29}"/>
              </a:ext>
            </a:extLst>
          </p:cNvPr>
          <p:cNvSpPr>
            <a:spLocks noGrp="1"/>
          </p:cNvSpPr>
          <p:nvPr>
            <p:ph type="sldNum" sz="quarter" idx="12"/>
          </p:nvPr>
        </p:nvSpPr>
        <p:spPr/>
        <p:txBody>
          <a:bodyPr/>
          <a:lstStyle/>
          <a:p>
            <a:fld id="{AE2A6D06-421F-4D1C-8A5C-EBB3323310D2}" type="slidenum">
              <a:rPr lang="en-US" smtClean="0"/>
              <a:t>‹#›</a:t>
            </a:fld>
            <a:endParaRPr lang="en-US"/>
          </a:p>
        </p:txBody>
      </p:sp>
    </p:spTree>
    <p:extLst>
      <p:ext uri="{BB962C8B-B14F-4D97-AF65-F5344CB8AC3E}">
        <p14:creationId xmlns:p14="http://schemas.microsoft.com/office/powerpoint/2010/main" val="42618676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B3DDD79-03AA-8C08-2BB0-770917AA08D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EC0A10B-8A36-95E1-8764-DFBD4518B1E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C20244D-ACA5-FCB8-F6B0-CE720A7B84C5}"/>
              </a:ext>
            </a:extLst>
          </p:cNvPr>
          <p:cNvSpPr>
            <a:spLocks noGrp="1"/>
          </p:cNvSpPr>
          <p:nvPr>
            <p:ph type="dt" sz="half" idx="10"/>
          </p:nvPr>
        </p:nvSpPr>
        <p:spPr/>
        <p:txBody>
          <a:bodyPr/>
          <a:lstStyle/>
          <a:p>
            <a:fld id="{B2F56FBA-139B-4792-BA48-A8846844838D}" type="datetimeFigureOut">
              <a:rPr lang="en-US" smtClean="0"/>
              <a:t>8/7/2024</a:t>
            </a:fld>
            <a:endParaRPr lang="en-US"/>
          </a:p>
        </p:txBody>
      </p:sp>
      <p:sp>
        <p:nvSpPr>
          <p:cNvPr id="5" name="Footer Placeholder 4">
            <a:extLst>
              <a:ext uri="{FF2B5EF4-FFF2-40B4-BE49-F238E27FC236}">
                <a16:creationId xmlns:a16="http://schemas.microsoft.com/office/drawing/2014/main" id="{7055B188-04B4-5AAF-DFF8-6160A1C8232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87F4DB6-3638-64C5-EF97-32D3DBF3BB6A}"/>
              </a:ext>
            </a:extLst>
          </p:cNvPr>
          <p:cNvSpPr>
            <a:spLocks noGrp="1"/>
          </p:cNvSpPr>
          <p:nvPr>
            <p:ph type="sldNum" sz="quarter" idx="12"/>
          </p:nvPr>
        </p:nvSpPr>
        <p:spPr/>
        <p:txBody>
          <a:bodyPr/>
          <a:lstStyle/>
          <a:p>
            <a:fld id="{AE2A6D06-421F-4D1C-8A5C-EBB3323310D2}" type="slidenum">
              <a:rPr lang="en-US" smtClean="0"/>
              <a:t>‹#›</a:t>
            </a:fld>
            <a:endParaRPr lang="en-US"/>
          </a:p>
        </p:txBody>
      </p:sp>
    </p:spTree>
    <p:extLst>
      <p:ext uri="{BB962C8B-B14F-4D97-AF65-F5344CB8AC3E}">
        <p14:creationId xmlns:p14="http://schemas.microsoft.com/office/powerpoint/2010/main" val="33419329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901EC9-720B-FC12-4419-ABE842C967B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57BED9D-F9B9-C872-356F-69D256CF417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C0DD75C-AD60-849C-4E9A-BE9DDF8C29DD}"/>
              </a:ext>
            </a:extLst>
          </p:cNvPr>
          <p:cNvSpPr>
            <a:spLocks noGrp="1"/>
          </p:cNvSpPr>
          <p:nvPr>
            <p:ph type="dt" sz="half" idx="10"/>
          </p:nvPr>
        </p:nvSpPr>
        <p:spPr/>
        <p:txBody>
          <a:bodyPr/>
          <a:lstStyle/>
          <a:p>
            <a:fld id="{B2F56FBA-139B-4792-BA48-A8846844838D}" type="datetimeFigureOut">
              <a:rPr lang="en-US" smtClean="0"/>
              <a:t>8/7/2024</a:t>
            </a:fld>
            <a:endParaRPr lang="en-US"/>
          </a:p>
        </p:txBody>
      </p:sp>
      <p:sp>
        <p:nvSpPr>
          <p:cNvPr id="5" name="Footer Placeholder 4">
            <a:extLst>
              <a:ext uri="{FF2B5EF4-FFF2-40B4-BE49-F238E27FC236}">
                <a16:creationId xmlns:a16="http://schemas.microsoft.com/office/drawing/2014/main" id="{DCABC19E-E541-D8F8-CC4D-0955C40BBE2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1ED7BF-5A45-BEA4-7ABC-DE9464E673FA}"/>
              </a:ext>
            </a:extLst>
          </p:cNvPr>
          <p:cNvSpPr>
            <a:spLocks noGrp="1"/>
          </p:cNvSpPr>
          <p:nvPr>
            <p:ph type="sldNum" sz="quarter" idx="12"/>
          </p:nvPr>
        </p:nvSpPr>
        <p:spPr/>
        <p:txBody>
          <a:bodyPr/>
          <a:lstStyle/>
          <a:p>
            <a:fld id="{AE2A6D06-421F-4D1C-8A5C-EBB3323310D2}" type="slidenum">
              <a:rPr lang="en-US" smtClean="0"/>
              <a:t>‹#›</a:t>
            </a:fld>
            <a:endParaRPr lang="en-US"/>
          </a:p>
        </p:txBody>
      </p:sp>
    </p:spTree>
    <p:extLst>
      <p:ext uri="{BB962C8B-B14F-4D97-AF65-F5344CB8AC3E}">
        <p14:creationId xmlns:p14="http://schemas.microsoft.com/office/powerpoint/2010/main" val="15977841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397F4B-2278-A423-8857-D5C08381310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3C205CD-975E-1CA9-8DBF-EAC2EDF1611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9204133-8DF4-8F77-CB44-5A0C66A7AC96}"/>
              </a:ext>
            </a:extLst>
          </p:cNvPr>
          <p:cNvSpPr>
            <a:spLocks noGrp="1"/>
          </p:cNvSpPr>
          <p:nvPr>
            <p:ph type="dt" sz="half" idx="10"/>
          </p:nvPr>
        </p:nvSpPr>
        <p:spPr/>
        <p:txBody>
          <a:bodyPr/>
          <a:lstStyle/>
          <a:p>
            <a:fld id="{B2F56FBA-139B-4792-BA48-A8846844838D}" type="datetimeFigureOut">
              <a:rPr lang="en-US" smtClean="0"/>
              <a:t>8/7/2024</a:t>
            </a:fld>
            <a:endParaRPr lang="en-US"/>
          </a:p>
        </p:txBody>
      </p:sp>
      <p:sp>
        <p:nvSpPr>
          <p:cNvPr id="5" name="Footer Placeholder 4">
            <a:extLst>
              <a:ext uri="{FF2B5EF4-FFF2-40B4-BE49-F238E27FC236}">
                <a16:creationId xmlns:a16="http://schemas.microsoft.com/office/drawing/2014/main" id="{99A23B09-C5F9-2BD2-6275-09A65CCF450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901C545-2C67-2A11-71A1-2B3C965339D8}"/>
              </a:ext>
            </a:extLst>
          </p:cNvPr>
          <p:cNvSpPr>
            <a:spLocks noGrp="1"/>
          </p:cNvSpPr>
          <p:nvPr>
            <p:ph type="sldNum" sz="quarter" idx="12"/>
          </p:nvPr>
        </p:nvSpPr>
        <p:spPr/>
        <p:txBody>
          <a:bodyPr/>
          <a:lstStyle/>
          <a:p>
            <a:fld id="{AE2A6D06-421F-4D1C-8A5C-EBB3323310D2}" type="slidenum">
              <a:rPr lang="en-US" smtClean="0"/>
              <a:t>‹#›</a:t>
            </a:fld>
            <a:endParaRPr lang="en-US"/>
          </a:p>
        </p:txBody>
      </p:sp>
    </p:spTree>
    <p:extLst>
      <p:ext uri="{BB962C8B-B14F-4D97-AF65-F5344CB8AC3E}">
        <p14:creationId xmlns:p14="http://schemas.microsoft.com/office/powerpoint/2010/main" val="12369558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F5BCE6-5AD1-F5B8-DBAA-CC5595ADF89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198972E-BBD3-800E-63FB-757544750DE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06FDAD8-5869-95D5-2252-80BBFDCB60A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027B888-4772-4F22-6DFA-B0044152A9A4}"/>
              </a:ext>
            </a:extLst>
          </p:cNvPr>
          <p:cNvSpPr>
            <a:spLocks noGrp="1"/>
          </p:cNvSpPr>
          <p:nvPr>
            <p:ph type="dt" sz="half" idx="10"/>
          </p:nvPr>
        </p:nvSpPr>
        <p:spPr/>
        <p:txBody>
          <a:bodyPr/>
          <a:lstStyle/>
          <a:p>
            <a:fld id="{B2F56FBA-139B-4792-BA48-A8846844838D}" type="datetimeFigureOut">
              <a:rPr lang="en-US" smtClean="0"/>
              <a:t>8/7/2024</a:t>
            </a:fld>
            <a:endParaRPr lang="en-US"/>
          </a:p>
        </p:txBody>
      </p:sp>
      <p:sp>
        <p:nvSpPr>
          <p:cNvPr id="6" name="Footer Placeholder 5">
            <a:extLst>
              <a:ext uri="{FF2B5EF4-FFF2-40B4-BE49-F238E27FC236}">
                <a16:creationId xmlns:a16="http://schemas.microsoft.com/office/drawing/2014/main" id="{2018E772-8D5F-7F54-17C8-B4B38EF3018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A0F4D97-5F41-311D-364D-4226BD25E77E}"/>
              </a:ext>
            </a:extLst>
          </p:cNvPr>
          <p:cNvSpPr>
            <a:spLocks noGrp="1"/>
          </p:cNvSpPr>
          <p:nvPr>
            <p:ph type="sldNum" sz="quarter" idx="12"/>
          </p:nvPr>
        </p:nvSpPr>
        <p:spPr/>
        <p:txBody>
          <a:bodyPr/>
          <a:lstStyle/>
          <a:p>
            <a:fld id="{AE2A6D06-421F-4D1C-8A5C-EBB3323310D2}" type="slidenum">
              <a:rPr lang="en-US" smtClean="0"/>
              <a:t>‹#›</a:t>
            </a:fld>
            <a:endParaRPr lang="en-US"/>
          </a:p>
        </p:txBody>
      </p:sp>
    </p:spTree>
    <p:extLst>
      <p:ext uri="{BB962C8B-B14F-4D97-AF65-F5344CB8AC3E}">
        <p14:creationId xmlns:p14="http://schemas.microsoft.com/office/powerpoint/2010/main" val="17065014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06466-F42B-B7A9-6AC5-136D42C5F88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E595893-2AA9-0B52-8FD4-6ACF5256F17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5ED6FA8-1930-4777-AC31-B03631DDBF8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FBD0B53-ABF2-F926-A842-9CD410DA8EE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FABEFF6-6021-39AF-3D02-E7A7DB7869F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ADDBB24-555B-0BDC-306E-FB0CA816704F}"/>
              </a:ext>
            </a:extLst>
          </p:cNvPr>
          <p:cNvSpPr>
            <a:spLocks noGrp="1"/>
          </p:cNvSpPr>
          <p:nvPr>
            <p:ph type="dt" sz="half" idx="10"/>
          </p:nvPr>
        </p:nvSpPr>
        <p:spPr/>
        <p:txBody>
          <a:bodyPr/>
          <a:lstStyle/>
          <a:p>
            <a:fld id="{B2F56FBA-139B-4792-BA48-A8846844838D}" type="datetimeFigureOut">
              <a:rPr lang="en-US" smtClean="0"/>
              <a:t>8/7/2024</a:t>
            </a:fld>
            <a:endParaRPr lang="en-US"/>
          </a:p>
        </p:txBody>
      </p:sp>
      <p:sp>
        <p:nvSpPr>
          <p:cNvPr id="8" name="Footer Placeholder 7">
            <a:extLst>
              <a:ext uri="{FF2B5EF4-FFF2-40B4-BE49-F238E27FC236}">
                <a16:creationId xmlns:a16="http://schemas.microsoft.com/office/drawing/2014/main" id="{52D27DDB-7FAF-5FD7-AF5B-7BAE8DC38D0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9B7B500-08D0-0471-9E4C-C8AA0AE57240}"/>
              </a:ext>
            </a:extLst>
          </p:cNvPr>
          <p:cNvSpPr>
            <a:spLocks noGrp="1"/>
          </p:cNvSpPr>
          <p:nvPr>
            <p:ph type="sldNum" sz="quarter" idx="12"/>
          </p:nvPr>
        </p:nvSpPr>
        <p:spPr/>
        <p:txBody>
          <a:bodyPr/>
          <a:lstStyle/>
          <a:p>
            <a:fld id="{AE2A6D06-421F-4D1C-8A5C-EBB3323310D2}" type="slidenum">
              <a:rPr lang="en-US" smtClean="0"/>
              <a:t>‹#›</a:t>
            </a:fld>
            <a:endParaRPr lang="en-US"/>
          </a:p>
        </p:txBody>
      </p:sp>
    </p:spTree>
    <p:extLst>
      <p:ext uri="{BB962C8B-B14F-4D97-AF65-F5344CB8AC3E}">
        <p14:creationId xmlns:p14="http://schemas.microsoft.com/office/powerpoint/2010/main" val="25040980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970810-907F-217D-2A25-56EC5CEBC6E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F1055D2-4234-D4D4-E608-C9FBCD15E55B}"/>
              </a:ext>
            </a:extLst>
          </p:cNvPr>
          <p:cNvSpPr>
            <a:spLocks noGrp="1"/>
          </p:cNvSpPr>
          <p:nvPr>
            <p:ph type="dt" sz="half" idx="10"/>
          </p:nvPr>
        </p:nvSpPr>
        <p:spPr/>
        <p:txBody>
          <a:bodyPr/>
          <a:lstStyle/>
          <a:p>
            <a:fld id="{B2F56FBA-139B-4792-BA48-A8846844838D}" type="datetimeFigureOut">
              <a:rPr lang="en-US" smtClean="0"/>
              <a:t>8/7/2024</a:t>
            </a:fld>
            <a:endParaRPr lang="en-US"/>
          </a:p>
        </p:txBody>
      </p:sp>
      <p:sp>
        <p:nvSpPr>
          <p:cNvPr id="4" name="Footer Placeholder 3">
            <a:extLst>
              <a:ext uri="{FF2B5EF4-FFF2-40B4-BE49-F238E27FC236}">
                <a16:creationId xmlns:a16="http://schemas.microsoft.com/office/drawing/2014/main" id="{D4E6731A-F848-2019-3B02-0DDAF6338E1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26D6ECE-7261-7389-8E0A-7FB2A7F02912}"/>
              </a:ext>
            </a:extLst>
          </p:cNvPr>
          <p:cNvSpPr>
            <a:spLocks noGrp="1"/>
          </p:cNvSpPr>
          <p:nvPr>
            <p:ph type="sldNum" sz="quarter" idx="12"/>
          </p:nvPr>
        </p:nvSpPr>
        <p:spPr/>
        <p:txBody>
          <a:bodyPr/>
          <a:lstStyle/>
          <a:p>
            <a:fld id="{AE2A6D06-421F-4D1C-8A5C-EBB3323310D2}" type="slidenum">
              <a:rPr lang="en-US" smtClean="0"/>
              <a:t>‹#›</a:t>
            </a:fld>
            <a:endParaRPr lang="en-US"/>
          </a:p>
        </p:txBody>
      </p:sp>
    </p:spTree>
    <p:extLst>
      <p:ext uri="{BB962C8B-B14F-4D97-AF65-F5344CB8AC3E}">
        <p14:creationId xmlns:p14="http://schemas.microsoft.com/office/powerpoint/2010/main" val="7062156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243AEFD-4BAC-254B-8236-A1D6C8DA12F3}"/>
              </a:ext>
            </a:extLst>
          </p:cNvPr>
          <p:cNvSpPr>
            <a:spLocks noGrp="1"/>
          </p:cNvSpPr>
          <p:nvPr>
            <p:ph type="dt" sz="half" idx="10"/>
          </p:nvPr>
        </p:nvSpPr>
        <p:spPr/>
        <p:txBody>
          <a:bodyPr/>
          <a:lstStyle/>
          <a:p>
            <a:fld id="{B2F56FBA-139B-4792-BA48-A8846844838D}" type="datetimeFigureOut">
              <a:rPr lang="en-US" smtClean="0"/>
              <a:t>8/7/2024</a:t>
            </a:fld>
            <a:endParaRPr lang="en-US"/>
          </a:p>
        </p:txBody>
      </p:sp>
      <p:sp>
        <p:nvSpPr>
          <p:cNvPr id="3" name="Footer Placeholder 2">
            <a:extLst>
              <a:ext uri="{FF2B5EF4-FFF2-40B4-BE49-F238E27FC236}">
                <a16:creationId xmlns:a16="http://schemas.microsoft.com/office/drawing/2014/main" id="{0F65B279-EA20-3A1B-ED22-7A2A4BC8B69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1076066-D9A8-8D33-1C8B-A726089D6757}"/>
              </a:ext>
            </a:extLst>
          </p:cNvPr>
          <p:cNvSpPr>
            <a:spLocks noGrp="1"/>
          </p:cNvSpPr>
          <p:nvPr>
            <p:ph type="sldNum" sz="quarter" idx="12"/>
          </p:nvPr>
        </p:nvSpPr>
        <p:spPr/>
        <p:txBody>
          <a:bodyPr/>
          <a:lstStyle/>
          <a:p>
            <a:fld id="{AE2A6D06-421F-4D1C-8A5C-EBB3323310D2}" type="slidenum">
              <a:rPr lang="en-US" smtClean="0"/>
              <a:t>‹#›</a:t>
            </a:fld>
            <a:endParaRPr lang="en-US"/>
          </a:p>
        </p:txBody>
      </p:sp>
    </p:spTree>
    <p:extLst>
      <p:ext uri="{BB962C8B-B14F-4D97-AF65-F5344CB8AC3E}">
        <p14:creationId xmlns:p14="http://schemas.microsoft.com/office/powerpoint/2010/main" val="18247066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76358C-0107-F85B-3612-6BDDBADAB90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73DA360-C507-249E-22EF-D6A83E34061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F9B2F0A-44F5-1B3A-AC22-25E2603C80F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AA420F-9DA0-C83A-1DC9-4E748A4EFF3C}"/>
              </a:ext>
            </a:extLst>
          </p:cNvPr>
          <p:cNvSpPr>
            <a:spLocks noGrp="1"/>
          </p:cNvSpPr>
          <p:nvPr>
            <p:ph type="dt" sz="half" idx="10"/>
          </p:nvPr>
        </p:nvSpPr>
        <p:spPr/>
        <p:txBody>
          <a:bodyPr/>
          <a:lstStyle/>
          <a:p>
            <a:fld id="{B2F56FBA-139B-4792-BA48-A8846844838D}" type="datetimeFigureOut">
              <a:rPr lang="en-US" smtClean="0"/>
              <a:t>8/7/2024</a:t>
            </a:fld>
            <a:endParaRPr lang="en-US"/>
          </a:p>
        </p:txBody>
      </p:sp>
      <p:sp>
        <p:nvSpPr>
          <p:cNvPr id="6" name="Footer Placeholder 5">
            <a:extLst>
              <a:ext uri="{FF2B5EF4-FFF2-40B4-BE49-F238E27FC236}">
                <a16:creationId xmlns:a16="http://schemas.microsoft.com/office/drawing/2014/main" id="{35021626-A2FB-6734-BB88-CD05C510CF4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B45A919-3C7F-A894-E99E-C5775771039F}"/>
              </a:ext>
            </a:extLst>
          </p:cNvPr>
          <p:cNvSpPr>
            <a:spLocks noGrp="1"/>
          </p:cNvSpPr>
          <p:nvPr>
            <p:ph type="sldNum" sz="quarter" idx="12"/>
          </p:nvPr>
        </p:nvSpPr>
        <p:spPr/>
        <p:txBody>
          <a:bodyPr/>
          <a:lstStyle/>
          <a:p>
            <a:fld id="{AE2A6D06-421F-4D1C-8A5C-EBB3323310D2}" type="slidenum">
              <a:rPr lang="en-US" smtClean="0"/>
              <a:t>‹#›</a:t>
            </a:fld>
            <a:endParaRPr lang="en-US"/>
          </a:p>
        </p:txBody>
      </p:sp>
    </p:spTree>
    <p:extLst>
      <p:ext uri="{BB962C8B-B14F-4D97-AF65-F5344CB8AC3E}">
        <p14:creationId xmlns:p14="http://schemas.microsoft.com/office/powerpoint/2010/main" val="35597909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1E665A-3259-021B-EDBB-00399DC8334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C0075B7-6C41-2188-8437-D2DD7CF6C76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073D0B2-C626-6E1F-21C0-8C650E6C4DA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FBA5A7D-8BA8-17B8-328B-E959D4271B26}"/>
              </a:ext>
            </a:extLst>
          </p:cNvPr>
          <p:cNvSpPr>
            <a:spLocks noGrp="1"/>
          </p:cNvSpPr>
          <p:nvPr>
            <p:ph type="dt" sz="half" idx="10"/>
          </p:nvPr>
        </p:nvSpPr>
        <p:spPr/>
        <p:txBody>
          <a:bodyPr/>
          <a:lstStyle/>
          <a:p>
            <a:fld id="{B2F56FBA-139B-4792-BA48-A8846844838D}" type="datetimeFigureOut">
              <a:rPr lang="en-US" smtClean="0"/>
              <a:t>8/7/2024</a:t>
            </a:fld>
            <a:endParaRPr lang="en-US"/>
          </a:p>
        </p:txBody>
      </p:sp>
      <p:sp>
        <p:nvSpPr>
          <p:cNvPr id="6" name="Footer Placeholder 5">
            <a:extLst>
              <a:ext uri="{FF2B5EF4-FFF2-40B4-BE49-F238E27FC236}">
                <a16:creationId xmlns:a16="http://schemas.microsoft.com/office/drawing/2014/main" id="{D952EC56-D098-68E2-D165-5EF0D1D488F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532A1AF-43BD-09B3-A540-139BDB6D50EC}"/>
              </a:ext>
            </a:extLst>
          </p:cNvPr>
          <p:cNvSpPr>
            <a:spLocks noGrp="1"/>
          </p:cNvSpPr>
          <p:nvPr>
            <p:ph type="sldNum" sz="quarter" idx="12"/>
          </p:nvPr>
        </p:nvSpPr>
        <p:spPr/>
        <p:txBody>
          <a:bodyPr/>
          <a:lstStyle/>
          <a:p>
            <a:fld id="{AE2A6D06-421F-4D1C-8A5C-EBB3323310D2}" type="slidenum">
              <a:rPr lang="en-US" smtClean="0"/>
              <a:t>‹#›</a:t>
            </a:fld>
            <a:endParaRPr lang="en-US"/>
          </a:p>
        </p:txBody>
      </p:sp>
    </p:spTree>
    <p:extLst>
      <p:ext uri="{BB962C8B-B14F-4D97-AF65-F5344CB8AC3E}">
        <p14:creationId xmlns:p14="http://schemas.microsoft.com/office/powerpoint/2010/main" val="22670377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0C7B1DF-7EDD-0B35-9467-092C67FA5B8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6722F4F-91ED-F5DE-1C26-0342BC2BD9C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E626866-378E-AEAC-039D-49FC7594E98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2F56FBA-139B-4792-BA48-A8846844838D}" type="datetimeFigureOut">
              <a:rPr lang="en-US" smtClean="0"/>
              <a:t>8/7/2024</a:t>
            </a:fld>
            <a:endParaRPr lang="en-US"/>
          </a:p>
        </p:txBody>
      </p:sp>
      <p:sp>
        <p:nvSpPr>
          <p:cNvPr id="5" name="Footer Placeholder 4">
            <a:extLst>
              <a:ext uri="{FF2B5EF4-FFF2-40B4-BE49-F238E27FC236}">
                <a16:creationId xmlns:a16="http://schemas.microsoft.com/office/drawing/2014/main" id="{68A74F8A-D71B-305F-60ED-0D4E1ABA596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7B30BD1-C194-C185-D0D7-4F2AB5E78EB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E2A6D06-421F-4D1C-8A5C-EBB3323310D2}" type="slidenum">
              <a:rPr lang="en-US" smtClean="0"/>
              <a:t>‹#›</a:t>
            </a:fld>
            <a:endParaRPr lang="en-US"/>
          </a:p>
        </p:txBody>
      </p:sp>
    </p:spTree>
    <p:extLst>
      <p:ext uri="{BB962C8B-B14F-4D97-AF65-F5344CB8AC3E}">
        <p14:creationId xmlns:p14="http://schemas.microsoft.com/office/powerpoint/2010/main" val="13646994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4.jpg"/><Relationship Id="rId5" Type="http://schemas.openxmlformats.org/officeDocument/2006/relationships/image" Target="../media/image3.jpe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3.jp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3.jp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 Id="rId9" Type="http://schemas.openxmlformats.org/officeDocument/2006/relationships/image" Target="../media/image31.png"/></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25.png"/><Relationship Id="rId7" Type="http://schemas.openxmlformats.org/officeDocument/2006/relationships/image" Target="../media/image40.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 Id="rId9" Type="http://schemas.openxmlformats.org/officeDocument/2006/relationships/image" Target="../media/image42.png"/></Relationships>
</file>

<file path=ppt/slides/_rels/slide3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6.png"/></Relationships>
</file>

<file path=ppt/slides/_rels/slide3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48.png"/></Relationships>
</file>

<file path=ppt/slides/_rels/slide3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3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58.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4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image" Target="../media/image68.png"/><Relationship Id="rId4" Type="http://schemas.openxmlformats.org/officeDocument/2006/relationships/image" Target="../media/image65.png"/></Relationships>
</file>

<file path=ppt/slides/_rels/slide4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71.png"/><Relationship Id="rId4" Type="http://schemas.openxmlformats.org/officeDocument/2006/relationships/image" Target="../media/image70.png"/></Relationships>
</file>

<file path=ppt/slides/_rels/slide4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4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png"/></Relationships>
</file>

<file path=ppt/slides/_rels/slide5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image" Target="../media/image21.jpeg"/><Relationship Id="rId7" Type="http://schemas.openxmlformats.org/officeDocument/2006/relationships/image" Target="../media/image83.png"/><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gif"/></Relationships>
</file>

<file path=ppt/slides/_rels/slide6.xml.rels><?xml version="1.0" encoding="UTF-8" standalone="yes"?>
<Relationships xmlns="http://schemas.openxmlformats.org/package/2006/relationships"><Relationship Id="rId3" Type="http://schemas.openxmlformats.org/officeDocument/2006/relationships/image" Target="../media/image610.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610.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3.jp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3.jp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22BC56AD-A654-48F2-B3B7-D835899B7FAE}"/>
                  </a:ext>
                </a:extLst>
              </p:cNvPr>
              <p:cNvSpPr>
                <a:spLocks noGrp="1"/>
              </p:cNvSpPr>
              <p:nvPr>
                <p:ph type="ctrTitle"/>
              </p:nvPr>
            </p:nvSpPr>
            <p:spPr>
              <a:xfrm>
                <a:off x="1524000" y="450719"/>
                <a:ext cx="9144000" cy="2387600"/>
              </a:xfrm>
            </p:spPr>
            <p:txBody>
              <a:bodyPr>
                <a:normAutofit fontScale="90000"/>
              </a:bodyPr>
              <a:lstStyle/>
              <a:p>
                <a:r>
                  <a:rPr lang="en-US" dirty="0">
                    <a:solidFill>
                      <a:srgbClr val="C00000"/>
                    </a:solidFill>
                  </a:rPr>
                  <a:t>A Strong Separation for </a:t>
                </a:r>
                <a:r>
                  <a:rPr lang="en-US" dirty="0" err="1">
                    <a:solidFill>
                      <a:srgbClr val="C00000"/>
                    </a:solidFill>
                  </a:rPr>
                  <a:t>Adversarially</a:t>
                </a:r>
                <a:r>
                  <a:rPr lang="en-US" dirty="0">
                    <a:solidFill>
                      <a:srgbClr val="C00000"/>
                    </a:solidFill>
                  </a:rPr>
                  <a:t> Robust </a:t>
                </a:r>
                <a14:m>
                  <m:oMath xmlns:m="http://schemas.openxmlformats.org/officeDocument/2006/math">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ℓ</m:t>
                        </m:r>
                      </m:e>
                      <m:sub>
                        <m:r>
                          <a:rPr lang="en-US" b="0" i="1" smtClean="0">
                            <a:solidFill>
                              <a:srgbClr val="C00000"/>
                            </a:solidFill>
                            <a:latin typeface="Cambria Math" panose="02040503050406030204" pitchFamily="18" charset="0"/>
                          </a:rPr>
                          <m:t>0</m:t>
                        </m:r>
                      </m:sub>
                    </m:sSub>
                  </m:oMath>
                </a14:m>
                <a:r>
                  <a:rPr lang="en-US" dirty="0">
                    <a:solidFill>
                      <a:srgbClr val="C00000"/>
                    </a:solidFill>
                  </a:rPr>
                  <a:t> Estimation for Linear Sketches </a:t>
                </a:r>
                <a:endParaRPr lang="en-US" dirty="0"/>
              </a:p>
            </p:txBody>
          </p:sp>
        </mc:Choice>
        <mc:Fallback xmlns="">
          <p:sp>
            <p:nvSpPr>
              <p:cNvPr id="2" name="Title 1">
                <a:extLst>
                  <a:ext uri="{FF2B5EF4-FFF2-40B4-BE49-F238E27FC236}">
                    <a16:creationId xmlns:a16="http://schemas.microsoft.com/office/drawing/2014/main" id="{22BC56AD-A654-48F2-B3B7-D835899B7FAE}"/>
                  </a:ext>
                </a:extLst>
              </p:cNvPr>
              <p:cNvSpPr>
                <a:spLocks noGrp="1" noRot="1" noChangeAspect="1" noMove="1" noResize="1" noEditPoints="1" noAdjustHandles="1" noChangeArrowheads="1" noChangeShapeType="1" noTextEdit="1"/>
              </p:cNvSpPr>
              <p:nvPr>
                <p:ph type="ctrTitle"/>
              </p:nvPr>
            </p:nvSpPr>
            <p:spPr>
              <a:xfrm>
                <a:off x="1524000" y="450719"/>
                <a:ext cx="9144000" cy="2387600"/>
              </a:xfrm>
              <a:blipFill>
                <a:blip r:embed="rId2"/>
                <a:stretch>
                  <a:fillRect t="-7398" r="-1267" b="-15561"/>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AF6AAA76-BF13-4483-89E4-063C280E42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24925" y="4764065"/>
            <a:ext cx="1323899" cy="1379061"/>
          </a:xfrm>
          <a:prstGeom prst="rect">
            <a:avLst/>
          </a:prstGeom>
        </p:spPr>
      </p:pic>
      <p:sp>
        <p:nvSpPr>
          <p:cNvPr id="6" name="TextBox 5">
            <a:extLst>
              <a:ext uri="{FF2B5EF4-FFF2-40B4-BE49-F238E27FC236}">
                <a16:creationId xmlns:a16="http://schemas.microsoft.com/office/drawing/2014/main" id="{E017C5DB-AE96-4ABC-9639-4774E76A5101}"/>
              </a:ext>
            </a:extLst>
          </p:cNvPr>
          <p:cNvSpPr txBox="1"/>
          <p:nvPr/>
        </p:nvSpPr>
        <p:spPr>
          <a:xfrm>
            <a:off x="4516177" y="3206827"/>
            <a:ext cx="2926558" cy="2246769"/>
          </a:xfrm>
          <a:prstGeom prst="rect">
            <a:avLst/>
          </a:prstGeom>
          <a:noFill/>
        </p:spPr>
        <p:txBody>
          <a:bodyPr wrap="square" rtlCol="0">
            <a:spAutoFit/>
          </a:bodyPr>
          <a:lstStyle/>
          <a:p>
            <a:pPr algn="ctr"/>
            <a:r>
              <a:rPr lang="en-US" sz="2800" dirty="0"/>
              <a:t>Elena </a:t>
            </a:r>
            <a:r>
              <a:rPr lang="en-US" sz="2800" dirty="0" err="1"/>
              <a:t>Gribelyuk</a:t>
            </a:r>
            <a:endParaRPr lang="en-US" sz="2800" dirty="0"/>
          </a:p>
          <a:p>
            <a:pPr algn="ctr"/>
            <a:r>
              <a:rPr lang="en-US" sz="2800" dirty="0" err="1"/>
              <a:t>Honghao</a:t>
            </a:r>
            <a:r>
              <a:rPr lang="en-US" sz="2800" dirty="0"/>
              <a:t> Lin</a:t>
            </a:r>
          </a:p>
          <a:p>
            <a:pPr algn="ctr"/>
            <a:r>
              <a:rPr lang="en-US" sz="2800" dirty="0"/>
              <a:t>David P. Woodruff</a:t>
            </a:r>
          </a:p>
          <a:p>
            <a:pPr algn="ctr"/>
            <a:r>
              <a:rPr lang="en-US" sz="2800" dirty="0" err="1"/>
              <a:t>Huacheng</a:t>
            </a:r>
            <a:r>
              <a:rPr lang="en-US" sz="2800" dirty="0"/>
              <a:t> Yu</a:t>
            </a:r>
          </a:p>
          <a:p>
            <a:pPr algn="ctr"/>
            <a:r>
              <a:rPr lang="en-US" sz="2800" dirty="0"/>
              <a:t>Samson Zhou</a:t>
            </a:r>
          </a:p>
        </p:txBody>
      </p:sp>
      <p:pic>
        <p:nvPicPr>
          <p:cNvPr id="7" name="Picture 6">
            <a:extLst>
              <a:ext uri="{FF2B5EF4-FFF2-40B4-BE49-F238E27FC236}">
                <a16:creationId xmlns:a16="http://schemas.microsoft.com/office/drawing/2014/main" id="{4A390CBB-E708-C587-BCA2-BA84514835C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04157" y="3130667"/>
            <a:ext cx="1344667" cy="1344667"/>
          </a:xfrm>
          <a:prstGeom prst="rect">
            <a:avLst/>
          </a:prstGeom>
        </p:spPr>
      </p:pic>
      <p:pic>
        <p:nvPicPr>
          <p:cNvPr id="10" name="Picture 9">
            <a:extLst>
              <a:ext uri="{FF2B5EF4-FFF2-40B4-BE49-F238E27FC236}">
                <a16:creationId xmlns:a16="http://schemas.microsoft.com/office/drawing/2014/main" id="{B6F0E6CC-F03B-11DB-2182-33692E97588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43176" y="3130667"/>
            <a:ext cx="1475153" cy="1341049"/>
          </a:xfrm>
          <a:prstGeom prst="rect">
            <a:avLst/>
          </a:prstGeom>
        </p:spPr>
      </p:pic>
      <p:pic>
        <p:nvPicPr>
          <p:cNvPr id="12" name="Picture 11">
            <a:extLst>
              <a:ext uri="{FF2B5EF4-FFF2-40B4-BE49-F238E27FC236}">
                <a16:creationId xmlns:a16="http://schemas.microsoft.com/office/drawing/2014/main" id="{9DAADE05-9F6D-C4C4-3319-5C7D9DAA085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46456" y="4764064"/>
            <a:ext cx="2068592" cy="1379061"/>
          </a:xfrm>
          <a:prstGeom prst="rect">
            <a:avLst/>
          </a:prstGeom>
        </p:spPr>
      </p:pic>
    </p:spTree>
    <p:extLst>
      <p:ext uri="{BB962C8B-B14F-4D97-AF65-F5344CB8AC3E}">
        <p14:creationId xmlns:p14="http://schemas.microsoft.com/office/powerpoint/2010/main" val="40029547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err="1">
                <a:solidFill>
                  <a:srgbClr val="C00000"/>
                </a:solidFill>
              </a:rPr>
              <a:t>Adversarially</a:t>
            </a:r>
            <a:r>
              <a:rPr lang="en-US" dirty="0">
                <a:solidFill>
                  <a:srgbClr val="C00000"/>
                </a:solidFill>
              </a:rPr>
              <a:t> Robust Streaming</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p:txBody>
              <a:bodyPr>
                <a:normAutofit/>
              </a:bodyPr>
              <a:lstStyle/>
              <a:p>
                <a:pPr>
                  <a:buClr>
                    <a:schemeClr val="tx1"/>
                  </a:buClr>
                </a:pPr>
                <a:r>
                  <a:rPr lang="en-US" sz="3200" dirty="0">
                    <a:solidFill>
                      <a:srgbClr val="00B050"/>
                    </a:solidFill>
                  </a:rPr>
                  <a:t>Input</a:t>
                </a:r>
                <a:r>
                  <a:rPr lang="en-US" sz="3200" dirty="0"/>
                  <a:t>: Elements of an underlying data set </a:t>
                </a:r>
                <a14:m>
                  <m:oMath xmlns:m="http://schemas.openxmlformats.org/officeDocument/2006/math">
                    <m:r>
                      <a:rPr lang="en-US" sz="3200" i="1">
                        <a:solidFill>
                          <a:srgbClr val="C00000"/>
                        </a:solidFill>
                        <a:latin typeface="Cambria Math" panose="02040503050406030204" pitchFamily="18" charset="0"/>
                      </a:rPr>
                      <m:t>𝑆</m:t>
                    </m:r>
                  </m:oMath>
                </a14:m>
                <a:r>
                  <a:rPr lang="en-US" sz="3200" dirty="0"/>
                  <a:t>, which arrives sequentially and </a:t>
                </a:r>
                <a:r>
                  <a:rPr lang="en-US" sz="3200" i="1" dirty="0" err="1">
                    <a:solidFill>
                      <a:srgbClr val="C00000"/>
                    </a:solidFill>
                  </a:rPr>
                  <a:t>adversarially</a:t>
                </a:r>
                <a:endParaRPr lang="en-US" sz="3200" i="1" dirty="0"/>
              </a:p>
              <a:p>
                <a:pPr>
                  <a:buClr>
                    <a:schemeClr val="tx1"/>
                  </a:buClr>
                </a:pPr>
                <a:r>
                  <a:rPr lang="en-US" sz="3200" dirty="0">
                    <a:solidFill>
                      <a:srgbClr val="00B050"/>
                    </a:solidFill>
                  </a:rPr>
                  <a:t>Output</a:t>
                </a:r>
                <a:r>
                  <a:rPr lang="en-US" sz="3200" dirty="0"/>
                  <a:t>: Evaluation (or approximation) of a given function</a:t>
                </a:r>
              </a:p>
              <a:p>
                <a:pPr>
                  <a:buClr>
                    <a:schemeClr val="tx1"/>
                  </a:buClr>
                </a:pPr>
                <a:r>
                  <a:rPr lang="en-US" sz="3200" dirty="0">
                    <a:solidFill>
                      <a:srgbClr val="00B050"/>
                    </a:solidFill>
                  </a:rPr>
                  <a:t>Goal</a:t>
                </a:r>
                <a:r>
                  <a:rPr lang="en-US" sz="3200" dirty="0"/>
                  <a:t>: Use space </a:t>
                </a:r>
                <a:r>
                  <a:rPr lang="en-US" sz="3200" i="1" dirty="0">
                    <a:solidFill>
                      <a:srgbClr val="7030A0"/>
                    </a:solidFill>
                  </a:rPr>
                  <a:t>sublinear</a:t>
                </a:r>
                <a:r>
                  <a:rPr lang="en-US" sz="3200" i="1" dirty="0"/>
                  <a:t> </a:t>
                </a:r>
                <a:r>
                  <a:rPr lang="en-US" sz="3200" dirty="0"/>
                  <a:t>in the size </a:t>
                </a:r>
                <a14:m>
                  <m:oMath xmlns:m="http://schemas.openxmlformats.org/officeDocument/2006/math">
                    <m:r>
                      <a:rPr lang="en-US" sz="3200" i="1">
                        <a:solidFill>
                          <a:srgbClr val="C00000"/>
                        </a:solidFill>
                        <a:latin typeface="Cambria Math" panose="02040503050406030204" pitchFamily="18" charset="0"/>
                      </a:rPr>
                      <m:t>𝑚</m:t>
                    </m:r>
                    <m:r>
                      <a:rPr lang="en-US" sz="3200" i="1">
                        <a:solidFill>
                          <a:srgbClr val="C00000"/>
                        </a:solidFill>
                        <a:latin typeface="Cambria Math" panose="02040503050406030204" pitchFamily="18" charset="0"/>
                      </a:rPr>
                      <m:t> </m:t>
                    </m:r>
                  </m:oMath>
                </a14:m>
                <a:r>
                  <a:rPr lang="en-US" sz="3200" dirty="0"/>
                  <a:t>of the input </a:t>
                </a:r>
                <a14:m>
                  <m:oMath xmlns:m="http://schemas.openxmlformats.org/officeDocument/2006/math">
                    <m:r>
                      <a:rPr lang="en-US" sz="3200" i="1">
                        <a:solidFill>
                          <a:srgbClr val="C00000"/>
                        </a:solidFill>
                        <a:latin typeface="Cambria Math" panose="02040503050406030204" pitchFamily="18" charset="0"/>
                      </a:rPr>
                      <m:t>𝑆</m:t>
                    </m:r>
                  </m:oMath>
                </a14:m>
                <a:endParaRPr lang="en-US" sz="3200" dirty="0">
                  <a:solidFill>
                    <a:srgbClr val="C00000"/>
                  </a:solidFill>
                </a:endParaRPr>
              </a:p>
            </p:txBody>
          </p:sp>
        </mc:Choice>
        <mc:Fallback xmlns="">
          <p:sp>
            <p:nvSpPr>
              <p:cNvPr id="3" name="Content Placeholder 2">
                <a:extLst>
                  <a:ext uri="{FF2B5EF4-FFF2-40B4-BE49-F238E27FC236}">
                    <a16:creationId xmlns:a16="http://schemas.microsoft.com/office/drawing/2014/main" id="{15255D49-9D60-44DD-910D-2EBD0529DEC9}"/>
                  </a:ext>
                </a:extLst>
              </p:cNvPr>
              <p:cNvSpPr>
                <a:spLocks noGrp="1" noRot="1" noChangeAspect="1" noMove="1" noResize="1" noEditPoints="1" noAdjustHandles="1" noChangeArrowheads="1" noChangeShapeType="1" noTextEdit="1"/>
              </p:cNvSpPr>
              <p:nvPr>
                <p:ph idx="1"/>
              </p:nvPr>
            </p:nvSpPr>
            <p:spPr>
              <a:blipFill>
                <a:blip r:embed="rId3"/>
                <a:stretch>
                  <a:fillRect l="-1333" t="-2801"/>
                </a:stretch>
              </a:blipFill>
            </p:spPr>
            <p:txBody>
              <a:bodyPr/>
              <a:lstStyle/>
              <a:p>
                <a:r>
                  <a:rPr lang="en-US">
                    <a:noFill/>
                  </a:rPr>
                  <a:t> </a:t>
                </a:r>
              </a:p>
            </p:txBody>
          </p:sp>
        </mc:Fallback>
      </mc:AlternateContent>
      <p:pic>
        <p:nvPicPr>
          <p:cNvPr id="1026" name="Picture 2" descr="Image result for hacker clipart">
            <a:extLst>
              <a:ext uri="{FF2B5EF4-FFF2-40B4-BE49-F238E27FC236}">
                <a16:creationId xmlns:a16="http://schemas.microsoft.com/office/drawing/2014/main" id="{6157BAA3-7F96-4ED9-BBF4-8361607E3A0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3081" y="4158264"/>
            <a:ext cx="1743075" cy="17907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28942A8E-5218-4DA2-9563-772E9BC3A65A}"/>
              </a:ext>
            </a:extLst>
          </p:cNvPr>
          <p:cNvSpPr txBox="1"/>
          <p:nvPr/>
        </p:nvSpPr>
        <p:spPr>
          <a:xfrm>
            <a:off x="3175148" y="4699671"/>
            <a:ext cx="1194558"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prstClr val="black"/>
                </a:solidFill>
                <a:effectLst/>
                <a:uLnTx/>
                <a:uFillTx/>
                <a:latin typeface="Calibri" panose="020F0502020204030204"/>
                <a:ea typeface="+mn-ea"/>
                <a:cs typeface="+mn-cs"/>
              </a:rPr>
              <a:t>1 4 2</a:t>
            </a:r>
          </a:p>
        </p:txBody>
      </p:sp>
      <p:pic>
        <p:nvPicPr>
          <p:cNvPr id="10" name="Picture 9" descr="A picture containing clipart&#10;&#10;Description automatically generated">
            <a:extLst>
              <a:ext uri="{FF2B5EF4-FFF2-40B4-BE49-F238E27FC236}">
                <a16:creationId xmlns:a16="http://schemas.microsoft.com/office/drawing/2014/main" id="{8DC6FE31-B607-4356-85E4-A2BE83D9C96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90078" y="4001294"/>
            <a:ext cx="1620520" cy="2025650"/>
          </a:xfrm>
          <a:prstGeom prst="rect">
            <a:avLst/>
          </a:prstGeom>
        </p:spPr>
      </p:pic>
      <p:sp>
        <p:nvSpPr>
          <p:cNvPr id="12" name="TextBox 11">
            <a:extLst>
              <a:ext uri="{FF2B5EF4-FFF2-40B4-BE49-F238E27FC236}">
                <a16:creationId xmlns:a16="http://schemas.microsoft.com/office/drawing/2014/main" id="{353B686B-0020-4DE7-BA6E-01AEFC87D6C2}"/>
              </a:ext>
            </a:extLst>
          </p:cNvPr>
          <p:cNvSpPr txBox="1"/>
          <p:nvPr/>
        </p:nvSpPr>
        <p:spPr>
          <a:xfrm>
            <a:off x="8350326" y="4699671"/>
            <a:ext cx="444352"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rgbClr val="00B050"/>
                </a:solidFill>
                <a:effectLst/>
                <a:uLnTx/>
                <a:uFillTx/>
                <a:latin typeface="Calibri" panose="020F0502020204030204"/>
                <a:ea typeface="+mn-ea"/>
                <a:cs typeface="+mn-cs"/>
              </a:rPr>
              <a:t>3</a:t>
            </a:r>
          </a:p>
        </p:txBody>
      </p:sp>
    </p:spTree>
    <p:extLst>
      <p:ext uri="{BB962C8B-B14F-4D97-AF65-F5344CB8AC3E}">
        <p14:creationId xmlns:p14="http://schemas.microsoft.com/office/powerpoint/2010/main" val="3603564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iterate type="lt">
                                    <p:tmAbs val="1000"/>
                                  </p:iterate>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err="1">
                <a:solidFill>
                  <a:srgbClr val="C00000"/>
                </a:solidFill>
              </a:rPr>
              <a:t>Adversarially</a:t>
            </a:r>
            <a:r>
              <a:rPr lang="en-US" dirty="0">
                <a:solidFill>
                  <a:srgbClr val="C00000"/>
                </a:solidFill>
              </a:rPr>
              <a:t> Robust Streaming</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p:txBody>
              <a:bodyPr>
                <a:normAutofit/>
              </a:bodyPr>
              <a:lstStyle/>
              <a:p>
                <a:pPr>
                  <a:buClr>
                    <a:schemeClr val="tx1"/>
                  </a:buClr>
                </a:pPr>
                <a:r>
                  <a:rPr lang="en-US" sz="3200" dirty="0">
                    <a:solidFill>
                      <a:srgbClr val="00B050"/>
                    </a:solidFill>
                  </a:rPr>
                  <a:t>Input</a:t>
                </a:r>
                <a:r>
                  <a:rPr lang="en-US" sz="3200" dirty="0"/>
                  <a:t>: Elements of an underlying data set </a:t>
                </a:r>
                <a14:m>
                  <m:oMath xmlns:m="http://schemas.openxmlformats.org/officeDocument/2006/math">
                    <m:r>
                      <a:rPr lang="en-US" sz="3200" i="1">
                        <a:solidFill>
                          <a:srgbClr val="C00000"/>
                        </a:solidFill>
                        <a:latin typeface="Cambria Math" panose="02040503050406030204" pitchFamily="18" charset="0"/>
                      </a:rPr>
                      <m:t>𝑆</m:t>
                    </m:r>
                  </m:oMath>
                </a14:m>
                <a:r>
                  <a:rPr lang="en-US" sz="3200" dirty="0"/>
                  <a:t>, which arrives sequentially and </a:t>
                </a:r>
                <a:r>
                  <a:rPr lang="en-US" sz="3200" i="1" dirty="0" err="1">
                    <a:solidFill>
                      <a:srgbClr val="C00000"/>
                    </a:solidFill>
                  </a:rPr>
                  <a:t>adversarially</a:t>
                </a:r>
                <a:endParaRPr lang="en-US" sz="3200" i="1" dirty="0"/>
              </a:p>
              <a:p>
                <a:pPr>
                  <a:buClr>
                    <a:schemeClr val="tx1"/>
                  </a:buClr>
                </a:pPr>
                <a:r>
                  <a:rPr lang="en-US" sz="3200" dirty="0">
                    <a:solidFill>
                      <a:srgbClr val="00B050"/>
                    </a:solidFill>
                  </a:rPr>
                  <a:t>Output</a:t>
                </a:r>
                <a:r>
                  <a:rPr lang="en-US" sz="3200" dirty="0"/>
                  <a:t>: Evaluation (or approximation) of a given function</a:t>
                </a:r>
              </a:p>
              <a:p>
                <a:pPr>
                  <a:buClr>
                    <a:schemeClr val="tx1"/>
                  </a:buClr>
                </a:pPr>
                <a:r>
                  <a:rPr lang="en-US" sz="3200" dirty="0">
                    <a:solidFill>
                      <a:srgbClr val="00B050"/>
                    </a:solidFill>
                  </a:rPr>
                  <a:t>Goal</a:t>
                </a:r>
                <a:r>
                  <a:rPr lang="en-US" sz="3200" dirty="0"/>
                  <a:t>: Use space </a:t>
                </a:r>
                <a:r>
                  <a:rPr lang="en-US" sz="3200" i="1" dirty="0">
                    <a:solidFill>
                      <a:srgbClr val="7030A0"/>
                    </a:solidFill>
                  </a:rPr>
                  <a:t>sublinear</a:t>
                </a:r>
                <a:r>
                  <a:rPr lang="en-US" sz="3200" i="1" dirty="0"/>
                  <a:t> </a:t>
                </a:r>
                <a:r>
                  <a:rPr lang="en-US" sz="3200" dirty="0"/>
                  <a:t>in the size </a:t>
                </a:r>
                <a14:m>
                  <m:oMath xmlns:m="http://schemas.openxmlformats.org/officeDocument/2006/math">
                    <m:r>
                      <a:rPr lang="en-US" sz="3200" i="1">
                        <a:solidFill>
                          <a:srgbClr val="C00000"/>
                        </a:solidFill>
                        <a:latin typeface="Cambria Math" panose="02040503050406030204" pitchFamily="18" charset="0"/>
                      </a:rPr>
                      <m:t>𝑚</m:t>
                    </m:r>
                    <m:r>
                      <a:rPr lang="en-US" sz="3200" i="1">
                        <a:solidFill>
                          <a:srgbClr val="C00000"/>
                        </a:solidFill>
                        <a:latin typeface="Cambria Math" panose="02040503050406030204" pitchFamily="18" charset="0"/>
                      </a:rPr>
                      <m:t> </m:t>
                    </m:r>
                  </m:oMath>
                </a14:m>
                <a:r>
                  <a:rPr lang="en-US" sz="3200" dirty="0"/>
                  <a:t>of the input </a:t>
                </a:r>
                <a14:m>
                  <m:oMath xmlns:m="http://schemas.openxmlformats.org/officeDocument/2006/math">
                    <m:r>
                      <a:rPr lang="en-US" sz="3200" i="1">
                        <a:solidFill>
                          <a:srgbClr val="C00000"/>
                        </a:solidFill>
                        <a:latin typeface="Cambria Math" panose="02040503050406030204" pitchFamily="18" charset="0"/>
                      </a:rPr>
                      <m:t>𝑆</m:t>
                    </m:r>
                  </m:oMath>
                </a14:m>
                <a:endParaRPr lang="en-US" sz="3200" dirty="0">
                  <a:solidFill>
                    <a:srgbClr val="C00000"/>
                  </a:solidFill>
                </a:endParaRPr>
              </a:p>
            </p:txBody>
          </p:sp>
        </mc:Choice>
        <mc:Fallback xmlns="">
          <p:sp>
            <p:nvSpPr>
              <p:cNvPr id="3" name="Content Placeholder 2">
                <a:extLst>
                  <a:ext uri="{FF2B5EF4-FFF2-40B4-BE49-F238E27FC236}">
                    <a16:creationId xmlns:a16="http://schemas.microsoft.com/office/drawing/2014/main" id="{15255D49-9D60-44DD-910D-2EBD0529DEC9}"/>
                  </a:ext>
                </a:extLst>
              </p:cNvPr>
              <p:cNvSpPr>
                <a:spLocks noGrp="1" noRot="1" noChangeAspect="1" noMove="1" noResize="1" noEditPoints="1" noAdjustHandles="1" noChangeArrowheads="1" noChangeShapeType="1" noTextEdit="1"/>
              </p:cNvSpPr>
              <p:nvPr>
                <p:ph idx="1"/>
              </p:nvPr>
            </p:nvSpPr>
            <p:spPr>
              <a:blipFill>
                <a:blip r:embed="rId3"/>
                <a:stretch>
                  <a:fillRect l="-1333" t="-2801"/>
                </a:stretch>
              </a:blipFill>
            </p:spPr>
            <p:txBody>
              <a:bodyPr/>
              <a:lstStyle/>
              <a:p>
                <a:r>
                  <a:rPr lang="en-US">
                    <a:noFill/>
                  </a:rPr>
                  <a:t> </a:t>
                </a:r>
              </a:p>
            </p:txBody>
          </p:sp>
        </mc:Fallback>
      </mc:AlternateContent>
      <p:pic>
        <p:nvPicPr>
          <p:cNvPr id="1026" name="Picture 2" descr="Image result for hacker clipart">
            <a:extLst>
              <a:ext uri="{FF2B5EF4-FFF2-40B4-BE49-F238E27FC236}">
                <a16:creationId xmlns:a16="http://schemas.microsoft.com/office/drawing/2014/main" id="{6157BAA3-7F96-4ED9-BBF4-8361607E3A0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3081" y="4158264"/>
            <a:ext cx="1743075" cy="17907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28942A8E-5218-4DA2-9563-772E9BC3A65A}"/>
              </a:ext>
            </a:extLst>
          </p:cNvPr>
          <p:cNvSpPr txBox="1"/>
          <p:nvPr/>
        </p:nvSpPr>
        <p:spPr>
          <a:xfrm>
            <a:off x="3175148" y="4699671"/>
            <a:ext cx="1569660"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prstClr val="black"/>
                </a:solidFill>
                <a:effectLst/>
                <a:uLnTx/>
                <a:uFillTx/>
                <a:latin typeface="Calibri" panose="020F0502020204030204"/>
                <a:ea typeface="+mn-ea"/>
                <a:cs typeface="+mn-cs"/>
              </a:rPr>
              <a:t>1 4 2 1</a:t>
            </a:r>
          </a:p>
        </p:txBody>
      </p:sp>
      <p:sp>
        <p:nvSpPr>
          <p:cNvPr id="12" name="TextBox 11">
            <a:extLst>
              <a:ext uri="{FF2B5EF4-FFF2-40B4-BE49-F238E27FC236}">
                <a16:creationId xmlns:a16="http://schemas.microsoft.com/office/drawing/2014/main" id="{353B686B-0020-4DE7-BA6E-01AEFC87D6C2}"/>
              </a:ext>
            </a:extLst>
          </p:cNvPr>
          <p:cNvSpPr txBox="1"/>
          <p:nvPr/>
        </p:nvSpPr>
        <p:spPr>
          <a:xfrm>
            <a:off x="8350326" y="4699671"/>
            <a:ext cx="444352"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rgbClr val="C00000"/>
                </a:solidFill>
                <a:effectLst/>
                <a:uLnTx/>
                <a:uFillTx/>
                <a:latin typeface="Calibri" panose="020F0502020204030204"/>
                <a:ea typeface="+mn-ea"/>
                <a:cs typeface="+mn-cs"/>
              </a:rPr>
              <a:t>4</a:t>
            </a:r>
          </a:p>
        </p:txBody>
      </p:sp>
      <p:pic>
        <p:nvPicPr>
          <p:cNvPr id="11" name="Picture 10" descr="A picture containing clipart&#10;&#10;Description automatically generated">
            <a:extLst>
              <a:ext uri="{FF2B5EF4-FFF2-40B4-BE49-F238E27FC236}">
                <a16:creationId xmlns:a16="http://schemas.microsoft.com/office/drawing/2014/main" id="{FF55506B-922C-4AEF-A5DD-6475EFA3311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90078" y="4001294"/>
            <a:ext cx="1620520" cy="2025650"/>
          </a:xfrm>
          <a:prstGeom prst="rect">
            <a:avLst/>
          </a:prstGeom>
        </p:spPr>
      </p:pic>
    </p:spTree>
    <p:extLst>
      <p:ext uri="{BB962C8B-B14F-4D97-AF65-F5344CB8AC3E}">
        <p14:creationId xmlns:p14="http://schemas.microsoft.com/office/powerpoint/2010/main" val="1705159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iterate type="lt">
                                    <p:tmAbs val="1000"/>
                                  </p:iterate>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err="1">
                <a:solidFill>
                  <a:srgbClr val="C00000"/>
                </a:solidFill>
              </a:rPr>
              <a:t>Adversarially</a:t>
            </a:r>
            <a:r>
              <a:rPr lang="en-US" dirty="0">
                <a:solidFill>
                  <a:srgbClr val="C00000"/>
                </a:solidFill>
              </a:rPr>
              <a:t> Robust Streaming</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p:txBody>
              <a:bodyPr>
                <a:normAutofit/>
              </a:bodyPr>
              <a:lstStyle/>
              <a:p>
                <a:pPr>
                  <a:buClr>
                    <a:schemeClr val="tx1"/>
                  </a:buClr>
                </a:pPr>
                <a:r>
                  <a:rPr lang="en-US" sz="3200" dirty="0">
                    <a:solidFill>
                      <a:srgbClr val="00B050"/>
                    </a:solidFill>
                  </a:rPr>
                  <a:t>Input</a:t>
                </a:r>
                <a:r>
                  <a:rPr lang="en-US" sz="3200" dirty="0"/>
                  <a:t>: Elements of an underlying data set </a:t>
                </a:r>
                <a14:m>
                  <m:oMath xmlns:m="http://schemas.openxmlformats.org/officeDocument/2006/math">
                    <m:r>
                      <a:rPr lang="en-US" sz="3200" i="1" smtClean="0">
                        <a:solidFill>
                          <a:srgbClr val="C00000"/>
                        </a:solidFill>
                        <a:latin typeface="Cambria Math" panose="02040503050406030204" pitchFamily="18" charset="0"/>
                      </a:rPr>
                      <m:t>𝑆</m:t>
                    </m:r>
                  </m:oMath>
                </a14:m>
                <a:r>
                  <a:rPr lang="en-US" sz="3200" dirty="0"/>
                  <a:t>, which arrives sequentially and </a:t>
                </a:r>
                <a:r>
                  <a:rPr lang="en-US" sz="3200" i="1" dirty="0" err="1">
                    <a:solidFill>
                      <a:srgbClr val="C00000"/>
                    </a:solidFill>
                  </a:rPr>
                  <a:t>adversarially</a:t>
                </a:r>
                <a:endParaRPr lang="en-US" sz="3200" i="1" dirty="0"/>
              </a:p>
              <a:p>
                <a:pPr>
                  <a:buClr>
                    <a:schemeClr val="tx1"/>
                  </a:buClr>
                </a:pPr>
                <a:r>
                  <a:rPr lang="en-US" sz="3200" dirty="0">
                    <a:solidFill>
                      <a:srgbClr val="00B050"/>
                    </a:solidFill>
                  </a:rPr>
                  <a:t>Output</a:t>
                </a:r>
                <a:r>
                  <a:rPr lang="en-US" sz="3200" dirty="0"/>
                  <a:t>: Evaluation (or approximation) of a given function</a:t>
                </a:r>
              </a:p>
              <a:p>
                <a:pPr>
                  <a:buClr>
                    <a:schemeClr val="tx1"/>
                  </a:buClr>
                </a:pPr>
                <a:r>
                  <a:rPr lang="en-US" sz="3200" dirty="0">
                    <a:solidFill>
                      <a:srgbClr val="00B050"/>
                    </a:solidFill>
                  </a:rPr>
                  <a:t>Goal</a:t>
                </a:r>
                <a:r>
                  <a:rPr lang="en-US" sz="3200" dirty="0"/>
                  <a:t>: Use space </a:t>
                </a:r>
                <a:r>
                  <a:rPr lang="en-US" sz="3200" i="1" dirty="0">
                    <a:solidFill>
                      <a:srgbClr val="7030A0"/>
                    </a:solidFill>
                  </a:rPr>
                  <a:t>sublinear</a:t>
                </a:r>
                <a:r>
                  <a:rPr lang="en-US" sz="3200" i="1" dirty="0"/>
                  <a:t> </a:t>
                </a:r>
                <a:r>
                  <a:rPr lang="en-US" sz="3200" dirty="0"/>
                  <a:t>in the size </a:t>
                </a:r>
                <a14:m>
                  <m:oMath xmlns:m="http://schemas.openxmlformats.org/officeDocument/2006/math">
                    <m:r>
                      <a:rPr lang="en-US" sz="3200" b="0" i="1" smtClean="0">
                        <a:solidFill>
                          <a:srgbClr val="C00000"/>
                        </a:solidFill>
                        <a:latin typeface="Cambria Math" panose="02040503050406030204" pitchFamily="18" charset="0"/>
                      </a:rPr>
                      <m:t>𝑚</m:t>
                    </m:r>
                    <m:r>
                      <a:rPr lang="en-US" sz="3200" b="0" i="1" smtClean="0">
                        <a:solidFill>
                          <a:srgbClr val="C00000"/>
                        </a:solidFill>
                        <a:latin typeface="Cambria Math" panose="02040503050406030204" pitchFamily="18" charset="0"/>
                      </a:rPr>
                      <m:t> </m:t>
                    </m:r>
                  </m:oMath>
                </a14:m>
                <a:r>
                  <a:rPr lang="en-US" sz="3200" dirty="0"/>
                  <a:t>of the input </a:t>
                </a:r>
                <a14:m>
                  <m:oMath xmlns:m="http://schemas.openxmlformats.org/officeDocument/2006/math">
                    <m:r>
                      <a:rPr lang="en-US" sz="3200" i="1" smtClean="0">
                        <a:solidFill>
                          <a:srgbClr val="C00000"/>
                        </a:solidFill>
                        <a:latin typeface="Cambria Math" panose="02040503050406030204" pitchFamily="18" charset="0"/>
                      </a:rPr>
                      <m:t>𝑆</m:t>
                    </m:r>
                  </m:oMath>
                </a14:m>
                <a:endParaRPr lang="en-US" sz="3200" dirty="0">
                  <a:solidFill>
                    <a:srgbClr val="C00000"/>
                  </a:solidFill>
                </a:endParaRPr>
              </a:p>
            </p:txBody>
          </p:sp>
        </mc:Choice>
        <mc:Fallback xmlns="">
          <p:sp>
            <p:nvSpPr>
              <p:cNvPr id="3" name="Content Placeholder 2">
                <a:extLst>
                  <a:ext uri="{FF2B5EF4-FFF2-40B4-BE49-F238E27FC236}">
                    <a16:creationId xmlns:a16="http://schemas.microsoft.com/office/drawing/2014/main" id="{15255D49-9D60-44DD-910D-2EBD0529DEC9}"/>
                  </a:ext>
                </a:extLst>
              </p:cNvPr>
              <p:cNvSpPr>
                <a:spLocks noGrp="1" noRot="1" noChangeAspect="1" noMove="1" noResize="1" noEditPoints="1" noAdjustHandles="1" noChangeArrowheads="1" noChangeShapeType="1" noTextEdit="1"/>
              </p:cNvSpPr>
              <p:nvPr>
                <p:ph idx="1"/>
              </p:nvPr>
            </p:nvSpPr>
            <p:spPr>
              <a:blipFill>
                <a:blip r:embed="rId3"/>
                <a:stretch>
                  <a:fillRect l="-1333" t="-2801"/>
                </a:stretch>
              </a:blipFill>
            </p:spPr>
            <p:txBody>
              <a:bodyPr/>
              <a:lstStyle/>
              <a:p>
                <a:r>
                  <a:rPr lang="en-US">
                    <a:noFill/>
                  </a:rPr>
                  <a:t> </a:t>
                </a:r>
              </a:p>
            </p:txBody>
          </p:sp>
        </mc:Fallback>
      </mc:AlternateContent>
      <p:pic>
        <p:nvPicPr>
          <p:cNvPr id="1026" name="Picture 2" descr="Image result for hacker clipart">
            <a:extLst>
              <a:ext uri="{FF2B5EF4-FFF2-40B4-BE49-F238E27FC236}">
                <a16:creationId xmlns:a16="http://schemas.microsoft.com/office/drawing/2014/main" id="{6157BAA3-7F96-4ED9-BBF4-8361607E3A0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3081" y="4158264"/>
            <a:ext cx="1743075" cy="17907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28942A8E-5218-4DA2-9563-772E9BC3A65A}"/>
              </a:ext>
            </a:extLst>
          </p:cNvPr>
          <p:cNvSpPr txBox="1"/>
          <p:nvPr/>
        </p:nvSpPr>
        <p:spPr>
          <a:xfrm>
            <a:off x="3175148" y="4699671"/>
            <a:ext cx="1569660"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prstClr val="black"/>
                </a:solidFill>
                <a:effectLst/>
                <a:uLnTx/>
                <a:uFillTx/>
                <a:latin typeface="Calibri" panose="020F0502020204030204"/>
                <a:ea typeface="+mn-ea"/>
                <a:cs typeface="+mn-cs"/>
              </a:rPr>
              <a:t>1 4 2 1</a:t>
            </a:r>
          </a:p>
        </p:txBody>
      </p:sp>
      <p:sp>
        <p:nvSpPr>
          <p:cNvPr id="12" name="TextBox 11">
            <a:extLst>
              <a:ext uri="{FF2B5EF4-FFF2-40B4-BE49-F238E27FC236}">
                <a16:creationId xmlns:a16="http://schemas.microsoft.com/office/drawing/2014/main" id="{353B686B-0020-4DE7-BA6E-01AEFC87D6C2}"/>
              </a:ext>
            </a:extLst>
          </p:cNvPr>
          <p:cNvSpPr txBox="1"/>
          <p:nvPr/>
        </p:nvSpPr>
        <p:spPr>
          <a:xfrm>
            <a:off x="8350326" y="4699671"/>
            <a:ext cx="444352"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rgbClr val="C00000"/>
                </a:solidFill>
                <a:effectLst/>
                <a:uLnTx/>
                <a:uFillTx/>
                <a:latin typeface="Calibri" panose="020F0502020204030204"/>
                <a:ea typeface="+mn-ea"/>
                <a:cs typeface="+mn-cs"/>
              </a:rPr>
              <a:t>4</a:t>
            </a:r>
          </a:p>
        </p:txBody>
      </p:sp>
      <p:pic>
        <p:nvPicPr>
          <p:cNvPr id="2050" name="Picture 2" descr="Image result for &quot;d'oh&quot; clipart">
            <a:extLst>
              <a:ext uri="{FF2B5EF4-FFF2-40B4-BE49-F238E27FC236}">
                <a16:creationId xmlns:a16="http://schemas.microsoft.com/office/drawing/2014/main" id="{B3CAF929-30F7-4105-91DA-601005364EA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86769" y="4148739"/>
            <a:ext cx="1962150" cy="1809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82974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err="1">
                <a:solidFill>
                  <a:srgbClr val="C00000"/>
                </a:solidFill>
              </a:rPr>
              <a:t>Adversarially</a:t>
            </a:r>
            <a:r>
              <a:rPr lang="en-US" dirty="0">
                <a:solidFill>
                  <a:srgbClr val="C00000"/>
                </a:solidFill>
              </a:rPr>
              <a:t> Robust Streaming</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p:txBody>
              <a:bodyPr>
                <a:normAutofit/>
              </a:bodyPr>
              <a:lstStyle/>
              <a:p>
                <a:pPr>
                  <a:buClr>
                    <a:schemeClr val="tx1"/>
                  </a:buClr>
                </a:pPr>
                <a:r>
                  <a:rPr lang="en-US" sz="3200" dirty="0">
                    <a:solidFill>
                      <a:srgbClr val="00B050"/>
                    </a:solidFill>
                  </a:rPr>
                  <a:t>Input</a:t>
                </a:r>
                <a:r>
                  <a:rPr lang="en-US" sz="3200" dirty="0"/>
                  <a:t>: Elements of an underlying data set </a:t>
                </a:r>
                <a14:m>
                  <m:oMath xmlns:m="http://schemas.openxmlformats.org/officeDocument/2006/math">
                    <m:r>
                      <a:rPr lang="en-US" sz="3200" i="1" smtClean="0">
                        <a:solidFill>
                          <a:srgbClr val="C00000"/>
                        </a:solidFill>
                        <a:latin typeface="Cambria Math" panose="02040503050406030204" pitchFamily="18" charset="0"/>
                      </a:rPr>
                      <m:t>𝑆</m:t>
                    </m:r>
                  </m:oMath>
                </a14:m>
                <a:r>
                  <a:rPr lang="en-US" sz="3200" dirty="0"/>
                  <a:t>, which arrives sequentially and </a:t>
                </a:r>
                <a:r>
                  <a:rPr lang="en-US" sz="3200" i="1" dirty="0" err="1">
                    <a:solidFill>
                      <a:srgbClr val="C00000"/>
                    </a:solidFill>
                  </a:rPr>
                  <a:t>adversarially</a:t>
                </a:r>
                <a:endParaRPr lang="en-US" sz="3200" i="1" dirty="0"/>
              </a:p>
              <a:p>
                <a:pPr>
                  <a:buClr>
                    <a:schemeClr val="tx1"/>
                  </a:buClr>
                </a:pPr>
                <a:r>
                  <a:rPr lang="en-US" sz="3200" dirty="0">
                    <a:solidFill>
                      <a:srgbClr val="00B050"/>
                    </a:solidFill>
                  </a:rPr>
                  <a:t>Output</a:t>
                </a:r>
                <a:r>
                  <a:rPr lang="en-US" sz="3200" dirty="0"/>
                  <a:t>: Evaluation (or approximation) of a given function</a:t>
                </a:r>
              </a:p>
              <a:p>
                <a:pPr>
                  <a:buClr>
                    <a:schemeClr val="tx1"/>
                  </a:buClr>
                </a:pPr>
                <a:r>
                  <a:rPr lang="en-US" sz="3200" dirty="0">
                    <a:solidFill>
                      <a:srgbClr val="00B050"/>
                    </a:solidFill>
                  </a:rPr>
                  <a:t>Goal</a:t>
                </a:r>
                <a:r>
                  <a:rPr lang="en-US" sz="3200" dirty="0"/>
                  <a:t>: Use space </a:t>
                </a:r>
                <a:r>
                  <a:rPr lang="en-US" sz="3200" i="1" dirty="0">
                    <a:solidFill>
                      <a:srgbClr val="7030A0"/>
                    </a:solidFill>
                  </a:rPr>
                  <a:t>sublinear</a:t>
                </a:r>
                <a:r>
                  <a:rPr lang="en-US" sz="3200" i="1" dirty="0"/>
                  <a:t> </a:t>
                </a:r>
                <a:r>
                  <a:rPr lang="en-US" sz="3200" dirty="0"/>
                  <a:t>in the size </a:t>
                </a:r>
                <a14:m>
                  <m:oMath xmlns:m="http://schemas.openxmlformats.org/officeDocument/2006/math">
                    <m:r>
                      <a:rPr lang="en-US" sz="3200" b="0" i="1" smtClean="0">
                        <a:solidFill>
                          <a:srgbClr val="C00000"/>
                        </a:solidFill>
                        <a:latin typeface="Cambria Math" panose="02040503050406030204" pitchFamily="18" charset="0"/>
                      </a:rPr>
                      <m:t>𝑚</m:t>
                    </m:r>
                    <m:r>
                      <a:rPr lang="en-US" sz="3200" b="0" i="1" smtClean="0">
                        <a:solidFill>
                          <a:srgbClr val="C00000"/>
                        </a:solidFill>
                        <a:latin typeface="Cambria Math" panose="02040503050406030204" pitchFamily="18" charset="0"/>
                      </a:rPr>
                      <m:t> </m:t>
                    </m:r>
                  </m:oMath>
                </a14:m>
                <a:r>
                  <a:rPr lang="en-US" sz="3200" dirty="0"/>
                  <a:t>of the input </a:t>
                </a:r>
                <a14:m>
                  <m:oMath xmlns:m="http://schemas.openxmlformats.org/officeDocument/2006/math">
                    <m:r>
                      <a:rPr lang="en-US" sz="3200" i="1" smtClean="0">
                        <a:solidFill>
                          <a:srgbClr val="C00000"/>
                        </a:solidFill>
                        <a:latin typeface="Cambria Math" panose="02040503050406030204" pitchFamily="18" charset="0"/>
                      </a:rPr>
                      <m:t>𝑆</m:t>
                    </m:r>
                  </m:oMath>
                </a14:m>
                <a:endParaRPr lang="en-US" sz="3200" dirty="0">
                  <a:solidFill>
                    <a:srgbClr val="C00000"/>
                  </a:solidFill>
                </a:endParaRPr>
              </a:p>
              <a:p>
                <a:pPr>
                  <a:buClr>
                    <a:schemeClr val="tx1"/>
                  </a:buClr>
                </a:pPr>
                <a:endParaRPr lang="en-US" sz="3200" dirty="0">
                  <a:solidFill>
                    <a:srgbClr val="C00000"/>
                  </a:solidFill>
                </a:endParaRPr>
              </a:p>
              <a:p>
                <a:pPr>
                  <a:buClr>
                    <a:schemeClr val="tx1"/>
                  </a:buClr>
                </a:pPr>
                <a:r>
                  <a:rPr lang="en-US" sz="3200" dirty="0" err="1">
                    <a:solidFill>
                      <a:srgbClr val="00B050"/>
                    </a:solidFill>
                  </a:rPr>
                  <a:t>Adversarially</a:t>
                </a:r>
                <a:r>
                  <a:rPr lang="en-US" sz="3200" dirty="0">
                    <a:solidFill>
                      <a:srgbClr val="00B050"/>
                    </a:solidFill>
                  </a:rPr>
                  <a:t> Robust</a:t>
                </a:r>
                <a:r>
                  <a:rPr lang="en-US" sz="3200" dirty="0"/>
                  <a:t>: “Future queries may depend on previous queries”</a:t>
                </a:r>
              </a:p>
              <a:p>
                <a:pPr>
                  <a:buClr>
                    <a:schemeClr val="tx1"/>
                  </a:buClr>
                </a:pPr>
                <a:r>
                  <a:rPr lang="en-US" sz="3200" dirty="0">
                    <a:solidFill>
                      <a:srgbClr val="00B050"/>
                    </a:solidFill>
                  </a:rPr>
                  <a:t>Motivation</a:t>
                </a:r>
                <a:r>
                  <a:rPr lang="en-US" sz="3200" dirty="0"/>
                  <a:t>: Database queries, adversarial ML</a:t>
                </a:r>
              </a:p>
            </p:txBody>
          </p:sp>
        </mc:Choice>
        <mc:Fallback xmlns="">
          <p:sp>
            <p:nvSpPr>
              <p:cNvPr id="3" name="Content Placeholder 2">
                <a:extLst>
                  <a:ext uri="{FF2B5EF4-FFF2-40B4-BE49-F238E27FC236}">
                    <a16:creationId xmlns:a16="http://schemas.microsoft.com/office/drawing/2014/main" id="{15255D49-9D60-44DD-910D-2EBD0529DEC9}"/>
                  </a:ext>
                </a:extLst>
              </p:cNvPr>
              <p:cNvSpPr>
                <a:spLocks noGrp="1" noRot="1" noChangeAspect="1" noMove="1" noResize="1" noEditPoints="1" noAdjustHandles="1" noChangeArrowheads="1" noChangeShapeType="1" noTextEdit="1"/>
              </p:cNvSpPr>
              <p:nvPr>
                <p:ph idx="1"/>
              </p:nvPr>
            </p:nvSpPr>
            <p:spPr>
              <a:blipFill>
                <a:blip r:embed="rId3"/>
                <a:stretch>
                  <a:fillRect l="-1333" t="-2801" b="-2101"/>
                </a:stretch>
              </a:blipFill>
            </p:spPr>
            <p:txBody>
              <a:bodyPr/>
              <a:lstStyle/>
              <a:p>
                <a:r>
                  <a:rPr lang="en-US">
                    <a:noFill/>
                  </a:rPr>
                  <a:t> </a:t>
                </a:r>
              </a:p>
            </p:txBody>
          </p:sp>
        </mc:Fallback>
      </mc:AlternateContent>
    </p:spTree>
    <p:extLst>
      <p:ext uri="{BB962C8B-B14F-4D97-AF65-F5344CB8AC3E}">
        <p14:creationId xmlns:p14="http://schemas.microsoft.com/office/powerpoint/2010/main" val="42051902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11949F98-FC53-4C98-8C23-550048D4FCF9}"/>
                  </a:ext>
                </a:extLst>
              </p:cNvPr>
              <p:cNvSpPr>
                <a:spLocks noGrp="1"/>
              </p:cNvSpPr>
              <p:nvPr>
                <p:ph type="title"/>
              </p:nvPr>
            </p:nvSpPr>
            <p:spPr/>
            <p:txBody>
              <a:bodyPr/>
              <a:lstStyle/>
              <a:p>
                <a:r>
                  <a:rPr lang="en-US" dirty="0">
                    <a:solidFill>
                      <a:srgbClr val="C00000"/>
                    </a:solidFill>
                  </a:rPr>
                  <a:t>Robust Algorithms for </a:t>
                </a:r>
                <a14:m>
                  <m:oMath xmlns:m="http://schemas.openxmlformats.org/officeDocument/2006/math">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ℓ</m:t>
                        </m:r>
                      </m:e>
                      <m:sub>
                        <m:r>
                          <a:rPr lang="en-US" b="0" i="1" smtClean="0">
                            <a:solidFill>
                              <a:srgbClr val="C00000"/>
                            </a:solidFill>
                            <a:latin typeface="Cambria Math" panose="02040503050406030204" pitchFamily="18" charset="0"/>
                          </a:rPr>
                          <m:t>0</m:t>
                        </m:r>
                      </m:sub>
                    </m:sSub>
                  </m:oMath>
                </a14:m>
                <a:r>
                  <a:rPr lang="en-US" dirty="0">
                    <a:solidFill>
                      <a:srgbClr val="C00000"/>
                    </a:solidFill>
                  </a:rPr>
                  <a:t> Estimation</a:t>
                </a:r>
                <a:endParaRPr lang="en-US" dirty="0"/>
              </a:p>
            </p:txBody>
          </p:sp>
        </mc:Choice>
        <mc:Fallback xmlns="">
          <p:sp>
            <p:nvSpPr>
              <p:cNvPr id="2" name="Title 1">
                <a:extLst>
                  <a:ext uri="{FF2B5EF4-FFF2-40B4-BE49-F238E27FC236}">
                    <a16:creationId xmlns:a16="http://schemas.microsoft.com/office/drawing/2014/main" id="{11949F98-FC53-4C98-8C23-550048D4FCF9}"/>
                  </a:ext>
                </a:extLst>
              </p:cNvPr>
              <p:cNvSpPr>
                <a:spLocks noGrp="1" noRot="1" noChangeAspect="1" noMove="1" noResize="1" noEditPoints="1" noAdjustHandles="1" noChangeArrowheads="1" noChangeShapeType="1" noTextEdit="1"/>
              </p:cNvSpPr>
              <p:nvPr>
                <p:ph type="title"/>
              </p:nvPr>
            </p:nvSpPr>
            <p:spPr>
              <a:blipFill>
                <a:blip r:embed="rId3"/>
                <a:stretch>
                  <a:fillRect l="-23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CD298EE-232A-4602-BB51-FA680B6EA672}"/>
                  </a:ext>
                </a:extLst>
              </p:cNvPr>
              <p:cNvSpPr>
                <a:spLocks noGrp="1"/>
              </p:cNvSpPr>
              <p:nvPr>
                <p:ph idx="1"/>
              </p:nvPr>
            </p:nvSpPr>
            <p:spPr>
              <a:xfrm>
                <a:off x="838200" y="1825624"/>
                <a:ext cx="11020720" cy="4788239"/>
              </a:xfrm>
            </p:spPr>
            <p:txBody>
              <a:bodyPr>
                <a:normAutofit/>
              </a:bodyPr>
              <a:lstStyle/>
              <a:p>
                <a:pPr marL="0" indent="0">
                  <a:buClr>
                    <a:schemeClr val="tx1"/>
                  </a:buClr>
                  <a:buNone/>
                </a:pPr>
                <a14:m>
                  <m:oMath xmlns:m="http://schemas.openxmlformats.org/officeDocument/2006/math">
                    <m:d>
                      <m:dPr>
                        <m:ctrlPr>
                          <a:rPr lang="en-US" b="0" i="1" smtClean="0">
                            <a:solidFill>
                              <a:srgbClr val="C00000"/>
                            </a:solidFill>
                            <a:latin typeface="Cambria Math" panose="02040503050406030204" pitchFamily="18" charset="0"/>
                          </a:rPr>
                        </m:ctrlPr>
                      </m:dPr>
                      <m:e>
                        <m:r>
                          <a:rPr lang="en-US" b="0" i="0" smtClean="0">
                            <a:solidFill>
                              <a:srgbClr val="C00000"/>
                            </a:solidFill>
                            <a:latin typeface="Cambria Math" panose="02040503050406030204" pitchFamily="18" charset="0"/>
                          </a:rPr>
                          <m:t>1+</m:t>
                        </m:r>
                        <m:r>
                          <a:rPr lang="en-US" i="1" smtClean="0">
                            <a:solidFill>
                              <a:srgbClr val="C00000"/>
                            </a:solidFill>
                            <a:latin typeface="Cambria Math" panose="02040503050406030204" pitchFamily="18" charset="0"/>
                          </a:rPr>
                          <m:t>𝜀</m:t>
                        </m:r>
                      </m:e>
                    </m:d>
                  </m:oMath>
                </a14:m>
                <a:r>
                  <a:rPr lang="en-US" dirty="0"/>
                  <a:t>-multiplicative approximation </a:t>
                </a:r>
                <a:r>
                  <a:rPr lang="en-US" dirty="0" err="1"/>
                  <a:t>adversarially</a:t>
                </a:r>
                <a:r>
                  <a:rPr lang="en-US" dirty="0"/>
                  <a:t> robust streaming algorithms for distinct elements estimation using space:</a:t>
                </a:r>
              </a:p>
              <a:p>
                <a:pPr>
                  <a:buClr>
                    <a:schemeClr val="tx1"/>
                  </a:buClr>
                </a:pPr>
                <a14:m>
                  <m:oMath xmlns:m="http://schemas.openxmlformats.org/officeDocument/2006/math">
                    <m:acc>
                      <m:accPr>
                        <m:chr m:val="̃"/>
                        <m:ctrlPr>
                          <a:rPr lang="en-US" i="1">
                            <a:solidFill>
                              <a:srgbClr val="C00000"/>
                            </a:solidFill>
                            <a:latin typeface="Cambria Math" panose="02040503050406030204" pitchFamily="18" charset="0"/>
                          </a:rPr>
                        </m:ctrlPr>
                      </m:accPr>
                      <m:e>
                        <m:r>
                          <a:rPr lang="en-US" i="1">
                            <a:solidFill>
                              <a:srgbClr val="C00000"/>
                            </a:solidFill>
                            <a:latin typeface="Cambria Math" panose="02040503050406030204" pitchFamily="18" charset="0"/>
                          </a:rPr>
                          <m:t>𝑂</m:t>
                        </m:r>
                      </m:e>
                    </m:acc>
                    <m:d>
                      <m:dPr>
                        <m:ctrlPr>
                          <a:rPr lang="en-US" i="1">
                            <a:solidFill>
                              <a:srgbClr val="C00000"/>
                            </a:solidFill>
                            <a:latin typeface="Cambria Math" panose="02040503050406030204" pitchFamily="18" charset="0"/>
                          </a:rPr>
                        </m:ctrlPr>
                      </m:dPr>
                      <m:e>
                        <m:f>
                          <m:fPr>
                            <m:ctrlPr>
                              <a:rPr lang="en-US" i="1">
                                <a:solidFill>
                                  <a:srgbClr val="C00000"/>
                                </a:solidFill>
                                <a:latin typeface="Cambria Math" panose="02040503050406030204" pitchFamily="18" charset="0"/>
                              </a:rPr>
                            </m:ctrlPr>
                          </m:fPr>
                          <m:num>
                            <m:r>
                              <a:rPr lang="en-US" i="1">
                                <a:solidFill>
                                  <a:srgbClr val="C00000"/>
                                </a:solidFill>
                                <a:latin typeface="Cambria Math" panose="02040503050406030204" pitchFamily="18" charset="0"/>
                              </a:rPr>
                              <m:t>1</m:t>
                            </m:r>
                          </m:num>
                          <m:den>
                            <m:sSup>
                              <m:sSupPr>
                                <m:ctrlPr>
                                  <a:rPr lang="en-US" i="1">
                                    <a:solidFill>
                                      <a:srgbClr val="C00000"/>
                                    </a:solidFill>
                                    <a:latin typeface="Cambria Math" panose="02040503050406030204" pitchFamily="18" charset="0"/>
                                  </a:rPr>
                                </m:ctrlPr>
                              </m:sSupPr>
                              <m:e>
                                <m:r>
                                  <a:rPr lang="en-US" i="1">
                                    <a:solidFill>
                                      <a:srgbClr val="C00000"/>
                                    </a:solidFill>
                                    <a:latin typeface="Cambria Math" panose="02040503050406030204" pitchFamily="18" charset="0"/>
                                  </a:rPr>
                                  <m:t>𝜀</m:t>
                                </m:r>
                              </m:e>
                              <m:sup>
                                <m:r>
                                  <a:rPr lang="en-US" i="1">
                                    <a:solidFill>
                                      <a:srgbClr val="C00000"/>
                                    </a:solidFill>
                                    <a:latin typeface="Cambria Math" panose="02040503050406030204" pitchFamily="18" charset="0"/>
                                  </a:rPr>
                                  <m:t>3</m:t>
                                </m:r>
                              </m:sup>
                            </m:sSup>
                          </m:den>
                        </m:f>
                      </m:e>
                    </m:d>
                    <m:r>
                      <a:rPr lang="en-US" b="0" i="1" smtClean="0">
                        <a:solidFill>
                          <a:srgbClr val="C00000"/>
                        </a:solidFill>
                        <a:latin typeface="Cambria Math" panose="02040503050406030204" pitchFamily="18" charset="0"/>
                      </a:rPr>
                      <m:t>⋅</m:t>
                    </m:r>
                    <m:r>
                      <m:rPr>
                        <m:sty m:val="p"/>
                      </m:rPr>
                      <a:rPr lang="en-US" b="0" i="0" smtClean="0">
                        <a:solidFill>
                          <a:srgbClr val="C00000"/>
                        </a:solidFill>
                        <a:latin typeface="Cambria Math" panose="02040503050406030204" pitchFamily="18" charset="0"/>
                      </a:rPr>
                      <m:t>polylog</m:t>
                    </m:r>
                    <m:r>
                      <a:rPr lang="en-US" b="0"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𝑛</m:t>
                    </m:r>
                    <m:r>
                      <a:rPr lang="en-US" b="0" i="1" smtClean="0">
                        <a:solidFill>
                          <a:srgbClr val="C00000"/>
                        </a:solidFill>
                        <a:latin typeface="Cambria Math" panose="02040503050406030204" pitchFamily="18" charset="0"/>
                      </a:rPr>
                      <m:t>)</m:t>
                    </m:r>
                  </m:oMath>
                </a14:m>
                <a:r>
                  <a:rPr lang="en-US" dirty="0"/>
                  <a:t>, via sketch switching </a:t>
                </a:r>
                <a:r>
                  <a:rPr lang="en-US" dirty="0">
                    <a:solidFill>
                      <a:schemeClr val="accent1"/>
                    </a:solidFill>
                  </a:rPr>
                  <a:t>[Ben-EliezerJayaramWoodruffYogev20] </a:t>
                </a:r>
              </a:p>
              <a:p>
                <a:pPr>
                  <a:buClr>
                    <a:schemeClr val="tx1"/>
                  </a:buClr>
                </a:pPr>
                <a14:m>
                  <m:oMath xmlns:m="http://schemas.openxmlformats.org/officeDocument/2006/math">
                    <m:acc>
                      <m:accPr>
                        <m:chr m:val="̃"/>
                        <m:ctrlPr>
                          <a:rPr lang="en-US" i="1">
                            <a:solidFill>
                              <a:srgbClr val="C00000"/>
                            </a:solidFill>
                            <a:latin typeface="Cambria Math" panose="02040503050406030204" pitchFamily="18" charset="0"/>
                          </a:rPr>
                        </m:ctrlPr>
                      </m:accPr>
                      <m:e>
                        <m:r>
                          <a:rPr lang="en-US" i="1">
                            <a:solidFill>
                              <a:srgbClr val="C00000"/>
                            </a:solidFill>
                            <a:latin typeface="Cambria Math" panose="02040503050406030204" pitchFamily="18" charset="0"/>
                          </a:rPr>
                          <m:t>𝑂</m:t>
                        </m:r>
                      </m:e>
                    </m:acc>
                    <m:d>
                      <m:dPr>
                        <m:ctrlPr>
                          <a:rPr lang="en-US" i="1">
                            <a:solidFill>
                              <a:srgbClr val="C00000"/>
                            </a:solidFill>
                            <a:latin typeface="Cambria Math" panose="02040503050406030204" pitchFamily="18" charset="0"/>
                          </a:rPr>
                        </m:ctrlPr>
                      </m:dPr>
                      <m:e>
                        <m:f>
                          <m:fPr>
                            <m:ctrlPr>
                              <a:rPr lang="en-US" i="1">
                                <a:solidFill>
                                  <a:srgbClr val="C00000"/>
                                </a:solidFill>
                                <a:latin typeface="Cambria Math" panose="02040503050406030204" pitchFamily="18" charset="0"/>
                              </a:rPr>
                            </m:ctrlPr>
                          </m:fPr>
                          <m:num>
                            <m:r>
                              <a:rPr lang="en-US" i="1">
                                <a:solidFill>
                                  <a:srgbClr val="C00000"/>
                                </a:solidFill>
                                <a:latin typeface="Cambria Math" panose="02040503050406030204" pitchFamily="18" charset="0"/>
                              </a:rPr>
                              <m:t>1</m:t>
                            </m:r>
                          </m:num>
                          <m:den>
                            <m:sSup>
                              <m:sSupPr>
                                <m:ctrlPr>
                                  <a:rPr lang="en-US" i="1">
                                    <a:solidFill>
                                      <a:srgbClr val="C00000"/>
                                    </a:solidFill>
                                    <a:latin typeface="Cambria Math" panose="02040503050406030204" pitchFamily="18" charset="0"/>
                                  </a:rPr>
                                </m:ctrlPr>
                              </m:sSupPr>
                              <m:e>
                                <m:r>
                                  <a:rPr lang="en-US" i="1">
                                    <a:solidFill>
                                      <a:srgbClr val="C00000"/>
                                    </a:solidFill>
                                    <a:latin typeface="Cambria Math" panose="02040503050406030204" pitchFamily="18" charset="0"/>
                                  </a:rPr>
                                  <m:t>𝜀</m:t>
                                </m:r>
                              </m:e>
                              <m:sup>
                                <m:r>
                                  <a:rPr lang="en-US" b="0" i="1" smtClean="0">
                                    <a:solidFill>
                                      <a:srgbClr val="C00000"/>
                                    </a:solidFill>
                                    <a:latin typeface="Cambria Math" panose="02040503050406030204" pitchFamily="18" charset="0"/>
                                  </a:rPr>
                                  <m:t>2.5</m:t>
                                </m:r>
                              </m:sup>
                            </m:sSup>
                          </m:den>
                        </m:f>
                      </m:e>
                    </m:d>
                    <m:r>
                      <a:rPr lang="en-US" i="1">
                        <a:solidFill>
                          <a:srgbClr val="C00000"/>
                        </a:solidFill>
                        <a:latin typeface="Cambria Math" panose="02040503050406030204" pitchFamily="18" charset="0"/>
                      </a:rPr>
                      <m:t>⋅</m:t>
                    </m:r>
                    <m:r>
                      <m:rPr>
                        <m:sty m:val="p"/>
                      </m:rPr>
                      <a:rPr lang="en-US">
                        <a:solidFill>
                          <a:srgbClr val="C00000"/>
                        </a:solidFill>
                        <a:latin typeface="Cambria Math" panose="02040503050406030204" pitchFamily="18" charset="0"/>
                      </a:rPr>
                      <m:t>polylog</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𝑛</m:t>
                    </m:r>
                    <m:r>
                      <a:rPr lang="en-US" i="1">
                        <a:solidFill>
                          <a:srgbClr val="C00000"/>
                        </a:solidFill>
                        <a:latin typeface="Cambria Math" panose="02040503050406030204" pitchFamily="18" charset="0"/>
                      </a:rPr>
                      <m:t>)</m:t>
                    </m:r>
                  </m:oMath>
                </a14:m>
                <a:r>
                  <a:rPr lang="en-US" dirty="0"/>
                  <a:t>, via differential privacy </a:t>
                </a:r>
                <a:r>
                  <a:rPr lang="en-US" dirty="0">
                    <a:solidFill>
                      <a:schemeClr val="accent1"/>
                    </a:solidFill>
                  </a:rPr>
                  <a:t>[HassidimKaplanMansourMatiasStemmer20] </a:t>
                </a:r>
              </a:p>
              <a:p>
                <a:pPr>
                  <a:buClr>
                    <a:schemeClr val="tx1"/>
                  </a:buClr>
                </a:pPr>
                <a14:m>
                  <m:oMath xmlns:m="http://schemas.openxmlformats.org/officeDocument/2006/math">
                    <m:acc>
                      <m:accPr>
                        <m:chr m:val="̃"/>
                        <m:ctrlPr>
                          <a:rPr lang="en-US" i="1">
                            <a:solidFill>
                              <a:srgbClr val="C00000"/>
                            </a:solidFill>
                            <a:latin typeface="Cambria Math" panose="02040503050406030204" pitchFamily="18" charset="0"/>
                          </a:rPr>
                        </m:ctrlPr>
                      </m:accPr>
                      <m:e>
                        <m:r>
                          <a:rPr lang="en-US" i="1">
                            <a:solidFill>
                              <a:srgbClr val="C00000"/>
                            </a:solidFill>
                            <a:latin typeface="Cambria Math" panose="02040503050406030204" pitchFamily="18" charset="0"/>
                          </a:rPr>
                          <m:t>𝑂</m:t>
                        </m:r>
                      </m:e>
                    </m:acc>
                    <m:d>
                      <m:dPr>
                        <m:ctrlPr>
                          <a:rPr lang="en-US" i="1">
                            <a:solidFill>
                              <a:srgbClr val="C00000"/>
                            </a:solidFill>
                            <a:latin typeface="Cambria Math" panose="02040503050406030204" pitchFamily="18" charset="0"/>
                          </a:rPr>
                        </m:ctrlPr>
                      </m:dPr>
                      <m:e>
                        <m:f>
                          <m:fPr>
                            <m:ctrlPr>
                              <a:rPr lang="en-US" i="1">
                                <a:solidFill>
                                  <a:srgbClr val="C00000"/>
                                </a:solidFill>
                                <a:latin typeface="Cambria Math" panose="02040503050406030204" pitchFamily="18" charset="0"/>
                              </a:rPr>
                            </m:ctrlPr>
                          </m:fPr>
                          <m:num>
                            <m:r>
                              <a:rPr lang="en-US" i="1">
                                <a:solidFill>
                                  <a:srgbClr val="C00000"/>
                                </a:solidFill>
                                <a:latin typeface="Cambria Math" panose="02040503050406030204" pitchFamily="18" charset="0"/>
                              </a:rPr>
                              <m:t>1</m:t>
                            </m:r>
                          </m:num>
                          <m:den>
                            <m:sSup>
                              <m:sSupPr>
                                <m:ctrlPr>
                                  <a:rPr lang="en-US" i="1">
                                    <a:solidFill>
                                      <a:srgbClr val="C00000"/>
                                    </a:solidFill>
                                    <a:latin typeface="Cambria Math" panose="02040503050406030204" pitchFamily="18" charset="0"/>
                                  </a:rPr>
                                </m:ctrlPr>
                              </m:sSupPr>
                              <m:e>
                                <m:r>
                                  <a:rPr lang="en-US" i="1">
                                    <a:solidFill>
                                      <a:srgbClr val="C00000"/>
                                    </a:solidFill>
                                    <a:latin typeface="Cambria Math" panose="02040503050406030204" pitchFamily="18" charset="0"/>
                                  </a:rPr>
                                  <m:t>𝜀</m:t>
                                </m:r>
                              </m:e>
                              <m:sup>
                                <m:r>
                                  <a:rPr lang="en-US" b="0" i="1" smtClean="0">
                                    <a:solidFill>
                                      <a:srgbClr val="C00000"/>
                                    </a:solidFill>
                                    <a:latin typeface="Cambria Math" panose="02040503050406030204" pitchFamily="18" charset="0"/>
                                  </a:rPr>
                                  <m:t>2</m:t>
                                </m:r>
                              </m:sup>
                            </m:sSup>
                          </m:den>
                        </m:f>
                      </m:e>
                    </m:d>
                    <m:r>
                      <a:rPr lang="en-US" i="1">
                        <a:solidFill>
                          <a:srgbClr val="C00000"/>
                        </a:solidFill>
                        <a:latin typeface="Cambria Math" panose="02040503050406030204" pitchFamily="18" charset="0"/>
                      </a:rPr>
                      <m:t>⋅</m:t>
                    </m:r>
                    <m:r>
                      <m:rPr>
                        <m:sty m:val="p"/>
                      </m:rPr>
                      <a:rPr lang="en-US">
                        <a:solidFill>
                          <a:srgbClr val="C00000"/>
                        </a:solidFill>
                        <a:latin typeface="Cambria Math" panose="02040503050406030204" pitchFamily="18" charset="0"/>
                      </a:rPr>
                      <m:t>polylog</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𝑛</m:t>
                    </m:r>
                    <m:r>
                      <a:rPr lang="en-US" i="1">
                        <a:solidFill>
                          <a:srgbClr val="C00000"/>
                        </a:solidFill>
                        <a:latin typeface="Cambria Math" panose="02040503050406030204" pitchFamily="18" charset="0"/>
                      </a:rPr>
                      <m:t>)</m:t>
                    </m:r>
                  </m:oMath>
                </a14:m>
                <a:r>
                  <a:rPr lang="en-US" dirty="0"/>
                  <a:t>, via difference estimators </a:t>
                </a:r>
                <a:r>
                  <a:rPr lang="en-US" dirty="0">
                    <a:solidFill>
                      <a:schemeClr val="accent1"/>
                    </a:solidFill>
                  </a:rPr>
                  <a:t>[WoodruffZhou21] </a:t>
                </a:r>
              </a:p>
            </p:txBody>
          </p:sp>
        </mc:Choice>
        <mc:Fallback xmlns="">
          <p:sp>
            <p:nvSpPr>
              <p:cNvPr id="3" name="Content Placeholder 2">
                <a:extLst>
                  <a:ext uri="{FF2B5EF4-FFF2-40B4-BE49-F238E27FC236}">
                    <a16:creationId xmlns:a16="http://schemas.microsoft.com/office/drawing/2014/main" id="{3CD298EE-232A-4602-BB51-FA680B6EA672}"/>
                  </a:ext>
                </a:extLst>
              </p:cNvPr>
              <p:cNvSpPr>
                <a:spLocks noGrp="1" noRot="1" noChangeAspect="1" noMove="1" noResize="1" noEditPoints="1" noAdjustHandles="1" noChangeArrowheads="1" noChangeShapeType="1" noTextEdit="1"/>
              </p:cNvSpPr>
              <p:nvPr>
                <p:ph idx="1"/>
              </p:nvPr>
            </p:nvSpPr>
            <p:spPr>
              <a:xfrm>
                <a:off x="838200" y="1825624"/>
                <a:ext cx="11020720" cy="4788239"/>
              </a:xfrm>
              <a:blipFill>
                <a:blip r:embed="rId4"/>
                <a:stretch>
                  <a:fillRect l="-1162" t="-2036"/>
                </a:stretch>
              </a:blipFill>
            </p:spPr>
            <p:txBody>
              <a:bodyPr/>
              <a:lstStyle/>
              <a:p>
                <a:r>
                  <a:rPr lang="en-US">
                    <a:noFill/>
                  </a:rPr>
                  <a:t> </a:t>
                </a:r>
              </a:p>
            </p:txBody>
          </p:sp>
        </mc:Fallback>
      </mc:AlternateContent>
    </p:spTree>
    <p:extLst>
      <p:ext uri="{BB962C8B-B14F-4D97-AF65-F5344CB8AC3E}">
        <p14:creationId xmlns:p14="http://schemas.microsoft.com/office/powerpoint/2010/main" val="5463701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11949F98-FC53-4C98-8C23-550048D4FCF9}"/>
                  </a:ext>
                </a:extLst>
              </p:cNvPr>
              <p:cNvSpPr>
                <a:spLocks noGrp="1"/>
              </p:cNvSpPr>
              <p:nvPr>
                <p:ph type="title"/>
              </p:nvPr>
            </p:nvSpPr>
            <p:spPr/>
            <p:txBody>
              <a:bodyPr/>
              <a:lstStyle/>
              <a:p>
                <a:r>
                  <a:rPr lang="en-US" dirty="0">
                    <a:solidFill>
                      <a:srgbClr val="C00000"/>
                    </a:solidFill>
                  </a:rPr>
                  <a:t>Robust Algorithms for </a:t>
                </a:r>
                <a14:m>
                  <m:oMath xmlns:m="http://schemas.openxmlformats.org/officeDocument/2006/math">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ℓ</m:t>
                        </m:r>
                      </m:e>
                      <m:sub>
                        <m:r>
                          <a:rPr lang="en-US" b="0" i="1" smtClean="0">
                            <a:solidFill>
                              <a:srgbClr val="C00000"/>
                            </a:solidFill>
                            <a:latin typeface="Cambria Math" panose="02040503050406030204" pitchFamily="18" charset="0"/>
                          </a:rPr>
                          <m:t>0</m:t>
                        </m:r>
                      </m:sub>
                    </m:sSub>
                  </m:oMath>
                </a14:m>
                <a:r>
                  <a:rPr lang="en-US" dirty="0">
                    <a:solidFill>
                      <a:srgbClr val="C00000"/>
                    </a:solidFill>
                  </a:rPr>
                  <a:t> Estimation</a:t>
                </a:r>
                <a:endParaRPr lang="en-US" dirty="0"/>
              </a:p>
            </p:txBody>
          </p:sp>
        </mc:Choice>
        <mc:Fallback xmlns="">
          <p:sp>
            <p:nvSpPr>
              <p:cNvPr id="2" name="Title 1">
                <a:extLst>
                  <a:ext uri="{FF2B5EF4-FFF2-40B4-BE49-F238E27FC236}">
                    <a16:creationId xmlns:a16="http://schemas.microsoft.com/office/drawing/2014/main" id="{11949F98-FC53-4C98-8C23-550048D4FCF9}"/>
                  </a:ext>
                </a:extLst>
              </p:cNvPr>
              <p:cNvSpPr>
                <a:spLocks noGrp="1" noRot="1" noChangeAspect="1" noMove="1" noResize="1" noEditPoints="1" noAdjustHandles="1" noChangeArrowheads="1" noChangeShapeType="1" noTextEdit="1"/>
              </p:cNvSpPr>
              <p:nvPr>
                <p:ph type="title"/>
              </p:nvPr>
            </p:nvSpPr>
            <p:spPr>
              <a:blipFill>
                <a:blip r:embed="rId3"/>
                <a:stretch>
                  <a:fillRect l="-23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CD298EE-232A-4602-BB51-FA680B6EA672}"/>
                  </a:ext>
                </a:extLst>
              </p:cNvPr>
              <p:cNvSpPr>
                <a:spLocks noGrp="1"/>
              </p:cNvSpPr>
              <p:nvPr>
                <p:ph idx="1"/>
              </p:nvPr>
            </p:nvSpPr>
            <p:spPr>
              <a:xfrm>
                <a:off x="838200" y="1825624"/>
                <a:ext cx="11020720" cy="4788239"/>
              </a:xfrm>
            </p:spPr>
            <p:txBody>
              <a:bodyPr>
                <a:normAutofit/>
              </a:bodyPr>
              <a:lstStyle/>
              <a:p>
                <a:pPr marL="0" indent="0">
                  <a:buClr>
                    <a:schemeClr val="tx1"/>
                  </a:buClr>
                  <a:buNone/>
                </a:pPr>
                <a14:m>
                  <m:oMath xmlns:m="http://schemas.openxmlformats.org/officeDocument/2006/math">
                    <m:d>
                      <m:dPr>
                        <m:ctrlPr>
                          <a:rPr lang="en-US" b="0" i="1" smtClean="0">
                            <a:solidFill>
                              <a:srgbClr val="C00000"/>
                            </a:solidFill>
                            <a:latin typeface="Cambria Math" panose="02040503050406030204" pitchFamily="18" charset="0"/>
                          </a:rPr>
                        </m:ctrlPr>
                      </m:dPr>
                      <m:e>
                        <m:r>
                          <a:rPr lang="en-US" b="0" i="0" smtClean="0">
                            <a:solidFill>
                              <a:srgbClr val="C00000"/>
                            </a:solidFill>
                            <a:latin typeface="Cambria Math" panose="02040503050406030204" pitchFamily="18" charset="0"/>
                          </a:rPr>
                          <m:t>1+</m:t>
                        </m:r>
                        <m:r>
                          <a:rPr lang="en-US" i="1" smtClean="0">
                            <a:solidFill>
                              <a:srgbClr val="C00000"/>
                            </a:solidFill>
                            <a:latin typeface="Cambria Math" panose="02040503050406030204" pitchFamily="18" charset="0"/>
                          </a:rPr>
                          <m:t>𝜀</m:t>
                        </m:r>
                      </m:e>
                    </m:d>
                  </m:oMath>
                </a14:m>
                <a:r>
                  <a:rPr lang="en-US" dirty="0"/>
                  <a:t>-multiplicative approximation </a:t>
                </a:r>
                <a:r>
                  <a:rPr lang="en-US" dirty="0" err="1"/>
                  <a:t>adversarially</a:t>
                </a:r>
                <a:r>
                  <a:rPr lang="en-US" dirty="0"/>
                  <a:t> robust streaming algorithms for distinct elements estimation using space:</a:t>
                </a:r>
              </a:p>
              <a:p>
                <a:pPr>
                  <a:buClr>
                    <a:schemeClr val="tx1"/>
                  </a:buClr>
                </a:pPr>
                <a14:m>
                  <m:oMath xmlns:m="http://schemas.openxmlformats.org/officeDocument/2006/math">
                    <m:acc>
                      <m:accPr>
                        <m:chr m:val="̃"/>
                        <m:ctrlPr>
                          <a:rPr lang="en-US" i="1">
                            <a:solidFill>
                              <a:srgbClr val="C00000"/>
                            </a:solidFill>
                            <a:latin typeface="Cambria Math" panose="02040503050406030204" pitchFamily="18" charset="0"/>
                          </a:rPr>
                        </m:ctrlPr>
                      </m:accPr>
                      <m:e>
                        <m:r>
                          <a:rPr lang="en-US" i="1">
                            <a:solidFill>
                              <a:srgbClr val="C00000"/>
                            </a:solidFill>
                            <a:latin typeface="Cambria Math" panose="02040503050406030204" pitchFamily="18" charset="0"/>
                          </a:rPr>
                          <m:t>𝑂</m:t>
                        </m:r>
                      </m:e>
                    </m:acc>
                    <m:d>
                      <m:dPr>
                        <m:ctrlPr>
                          <a:rPr lang="en-US" i="1">
                            <a:solidFill>
                              <a:srgbClr val="C00000"/>
                            </a:solidFill>
                            <a:latin typeface="Cambria Math" panose="02040503050406030204" pitchFamily="18" charset="0"/>
                          </a:rPr>
                        </m:ctrlPr>
                      </m:dPr>
                      <m:e>
                        <m:f>
                          <m:fPr>
                            <m:ctrlPr>
                              <a:rPr lang="en-US" i="1">
                                <a:solidFill>
                                  <a:srgbClr val="C00000"/>
                                </a:solidFill>
                                <a:latin typeface="Cambria Math" panose="02040503050406030204" pitchFamily="18" charset="0"/>
                              </a:rPr>
                            </m:ctrlPr>
                          </m:fPr>
                          <m:num>
                            <m:r>
                              <a:rPr lang="en-US" i="1">
                                <a:solidFill>
                                  <a:srgbClr val="C00000"/>
                                </a:solidFill>
                                <a:latin typeface="Cambria Math" panose="02040503050406030204" pitchFamily="18" charset="0"/>
                              </a:rPr>
                              <m:t>1</m:t>
                            </m:r>
                          </m:num>
                          <m:den>
                            <m:sSup>
                              <m:sSupPr>
                                <m:ctrlPr>
                                  <a:rPr lang="en-US" i="1">
                                    <a:solidFill>
                                      <a:srgbClr val="C00000"/>
                                    </a:solidFill>
                                    <a:latin typeface="Cambria Math" panose="02040503050406030204" pitchFamily="18" charset="0"/>
                                  </a:rPr>
                                </m:ctrlPr>
                              </m:sSupPr>
                              <m:e>
                                <m:r>
                                  <a:rPr lang="en-US" i="1">
                                    <a:solidFill>
                                      <a:srgbClr val="C00000"/>
                                    </a:solidFill>
                                    <a:latin typeface="Cambria Math" panose="02040503050406030204" pitchFamily="18" charset="0"/>
                                  </a:rPr>
                                  <m:t>𝜀</m:t>
                                </m:r>
                              </m:e>
                              <m:sup>
                                <m:r>
                                  <a:rPr lang="en-US" i="1">
                                    <a:solidFill>
                                      <a:srgbClr val="C00000"/>
                                    </a:solidFill>
                                    <a:latin typeface="Cambria Math" panose="02040503050406030204" pitchFamily="18" charset="0"/>
                                  </a:rPr>
                                  <m:t>3</m:t>
                                </m:r>
                              </m:sup>
                            </m:sSup>
                          </m:den>
                        </m:f>
                      </m:e>
                    </m:d>
                    <m:r>
                      <a:rPr lang="en-US" b="0" i="1" smtClean="0">
                        <a:solidFill>
                          <a:srgbClr val="C00000"/>
                        </a:solidFill>
                        <a:latin typeface="Cambria Math" panose="02040503050406030204" pitchFamily="18" charset="0"/>
                      </a:rPr>
                      <m:t>⋅</m:t>
                    </m:r>
                    <m:r>
                      <m:rPr>
                        <m:sty m:val="p"/>
                      </m:rPr>
                      <a:rPr lang="en-US" b="0" i="0" smtClean="0">
                        <a:solidFill>
                          <a:srgbClr val="C00000"/>
                        </a:solidFill>
                        <a:latin typeface="Cambria Math" panose="02040503050406030204" pitchFamily="18" charset="0"/>
                      </a:rPr>
                      <m:t>polylog</m:t>
                    </m:r>
                    <m:r>
                      <a:rPr lang="en-US" b="0"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𝑛</m:t>
                    </m:r>
                    <m:r>
                      <a:rPr lang="en-US" b="0" i="1" smtClean="0">
                        <a:solidFill>
                          <a:srgbClr val="C00000"/>
                        </a:solidFill>
                        <a:latin typeface="Cambria Math" panose="02040503050406030204" pitchFamily="18" charset="0"/>
                      </a:rPr>
                      <m:t>)</m:t>
                    </m:r>
                  </m:oMath>
                </a14:m>
                <a:r>
                  <a:rPr lang="en-US" dirty="0"/>
                  <a:t>, via sketch switching </a:t>
                </a:r>
                <a:r>
                  <a:rPr lang="en-US" dirty="0">
                    <a:solidFill>
                      <a:schemeClr val="accent1"/>
                    </a:solidFill>
                  </a:rPr>
                  <a:t>[Ben-EliezerJayaramWoodruffYogev20] </a:t>
                </a:r>
              </a:p>
              <a:p>
                <a:pPr>
                  <a:buClr>
                    <a:schemeClr val="tx1"/>
                  </a:buClr>
                </a:pPr>
                <a14:m>
                  <m:oMath xmlns:m="http://schemas.openxmlformats.org/officeDocument/2006/math">
                    <m:acc>
                      <m:accPr>
                        <m:chr m:val="̃"/>
                        <m:ctrlPr>
                          <a:rPr lang="en-US" i="1">
                            <a:solidFill>
                              <a:srgbClr val="C00000"/>
                            </a:solidFill>
                            <a:latin typeface="Cambria Math" panose="02040503050406030204" pitchFamily="18" charset="0"/>
                          </a:rPr>
                        </m:ctrlPr>
                      </m:accPr>
                      <m:e>
                        <m:r>
                          <a:rPr lang="en-US" i="1">
                            <a:solidFill>
                              <a:srgbClr val="C00000"/>
                            </a:solidFill>
                            <a:latin typeface="Cambria Math" panose="02040503050406030204" pitchFamily="18" charset="0"/>
                          </a:rPr>
                          <m:t>𝑂</m:t>
                        </m:r>
                      </m:e>
                    </m:acc>
                    <m:d>
                      <m:dPr>
                        <m:ctrlPr>
                          <a:rPr lang="en-US" i="1">
                            <a:solidFill>
                              <a:srgbClr val="C00000"/>
                            </a:solidFill>
                            <a:latin typeface="Cambria Math" panose="02040503050406030204" pitchFamily="18" charset="0"/>
                          </a:rPr>
                        </m:ctrlPr>
                      </m:dPr>
                      <m:e>
                        <m:f>
                          <m:fPr>
                            <m:ctrlPr>
                              <a:rPr lang="en-US" i="1">
                                <a:solidFill>
                                  <a:srgbClr val="C00000"/>
                                </a:solidFill>
                                <a:latin typeface="Cambria Math" panose="02040503050406030204" pitchFamily="18" charset="0"/>
                              </a:rPr>
                            </m:ctrlPr>
                          </m:fPr>
                          <m:num>
                            <m:r>
                              <a:rPr lang="en-US" i="1">
                                <a:solidFill>
                                  <a:srgbClr val="C00000"/>
                                </a:solidFill>
                                <a:latin typeface="Cambria Math" panose="02040503050406030204" pitchFamily="18" charset="0"/>
                              </a:rPr>
                              <m:t>1</m:t>
                            </m:r>
                          </m:num>
                          <m:den>
                            <m:sSup>
                              <m:sSupPr>
                                <m:ctrlPr>
                                  <a:rPr lang="en-US" i="1">
                                    <a:solidFill>
                                      <a:srgbClr val="C00000"/>
                                    </a:solidFill>
                                    <a:latin typeface="Cambria Math" panose="02040503050406030204" pitchFamily="18" charset="0"/>
                                  </a:rPr>
                                </m:ctrlPr>
                              </m:sSupPr>
                              <m:e>
                                <m:r>
                                  <a:rPr lang="en-US" i="1">
                                    <a:solidFill>
                                      <a:srgbClr val="C00000"/>
                                    </a:solidFill>
                                    <a:latin typeface="Cambria Math" panose="02040503050406030204" pitchFamily="18" charset="0"/>
                                  </a:rPr>
                                  <m:t>𝜀</m:t>
                                </m:r>
                              </m:e>
                              <m:sup>
                                <m:r>
                                  <a:rPr lang="en-US" b="0" i="1" smtClean="0">
                                    <a:solidFill>
                                      <a:srgbClr val="C00000"/>
                                    </a:solidFill>
                                    <a:latin typeface="Cambria Math" panose="02040503050406030204" pitchFamily="18" charset="0"/>
                                  </a:rPr>
                                  <m:t>2.5</m:t>
                                </m:r>
                              </m:sup>
                            </m:sSup>
                          </m:den>
                        </m:f>
                      </m:e>
                    </m:d>
                    <m:r>
                      <a:rPr lang="en-US" i="1">
                        <a:solidFill>
                          <a:srgbClr val="C00000"/>
                        </a:solidFill>
                        <a:latin typeface="Cambria Math" panose="02040503050406030204" pitchFamily="18" charset="0"/>
                      </a:rPr>
                      <m:t>⋅</m:t>
                    </m:r>
                    <m:r>
                      <m:rPr>
                        <m:sty m:val="p"/>
                      </m:rPr>
                      <a:rPr lang="en-US">
                        <a:solidFill>
                          <a:srgbClr val="C00000"/>
                        </a:solidFill>
                        <a:latin typeface="Cambria Math" panose="02040503050406030204" pitchFamily="18" charset="0"/>
                      </a:rPr>
                      <m:t>polylog</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𝑛</m:t>
                    </m:r>
                    <m:r>
                      <a:rPr lang="en-US" i="1">
                        <a:solidFill>
                          <a:srgbClr val="C00000"/>
                        </a:solidFill>
                        <a:latin typeface="Cambria Math" panose="02040503050406030204" pitchFamily="18" charset="0"/>
                      </a:rPr>
                      <m:t>)</m:t>
                    </m:r>
                  </m:oMath>
                </a14:m>
                <a:r>
                  <a:rPr lang="en-US" dirty="0"/>
                  <a:t>, via differential privacy </a:t>
                </a:r>
                <a:r>
                  <a:rPr lang="en-US" dirty="0">
                    <a:solidFill>
                      <a:schemeClr val="accent1"/>
                    </a:solidFill>
                  </a:rPr>
                  <a:t>[HassidimKaplanMansourMatiasStemmer20] </a:t>
                </a:r>
              </a:p>
              <a:p>
                <a:pPr>
                  <a:buClr>
                    <a:schemeClr val="tx1"/>
                  </a:buClr>
                </a:pPr>
                <a14:m>
                  <m:oMath xmlns:m="http://schemas.openxmlformats.org/officeDocument/2006/math">
                    <m:acc>
                      <m:accPr>
                        <m:chr m:val="̃"/>
                        <m:ctrlPr>
                          <a:rPr lang="en-US" i="1">
                            <a:solidFill>
                              <a:srgbClr val="C00000"/>
                            </a:solidFill>
                            <a:latin typeface="Cambria Math" panose="02040503050406030204" pitchFamily="18" charset="0"/>
                          </a:rPr>
                        </m:ctrlPr>
                      </m:accPr>
                      <m:e>
                        <m:r>
                          <a:rPr lang="en-US" i="1">
                            <a:solidFill>
                              <a:srgbClr val="C00000"/>
                            </a:solidFill>
                            <a:latin typeface="Cambria Math" panose="02040503050406030204" pitchFamily="18" charset="0"/>
                          </a:rPr>
                          <m:t>𝑂</m:t>
                        </m:r>
                      </m:e>
                    </m:acc>
                    <m:d>
                      <m:dPr>
                        <m:ctrlPr>
                          <a:rPr lang="en-US" i="1">
                            <a:solidFill>
                              <a:srgbClr val="C00000"/>
                            </a:solidFill>
                            <a:latin typeface="Cambria Math" panose="02040503050406030204" pitchFamily="18" charset="0"/>
                          </a:rPr>
                        </m:ctrlPr>
                      </m:dPr>
                      <m:e>
                        <m:f>
                          <m:fPr>
                            <m:ctrlPr>
                              <a:rPr lang="en-US" i="1">
                                <a:solidFill>
                                  <a:srgbClr val="C00000"/>
                                </a:solidFill>
                                <a:latin typeface="Cambria Math" panose="02040503050406030204" pitchFamily="18" charset="0"/>
                              </a:rPr>
                            </m:ctrlPr>
                          </m:fPr>
                          <m:num>
                            <m:r>
                              <a:rPr lang="en-US" i="1">
                                <a:solidFill>
                                  <a:srgbClr val="C00000"/>
                                </a:solidFill>
                                <a:latin typeface="Cambria Math" panose="02040503050406030204" pitchFamily="18" charset="0"/>
                              </a:rPr>
                              <m:t>1</m:t>
                            </m:r>
                          </m:num>
                          <m:den>
                            <m:sSup>
                              <m:sSupPr>
                                <m:ctrlPr>
                                  <a:rPr lang="en-US" i="1">
                                    <a:solidFill>
                                      <a:srgbClr val="C00000"/>
                                    </a:solidFill>
                                    <a:latin typeface="Cambria Math" panose="02040503050406030204" pitchFamily="18" charset="0"/>
                                  </a:rPr>
                                </m:ctrlPr>
                              </m:sSupPr>
                              <m:e>
                                <m:r>
                                  <a:rPr lang="en-US" i="1">
                                    <a:solidFill>
                                      <a:srgbClr val="C00000"/>
                                    </a:solidFill>
                                    <a:latin typeface="Cambria Math" panose="02040503050406030204" pitchFamily="18" charset="0"/>
                                  </a:rPr>
                                  <m:t>𝜀</m:t>
                                </m:r>
                              </m:e>
                              <m:sup>
                                <m:r>
                                  <a:rPr lang="en-US" b="0" i="1" smtClean="0">
                                    <a:solidFill>
                                      <a:srgbClr val="C00000"/>
                                    </a:solidFill>
                                    <a:latin typeface="Cambria Math" panose="02040503050406030204" pitchFamily="18" charset="0"/>
                                  </a:rPr>
                                  <m:t>2</m:t>
                                </m:r>
                              </m:sup>
                            </m:sSup>
                          </m:den>
                        </m:f>
                      </m:e>
                    </m:d>
                    <m:r>
                      <a:rPr lang="en-US" i="1">
                        <a:solidFill>
                          <a:srgbClr val="C00000"/>
                        </a:solidFill>
                        <a:latin typeface="Cambria Math" panose="02040503050406030204" pitchFamily="18" charset="0"/>
                      </a:rPr>
                      <m:t>⋅</m:t>
                    </m:r>
                    <m:r>
                      <m:rPr>
                        <m:sty m:val="p"/>
                      </m:rPr>
                      <a:rPr lang="en-US">
                        <a:solidFill>
                          <a:srgbClr val="C00000"/>
                        </a:solidFill>
                        <a:latin typeface="Cambria Math" panose="02040503050406030204" pitchFamily="18" charset="0"/>
                      </a:rPr>
                      <m:t>polylog</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𝑛</m:t>
                    </m:r>
                    <m:r>
                      <a:rPr lang="en-US" i="1">
                        <a:solidFill>
                          <a:srgbClr val="C00000"/>
                        </a:solidFill>
                        <a:latin typeface="Cambria Math" panose="02040503050406030204" pitchFamily="18" charset="0"/>
                      </a:rPr>
                      <m:t>)</m:t>
                    </m:r>
                  </m:oMath>
                </a14:m>
                <a:r>
                  <a:rPr lang="en-US" dirty="0"/>
                  <a:t>, via difference estimators </a:t>
                </a:r>
                <a:r>
                  <a:rPr lang="en-US" dirty="0">
                    <a:solidFill>
                      <a:schemeClr val="accent1"/>
                    </a:solidFill>
                  </a:rPr>
                  <a:t>[WoodruffZhou21] </a:t>
                </a:r>
              </a:p>
            </p:txBody>
          </p:sp>
        </mc:Choice>
        <mc:Fallback xmlns="">
          <p:sp>
            <p:nvSpPr>
              <p:cNvPr id="3" name="Content Placeholder 2">
                <a:extLst>
                  <a:ext uri="{FF2B5EF4-FFF2-40B4-BE49-F238E27FC236}">
                    <a16:creationId xmlns:a16="http://schemas.microsoft.com/office/drawing/2014/main" id="{3CD298EE-232A-4602-BB51-FA680B6EA672}"/>
                  </a:ext>
                </a:extLst>
              </p:cNvPr>
              <p:cNvSpPr>
                <a:spLocks noGrp="1" noRot="1" noChangeAspect="1" noMove="1" noResize="1" noEditPoints="1" noAdjustHandles="1" noChangeArrowheads="1" noChangeShapeType="1" noTextEdit="1"/>
              </p:cNvSpPr>
              <p:nvPr>
                <p:ph idx="1"/>
              </p:nvPr>
            </p:nvSpPr>
            <p:spPr>
              <a:xfrm>
                <a:off x="838200" y="1825624"/>
                <a:ext cx="11020720" cy="4788239"/>
              </a:xfrm>
              <a:blipFill>
                <a:blip r:embed="rId4"/>
                <a:stretch>
                  <a:fillRect l="-1162" t="-2036"/>
                </a:stretch>
              </a:blipFill>
            </p:spPr>
            <p:txBody>
              <a:bodyPr/>
              <a:lstStyle/>
              <a:p>
                <a:r>
                  <a:rPr lang="en-US">
                    <a:noFill/>
                  </a:rPr>
                  <a:t> </a:t>
                </a:r>
              </a:p>
            </p:txBody>
          </p:sp>
        </mc:Fallback>
      </mc:AlternateContent>
      <p:sp>
        <p:nvSpPr>
          <p:cNvPr id="5" name="Cloud 4">
            <a:extLst>
              <a:ext uri="{FF2B5EF4-FFF2-40B4-BE49-F238E27FC236}">
                <a16:creationId xmlns:a16="http://schemas.microsoft.com/office/drawing/2014/main" id="{B9C3134B-6BAE-F82D-FAC1-0228028D593A}"/>
              </a:ext>
            </a:extLst>
          </p:cNvPr>
          <p:cNvSpPr/>
          <p:nvPr/>
        </p:nvSpPr>
        <p:spPr>
          <a:xfrm>
            <a:off x="1602556" y="1825624"/>
            <a:ext cx="8735506" cy="3978111"/>
          </a:xfrm>
          <a:prstGeom prst="cloud">
            <a:avLst/>
          </a:prstGeom>
          <a:solidFill>
            <a:schemeClr val="accent4">
              <a:lumMod val="40000"/>
              <a:lumOff val="60000"/>
            </a:schemeClr>
          </a:solid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dirty="0">
                <a:solidFill>
                  <a:schemeClr val="tx1"/>
                </a:solidFill>
              </a:rPr>
              <a:t>Nearly tight results for adversarial robustness on insertion-only streams</a:t>
            </a:r>
          </a:p>
        </p:txBody>
      </p:sp>
    </p:spTree>
    <p:extLst>
      <p:ext uri="{BB962C8B-B14F-4D97-AF65-F5344CB8AC3E}">
        <p14:creationId xmlns:p14="http://schemas.microsoft.com/office/powerpoint/2010/main" val="14891539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49F98-FC53-4C98-8C23-550048D4FCF9}"/>
              </a:ext>
            </a:extLst>
          </p:cNvPr>
          <p:cNvSpPr>
            <a:spLocks noGrp="1"/>
          </p:cNvSpPr>
          <p:nvPr>
            <p:ph type="title"/>
          </p:nvPr>
        </p:nvSpPr>
        <p:spPr/>
        <p:txBody>
          <a:bodyPr/>
          <a:lstStyle/>
          <a:p>
            <a:r>
              <a:rPr lang="en-US" dirty="0">
                <a:solidFill>
                  <a:srgbClr val="C00000"/>
                </a:solidFill>
              </a:rPr>
              <a:t>Insertion-Deletion Streams</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CD298EE-232A-4602-BB51-FA680B6EA672}"/>
                  </a:ext>
                </a:extLst>
              </p:cNvPr>
              <p:cNvSpPr>
                <a:spLocks noGrp="1"/>
              </p:cNvSpPr>
              <p:nvPr>
                <p:ph idx="1"/>
              </p:nvPr>
            </p:nvSpPr>
            <p:spPr>
              <a:xfrm>
                <a:off x="838200" y="1825624"/>
                <a:ext cx="11020720" cy="4788239"/>
              </a:xfrm>
            </p:spPr>
            <p:txBody>
              <a:bodyPr>
                <a:noAutofit/>
              </a:bodyPr>
              <a:lstStyle/>
              <a:p>
                <a:pPr>
                  <a:buClr>
                    <a:schemeClr val="tx1"/>
                  </a:buClr>
                </a:pPr>
                <a:r>
                  <a:rPr lang="en-US" sz="3200" dirty="0"/>
                  <a:t>Each update </a:t>
                </a:r>
                <a14:m>
                  <m:oMath xmlns:m="http://schemas.openxmlformats.org/officeDocument/2006/math">
                    <m:sSub>
                      <m:sSubPr>
                        <m:ctrlPr>
                          <a:rPr lang="en-US" sz="3200" b="0" i="1" smtClean="0">
                            <a:solidFill>
                              <a:srgbClr val="C00000"/>
                            </a:solidFill>
                            <a:latin typeface="Cambria Math" panose="02040503050406030204" pitchFamily="18" charset="0"/>
                          </a:rPr>
                        </m:ctrlPr>
                      </m:sSubPr>
                      <m:e>
                        <m:r>
                          <a:rPr lang="en-US" sz="3200" b="0" i="1" smtClean="0">
                            <a:solidFill>
                              <a:srgbClr val="C00000"/>
                            </a:solidFill>
                            <a:latin typeface="Cambria Math" panose="02040503050406030204" pitchFamily="18" charset="0"/>
                          </a:rPr>
                          <m:t>𝑢</m:t>
                        </m:r>
                      </m:e>
                      <m:sub>
                        <m:r>
                          <a:rPr lang="en-US" sz="3200" b="0" i="1" smtClean="0">
                            <a:solidFill>
                              <a:srgbClr val="C00000"/>
                            </a:solidFill>
                            <a:latin typeface="Cambria Math" panose="02040503050406030204" pitchFamily="18" charset="0"/>
                          </a:rPr>
                          <m:t>𝑡</m:t>
                        </m:r>
                      </m:sub>
                    </m:sSub>
                    <m:r>
                      <a:rPr lang="en-US" sz="3200" b="0" i="1" smtClean="0">
                        <a:solidFill>
                          <a:srgbClr val="C00000"/>
                        </a:solidFill>
                        <a:latin typeface="Cambria Math" panose="02040503050406030204" pitchFamily="18" charset="0"/>
                      </a:rPr>
                      <m:t>=</m:t>
                    </m:r>
                    <m:d>
                      <m:dPr>
                        <m:ctrlPr>
                          <a:rPr lang="en-US" sz="3200" b="0" i="1" smtClean="0">
                            <a:solidFill>
                              <a:srgbClr val="C00000"/>
                            </a:solidFill>
                            <a:latin typeface="Cambria Math" panose="02040503050406030204" pitchFamily="18" charset="0"/>
                          </a:rPr>
                        </m:ctrlPr>
                      </m:dPr>
                      <m:e>
                        <m:sSub>
                          <m:sSubPr>
                            <m:ctrlPr>
                              <a:rPr lang="en-US" sz="3200" b="0" i="1" smtClean="0">
                                <a:solidFill>
                                  <a:srgbClr val="C00000"/>
                                </a:solidFill>
                                <a:latin typeface="Cambria Math" panose="02040503050406030204" pitchFamily="18" charset="0"/>
                              </a:rPr>
                            </m:ctrlPr>
                          </m:sSubPr>
                          <m:e>
                            <m:r>
                              <a:rPr lang="en-US" sz="3200" b="0" i="1" smtClean="0">
                                <a:solidFill>
                                  <a:srgbClr val="C00000"/>
                                </a:solidFill>
                                <a:latin typeface="Cambria Math" panose="02040503050406030204" pitchFamily="18" charset="0"/>
                              </a:rPr>
                              <m:t>𝑎</m:t>
                            </m:r>
                          </m:e>
                          <m:sub>
                            <m:r>
                              <a:rPr lang="en-US" sz="3200" b="0" i="1" smtClean="0">
                                <a:solidFill>
                                  <a:srgbClr val="C00000"/>
                                </a:solidFill>
                                <a:latin typeface="Cambria Math" panose="02040503050406030204" pitchFamily="18" charset="0"/>
                              </a:rPr>
                              <m:t>𝑡</m:t>
                            </m:r>
                          </m:sub>
                        </m:sSub>
                        <m:r>
                          <a:rPr lang="en-US" sz="3200" b="0" i="1" smtClean="0">
                            <a:solidFill>
                              <a:srgbClr val="C00000"/>
                            </a:solidFill>
                            <a:latin typeface="Cambria Math" panose="02040503050406030204" pitchFamily="18" charset="0"/>
                          </a:rPr>
                          <m:t>,</m:t>
                        </m:r>
                        <m:sSub>
                          <m:sSubPr>
                            <m:ctrlPr>
                              <a:rPr lang="en-US" sz="3200" b="0" i="1" smtClean="0">
                                <a:solidFill>
                                  <a:srgbClr val="C00000"/>
                                </a:solidFill>
                                <a:latin typeface="Cambria Math" panose="02040503050406030204" pitchFamily="18" charset="0"/>
                              </a:rPr>
                            </m:ctrlPr>
                          </m:sSubPr>
                          <m:e>
                            <m:r>
                              <m:rPr>
                                <m:sty m:val="p"/>
                              </m:rPr>
                              <a:rPr lang="en-US" sz="3200" b="0" i="0" smtClean="0">
                                <a:solidFill>
                                  <a:srgbClr val="C00000"/>
                                </a:solidFill>
                                <a:latin typeface="Cambria Math" panose="02040503050406030204" pitchFamily="18" charset="0"/>
                              </a:rPr>
                              <m:t>Δ</m:t>
                            </m:r>
                          </m:e>
                          <m:sub>
                            <m:r>
                              <a:rPr lang="en-US" sz="3200" b="0" i="1" smtClean="0">
                                <a:solidFill>
                                  <a:srgbClr val="C00000"/>
                                </a:solidFill>
                                <a:latin typeface="Cambria Math" panose="02040503050406030204" pitchFamily="18" charset="0"/>
                              </a:rPr>
                              <m:t>𝑡</m:t>
                            </m:r>
                          </m:sub>
                        </m:sSub>
                      </m:e>
                    </m:d>
                  </m:oMath>
                </a14:m>
                <a:r>
                  <a:rPr lang="en-US" sz="3200" dirty="0"/>
                  <a:t> can increase or decrease a coordinate </a:t>
                </a:r>
                <a14:m>
                  <m:oMath xmlns:m="http://schemas.openxmlformats.org/officeDocument/2006/math">
                    <m:sSub>
                      <m:sSubPr>
                        <m:ctrlPr>
                          <a:rPr lang="en-US" sz="3200" b="0" i="1" smtClean="0">
                            <a:solidFill>
                              <a:srgbClr val="C00000"/>
                            </a:solidFill>
                            <a:latin typeface="Cambria Math" panose="02040503050406030204" pitchFamily="18" charset="0"/>
                          </a:rPr>
                        </m:ctrlPr>
                      </m:sSubPr>
                      <m:e>
                        <m:r>
                          <a:rPr lang="en-US" sz="3200" b="0" i="1" smtClean="0">
                            <a:solidFill>
                              <a:srgbClr val="C00000"/>
                            </a:solidFill>
                            <a:latin typeface="Cambria Math" panose="02040503050406030204" pitchFamily="18" charset="0"/>
                          </a:rPr>
                          <m:t>𝑎</m:t>
                        </m:r>
                      </m:e>
                      <m:sub>
                        <m:r>
                          <a:rPr lang="en-US" sz="3200" b="0" i="1" smtClean="0">
                            <a:solidFill>
                              <a:srgbClr val="C00000"/>
                            </a:solidFill>
                            <a:latin typeface="Cambria Math" panose="02040503050406030204" pitchFamily="18" charset="0"/>
                          </a:rPr>
                          <m:t>𝑡</m:t>
                        </m:r>
                      </m:sub>
                    </m:sSub>
                    <m:r>
                      <a:rPr lang="en-US" sz="3200" b="0" i="1" smtClean="0">
                        <a:solidFill>
                          <a:srgbClr val="C00000"/>
                        </a:solidFill>
                        <a:latin typeface="Cambria Math" panose="02040503050406030204" pitchFamily="18" charset="0"/>
                      </a:rPr>
                      <m:t>∈</m:t>
                    </m:r>
                    <m:d>
                      <m:dPr>
                        <m:begChr m:val="["/>
                        <m:endChr m:val="]"/>
                        <m:ctrlPr>
                          <a:rPr lang="en-US" sz="3200" b="0" i="1" smtClean="0">
                            <a:solidFill>
                              <a:srgbClr val="C00000"/>
                            </a:solidFill>
                            <a:latin typeface="Cambria Math" panose="02040503050406030204" pitchFamily="18" charset="0"/>
                          </a:rPr>
                        </m:ctrlPr>
                      </m:dPr>
                      <m:e>
                        <m:r>
                          <a:rPr lang="en-US" sz="3200" b="0" i="1" smtClean="0">
                            <a:solidFill>
                              <a:srgbClr val="C00000"/>
                            </a:solidFill>
                            <a:latin typeface="Cambria Math" panose="02040503050406030204" pitchFamily="18" charset="0"/>
                          </a:rPr>
                          <m:t>𝑛</m:t>
                        </m:r>
                      </m:e>
                    </m:d>
                  </m:oMath>
                </a14:m>
                <a:r>
                  <a:rPr lang="en-US" sz="3200" dirty="0"/>
                  <a:t> of the underlying frequency vector </a:t>
                </a:r>
                <a14:m>
                  <m:oMath xmlns:m="http://schemas.openxmlformats.org/officeDocument/2006/math">
                    <m:r>
                      <a:rPr lang="en-US" sz="3200" b="0" i="1" smtClean="0">
                        <a:solidFill>
                          <a:srgbClr val="C00000"/>
                        </a:solidFill>
                        <a:latin typeface="Cambria Math" panose="02040503050406030204" pitchFamily="18" charset="0"/>
                      </a:rPr>
                      <m:t>𝑥</m:t>
                    </m:r>
                    <m:r>
                      <a:rPr lang="en-US" sz="3200" b="0" i="1" smtClean="0">
                        <a:solidFill>
                          <a:srgbClr val="C00000"/>
                        </a:solidFill>
                        <a:latin typeface="Cambria Math" panose="02040503050406030204" pitchFamily="18" charset="0"/>
                      </a:rPr>
                      <m:t>∈</m:t>
                    </m:r>
                    <m:sSup>
                      <m:sSupPr>
                        <m:ctrlPr>
                          <a:rPr lang="en-US" sz="3200" b="0" i="1" smtClean="0">
                            <a:solidFill>
                              <a:srgbClr val="C00000"/>
                            </a:solidFill>
                            <a:latin typeface="Cambria Math" panose="02040503050406030204" pitchFamily="18" charset="0"/>
                          </a:rPr>
                        </m:ctrlPr>
                      </m:sSupPr>
                      <m:e>
                        <m:r>
                          <a:rPr lang="en-US" sz="3200" b="0" i="1" smtClean="0">
                            <a:solidFill>
                              <a:srgbClr val="C00000"/>
                            </a:solidFill>
                            <a:latin typeface="Cambria Math" panose="02040503050406030204" pitchFamily="18" charset="0"/>
                          </a:rPr>
                          <m:t>ℝ</m:t>
                        </m:r>
                      </m:e>
                      <m:sup>
                        <m:r>
                          <a:rPr lang="en-US" sz="3200" b="0" i="1" smtClean="0">
                            <a:solidFill>
                              <a:srgbClr val="C00000"/>
                            </a:solidFill>
                            <a:latin typeface="Cambria Math" panose="02040503050406030204" pitchFamily="18" charset="0"/>
                          </a:rPr>
                          <m:t>𝑛</m:t>
                        </m:r>
                      </m:sup>
                    </m:sSup>
                  </m:oMath>
                </a14:m>
                <a:r>
                  <a:rPr lang="en-US" sz="3200" dirty="0"/>
                  <a:t> by </a:t>
                </a:r>
                <a14:m>
                  <m:oMath xmlns:m="http://schemas.openxmlformats.org/officeDocument/2006/math">
                    <m:sSub>
                      <m:sSubPr>
                        <m:ctrlPr>
                          <a:rPr lang="en-US" sz="3200" b="0" i="1" smtClean="0">
                            <a:solidFill>
                              <a:srgbClr val="C00000"/>
                            </a:solidFill>
                            <a:latin typeface="Cambria Math" panose="02040503050406030204" pitchFamily="18" charset="0"/>
                          </a:rPr>
                        </m:ctrlPr>
                      </m:sSubPr>
                      <m:e>
                        <m:r>
                          <m:rPr>
                            <m:sty m:val="p"/>
                          </m:rPr>
                          <a:rPr lang="en-US" sz="3200" b="0" i="0" smtClean="0">
                            <a:solidFill>
                              <a:srgbClr val="C00000"/>
                            </a:solidFill>
                            <a:latin typeface="Cambria Math" panose="02040503050406030204" pitchFamily="18" charset="0"/>
                          </a:rPr>
                          <m:t>Δ</m:t>
                        </m:r>
                      </m:e>
                      <m:sub>
                        <m:r>
                          <a:rPr lang="en-US" sz="3200" b="0" i="1" smtClean="0">
                            <a:solidFill>
                              <a:srgbClr val="C00000"/>
                            </a:solidFill>
                            <a:latin typeface="Cambria Math" panose="02040503050406030204" pitchFamily="18" charset="0"/>
                          </a:rPr>
                          <m:t>𝑡</m:t>
                        </m:r>
                      </m:sub>
                    </m:sSub>
                    <m:r>
                      <a:rPr lang="en-US" sz="3200" b="0" i="1" smtClean="0">
                        <a:solidFill>
                          <a:srgbClr val="C00000"/>
                        </a:solidFill>
                        <a:latin typeface="Cambria Math" panose="02040503050406030204" pitchFamily="18" charset="0"/>
                      </a:rPr>
                      <m:t>∈</m:t>
                    </m:r>
                    <m:r>
                      <a:rPr lang="en-US" sz="3200" b="0" i="1" smtClean="0">
                        <a:solidFill>
                          <a:srgbClr val="C00000"/>
                        </a:solidFill>
                        <a:latin typeface="Cambria Math" panose="02040503050406030204" pitchFamily="18" charset="0"/>
                      </a:rPr>
                      <m:t>ℤ</m:t>
                    </m:r>
                  </m:oMath>
                </a14:m>
                <a:endParaRPr lang="en-US" sz="3200" dirty="0"/>
              </a:p>
              <a:p>
                <a:pPr marL="0" indent="0">
                  <a:buClr>
                    <a:schemeClr val="tx1"/>
                  </a:buClr>
                  <a:buNone/>
                </a:pPr>
                <a:endParaRPr lang="en-US" sz="3200" dirty="0"/>
              </a:p>
              <a:p>
                <a:pPr>
                  <a:buClr>
                    <a:schemeClr val="tx1"/>
                  </a:buClr>
                </a:pPr>
                <a:r>
                  <a:rPr lang="en-US" sz="3200" dirty="0"/>
                  <a:t>For simplicity, we assume </a:t>
                </a:r>
                <a14:m>
                  <m:oMath xmlns:m="http://schemas.openxmlformats.org/officeDocument/2006/math">
                    <m:sSub>
                      <m:sSubPr>
                        <m:ctrlPr>
                          <a:rPr lang="en-US" sz="3200" b="0" i="1" smtClean="0">
                            <a:solidFill>
                              <a:srgbClr val="C00000"/>
                            </a:solidFill>
                            <a:latin typeface="Cambria Math" panose="02040503050406030204" pitchFamily="18" charset="0"/>
                          </a:rPr>
                        </m:ctrlPr>
                      </m:sSubPr>
                      <m:e>
                        <m:r>
                          <m:rPr>
                            <m:sty m:val="p"/>
                          </m:rPr>
                          <a:rPr lang="en-US" sz="3200" b="0" i="0" smtClean="0">
                            <a:solidFill>
                              <a:srgbClr val="C00000"/>
                            </a:solidFill>
                            <a:latin typeface="Cambria Math" panose="02040503050406030204" pitchFamily="18" charset="0"/>
                          </a:rPr>
                          <m:t>Δ</m:t>
                        </m:r>
                      </m:e>
                      <m:sub>
                        <m:r>
                          <a:rPr lang="en-US" sz="3200" b="0" i="1" smtClean="0">
                            <a:solidFill>
                              <a:srgbClr val="C00000"/>
                            </a:solidFill>
                            <a:latin typeface="Cambria Math" panose="02040503050406030204" pitchFamily="18" charset="0"/>
                          </a:rPr>
                          <m:t>𝑡</m:t>
                        </m:r>
                      </m:sub>
                    </m:sSub>
                    <m:r>
                      <a:rPr lang="en-US" sz="3200" b="0" i="1" smtClean="0">
                        <a:solidFill>
                          <a:srgbClr val="C00000"/>
                        </a:solidFill>
                        <a:latin typeface="Cambria Math" panose="02040503050406030204" pitchFamily="18" charset="0"/>
                      </a:rPr>
                      <m:t>∈{−1,+1}</m:t>
                    </m:r>
                  </m:oMath>
                </a14:m>
                <a:endParaRPr lang="en-US" sz="3200" dirty="0"/>
              </a:p>
              <a:p>
                <a:pPr marL="0" indent="0">
                  <a:buClr>
                    <a:schemeClr val="tx1"/>
                  </a:buClr>
                  <a:buNone/>
                </a:pPr>
                <a:endParaRPr lang="en-US" sz="3200" dirty="0"/>
              </a:p>
              <a:p>
                <a:pPr>
                  <a:buClr>
                    <a:schemeClr val="tx1"/>
                  </a:buClr>
                </a:pPr>
                <a:r>
                  <a:rPr lang="en-US" sz="3200" dirty="0"/>
                  <a:t>In the robust setting, each update </a:t>
                </a:r>
                <a14:m>
                  <m:oMath xmlns:m="http://schemas.openxmlformats.org/officeDocument/2006/math">
                    <m:sSub>
                      <m:sSubPr>
                        <m:ctrlPr>
                          <a:rPr lang="en-US" sz="3200" b="0" i="1" smtClean="0">
                            <a:solidFill>
                              <a:srgbClr val="C00000"/>
                            </a:solidFill>
                            <a:latin typeface="Cambria Math" panose="02040503050406030204" pitchFamily="18" charset="0"/>
                          </a:rPr>
                        </m:ctrlPr>
                      </m:sSubPr>
                      <m:e>
                        <m:r>
                          <a:rPr lang="en-US" sz="3200" b="0" i="1" smtClean="0">
                            <a:solidFill>
                              <a:srgbClr val="C00000"/>
                            </a:solidFill>
                            <a:latin typeface="Cambria Math" panose="02040503050406030204" pitchFamily="18" charset="0"/>
                          </a:rPr>
                          <m:t>𝑢</m:t>
                        </m:r>
                      </m:e>
                      <m:sub>
                        <m:r>
                          <a:rPr lang="en-US" sz="3200" b="0" i="1" smtClean="0">
                            <a:solidFill>
                              <a:srgbClr val="C00000"/>
                            </a:solidFill>
                            <a:latin typeface="Cambria Math" panose="02040503050406030204" pitchFamily="18" charset="0"/>
                          </a:rPr>
                          <m:t>𝑡</m:t>
                        </m:r>
                      </m:sub>
                    </m:sSub>
                  </m:oMath>
                </a14:m>
                <a:r>
                  <a:rPr lang="en-US" sz="3200" dirty="0"/>
                  <a:t> can be chosen </a:t>
                </a:r>
                <a:r>
                  <a:rPr lang="en-US" sz="3200" dirty="0" err="1"/>
                  <a:t>adversarially</a:t>
                </a:r>
                <a:endParaRPr lang="en-US" sz="3200" dirty="0"/>
              </a:p>
              <a:p>
                <a:pPr>
                  <a:buClr>
                    <a:schemeClr val="tx1"/>
                  </a:buClr>
                </a:pPr>
                <a:endParaRPr lang="en-US" sz="3200" dirty="0"/>
              </a:p>
            </p:txBody>
          </p:sp>
        </mc:Choice>
        <mc:Fallback xmlns="">
          <p:sp>
            <p:nvSpPr>
              <p:cNvPr id="3" name="Content Placeholder 2">
                <a:extLst>
                  <a:ext uri="{FF2B5EF4-FFF2-40B4-BE49-F238E27FC236}">
                    <a16:creationId xmlns:a16="http://schemas.microsoft.com/office/drawing/2014/main" id="{3CD298EE-232A-4602-BB51-FA680B6EA672}"/>
                  </a:ext>
                </a:extLst>
              </p:cNvPr>
              <p:cNvSpPr>
                <a:spLocks noGrp="1" noRot="1" noChangeAspect="1" noMove="1" noResize="1" noEditPoints="1" noAdjustHandles="1" noChangeArrowheads="1" noChangeShapeType="1" noTextEdit="1"/>
              </p:cNvSpPr>
              <p:nvPr>
                <p:ph idx="1"/>
              </p:nvPr>
            </p:nvSpPr>
            <p:spPr>
              <a:xfrm>
                <a:off x="838200" y="1825624"/>
                <a:ext cx="11020720" cy="4788239"/>
              </a:xfrm>
              <a:blipFill>
                <a:blip r:embed="rId3"/>
                <a:stretch>
                  <a:fillRect l="-1273" t="-2545"/>
                </a:stretch>
              </a:blipFill>
            </p:spPr>
            <p:txBody>
              <a:bodyPr/>
              <a:lstStyle/>
              <a:p>
                <a:r>
                  <a:rPr lang="en-US">
                    <a:noFill/>
                  </a:rPr>
                  <a:t> </a:t>
                </a:r>
              </a:p>
            </p:txBody>
          </p:sp>
        </mc:Fallback>
      </mc:AlternateContent>
    </p:spTree>
    <p:extLst>
      <p:ext uri="{BB962C8B-B14F-4D97-AF65-F5344CB8AC3E}">
        <p14:creationId xmlns:p14="http://schemas.microsoft.com/office/powerpoint/2010/main" val="4859436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49F98-FC53-4C98-8C23-550048D4FCF9}"/>
              </a:ext>
            </a:extLst>
          </p:cNvPr>
          <p:cNvSpPr>
            <a:spLocks noGrp="1"/>
          </p:cNvSpPr>
          <p:nvPr>
            <p:ph type="title"/>
          </p:nvPr>
        </p:nvSpPr>
        <p:spPr/>
        <p:txBody>
          <a:bodyPr/>
          <a:lstStyle/>
          <a:p>
            <a:r>
              <a:rPr lang="en-US" dirty="0">
                <a:solidFill>
                  <a:srgbClr val="C00000"/>
                </a:solidFill>
              </a:rPr>
              <a:t>Insertion-Deletion Streams</a:t>
            </a:r>
            <a:endParaRPr lang="en-US"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3CD298EE-232A-4602-BB51-FA680B6EA672}"/>
                  </a:ext>
                </a:extLst>
              </p:cNvPr>
              <p:cNvSpPr>
                <a:spLocks noGrp="1"/>
              </p:cNvSpPr>
              <p:nvPr>
                <p:ph idx="1"/>
              </p:nvPr>
            </p:nvSpPr>
            <p:spPr>
              <a:xfrm>
                <a:off x="838200" y="1825624"/>
                <a:ext cx="11020720" cy="4788239"/>
              </a:xfrm>
            </p:spPr>
            <p:txBody>
              <a:bodyPr>
                <a:noAutofit/>
              </a:bodyPr>
              <a:lstStyle/>
              <a:p>
                <a:pPr>
                  <a:buClr>
                    <a:schemeClr val="tx1"/>
                  </a:buClr>
                </a:pPr>
                <a14:m>
                  <m:oMath xmlns:m="http://schemas.openxmlformats.org/officeDocument/2006/math">
                    <m:acc>
                      <m:accPr>
                        <m:chr m:val="̃"/>
                        <m:ctrlPr>
                          <a:rPr lang="en-US" sz="3200" i="1" smtClean="0">
                            <a:solidFill>
                              <a:srgbClr val="C00000"/>
                            </a:solidFill>
                            <a:latin typeface="Cambria Math" panose="02040503050406030204" pitchFamily="18" charset="0"/>
                          </a:rPr>
                        </m:ctrlPr>
                      </m:accPr>
                      <m:e>
                        <m:r>
                          <a:rPr lang="en-US" sz="3200" i="1">
                            <a:solidFill>
                              <a:srgbClr val="C00000"/>
                            </a:solidFill>
                            <a:latin typeface="Cambria Math" panose="02040503050406030204" pitchFamily="18" charset="0"/>
                          </a:rPr>
                          <m:t>𝑂</m:t>
                        </m:r>
                      </m:e>
                    </m:acc>
                    <m:d>
                      <m:dPr>
                        <m:ctrlPr>
                          <a:rPr lang="en-US" sz="3200" i="1">
                            <a:solidFill>
                              <a:srgbClr val="C00000"/>
                            </a:solidFill>
                            <a:latin typeface="Cambria Math" panose="02040503050406030204" pitchFamily="18" charset="0"/>
                          </a:rPr>
                        </m:ctrlPr>
                      </m:dPr>
                      <m:e>
                        <m:sSup>
                          <m:sSupPr>
                            <m:ctrlPr>
                              <a:rPr lang="en-US" sz="3200" b="0" i="1" smtClean="0">
                                <a:solidFill>
                                  <a:srgbClr val="C00000"/>
                                </a:solidFill>
                                <a:latin typeface="Cambria Math" panose="02040503050406030204" pitchFamily="18" charset="0"/>
                              </a:rPr>
                            </m:ctrlPr>
                          </m:sSupPr>
                          <m:e>
                            <m:r>
                              <a:rPr lang="en-US" sz="3200" b="0" i="1" smtClean="0">
                                <a:solidFill>
                                  <a:srgbClr val="C00000"/>
                                </a:solidFill>
                                <a:latin typeface="Cambria Math" panose="02040503050406030204" pitchFamily="18" charset="0"/>
                              </a:rPr>
                              <m:t>𝑚</m:t>
                            </m:r>
                          </m:e>
                          <m:sup>
                            <m:r>
                              <a:rPr lang="en-US" sz="3200" b="0" i="1" smtClean="0">
                                <a:solidFill>
                                  <a:srgbClr val="C00000"/>
                                </a:solidFill>
                                <a:latin typeface="Cambria Math" panose="02040503050406030204" pitchFamily="18" charset="0"/>
                              </a:rPr>
                              <m:t>1/3</m:t>
                            </m:r>
                          </m:sup>
                        </m:sSup>
                      </m:e>
                    </m:d>
                  </m:oMath>
                </a14:m>
                <a:r>
                  <a:rPr lang="en-US" sz="3200" dirty="0"/>
                  <a:t> space algorithm for distinct element estimation, where </a:t>
                </a:r>
                <a14:m>
                  <m:oMath xmlns:m="http://schemas.openxmlformats.org/officeDocument/2006/math">
                    <m:r>
                      <a:rPr lang="en-US" sz="3200" i="1">
                        <a:solidFill>
                          <a:srgbClr val="C00000"/>
                        </a:solidFill>
                        <a:latin typeface="Cambria Math" panose="02040503050406030204" pitchFamily="18" charset="0"/>
                      </a:rPr>
                      <m:t>𝑚</m:t>
                    </m:r>
                    <m:r>
                      <a:rPr lang="en-US" sz="3200" i="1">
                        <a:solidFill>
                          <a:srgbClr val="C00000"/>
                        </a:solidFill>
                        <a:latin typeface="Cambria Math" panose="02040503050406030204" pitchFamily="18" charset="0"/>
                      </a:rPr>
                      <m:t> </m:t>
                    </m:r>
                  </m:oMath>
                </a14:m>
                <a:r>
                  <a:rPr lang="en-US" sz="3200" dirty="0"/>
                  <a:t>is the length of the stream </a:t>
                </a:r>
                <a:r>
                  <a:rPr lang="en-US" sz="3200" dirty="0">
                    <a:solidFill>
                      <a:schemeClr val="accent1"/>
                    </a:solidFill>
                  </a:rPr>
                  <a:t>[Ben-EliezerEdenOnak22]</a:t>
                </a:r>
              </a:p>
              <a:p>
                <a:pPr marL="0" indent="0">
                  <a:buClr>
                    <a:schemeClr val="tx1"/>
                  </a:buClr>
                  <a:buNone/>
                </a:pPr>
                <a:endParaRPr lang="en-US" sz="3200" dirty="0">
                  <a:solidFill>
                    <a:schemeClr val="accent1"/>
                  </a:solidFill>
                </a:endParaRPr>
              </a:p>
              <a:p>
                <a:pPr>
                  <a:buClr>
                    <a:schemeClr val="tx1"/>
                  </a:buClr>
                </a:pPr>
                <a:endParaRPr lang="en-US" sz="3200" dirty="0"/>
              </a:p>
              <a:p>
                <a:pPr>
                  <a:buClr>
                    <a:schemeClr val="tx1"/>
                  </a:buClr>
                </a:pPr>
                <a:r>
                  <a:rPr lang="en-US" sz="3200" dirty="0"/>
                  <a:t>Nothing known for constant-factor approximation in space polynomial in </a:t>
                </a:r>
                <a14:m>
                  <m:oMath xmlns:m="http://schemas.openxmlformats.org/officeDocument/2006/math">
                    <m:r>
                      <a:rPr lang="en-US" sz="3200" b="0" i="1" smtClean="0">
                        <a:solidFill>
                          <a:srgbClr val="C00000"/>
                        </a:solidFill>
                        <a:latin typeface="Cambria Math" panose="02040503050406030204" pitchFamily="18" charset="0"/>
                      </a:rPr>
                      <m:t>𝑛</m:t>
                    </m:r>
                  </m:oMath>
                </a14:m>
                <a:endParaRPr lang="en-US" sz="3200" dirty="0">
                  <a:solidFill>
                    <a:schemeClr val="accent1"/>
                  </a:solidFill>
                </a:endParaRPr>
              </a:p>
            </p:txBody>
          </p:sp>
        </mc:Choice>
        <mc:Fallback>
          <p:sp>
            <p:nvSpPr>
              <p:cNvPr id="3" name="Content Placeholder 2">
                <a:extLst>
                  <a:ext uri="{FF2B5EF4-FFF2-40B4-BE49-F238E27FC236}">
                    <a16:creationId xmlns:a16="http://schemas.microsoft.com/office/drawing/2014/main" id="{3CD298EE-232A-4602-BB51-FA680B6EA672}"/>
                  </a:ext>
                </a:extLst>
              </p:cNvPr>
              <p:cNvSpPr>
                <a:spLocks noGrp="1" noRot="1" noChangeAspect="1" noMove="1" noResize="1" noEditPoints="1" noAdjustHandles="1" noChangeArrowheads="1" noChangeShapeType="1" noTextEdit="1"/>
              </p:cNvSpPr>
              <p:nvPr>
                <p:ph idx="1"/>
              </p:nvPr>
            </p:nvSpPr>
            <p:spPr>
              <a:xfrm>
                <a:off x="838200" y="1825624"/>
                <a:ext cx="11020720" cy="4788239"/>
              </a:xfrm>
              <a:blipFill>
                <a:blip r:embed="rId3"/>
                <a:stretch>
                  <a:fillRect l="-1273" t="-1781"/>
                </a:stretch>
              </a:blipFill>
            </p:spPr>
            <p:txBody>
              <a:bodyPr/>
              <a:lstStyle/>
              <a:p>
                <a:r>
                  <a:rPr lang="en-US">
                    <a:noFill/>
                  </a:rPr>
                  <a:t> </a:t>
                </a:r>
              </a:p>
            </p:txBody>
          </p:sp>
        </mc:Fallback>
      </mc:AlternateContent>
    </p:spTree>
    <p:extLst>
      <p:ext uri="{BB962C8B-B14F-4D97-AF65-F5344CB8AC3E}">
        <p14:creationId xmlns:p14="http://schemas.microsoft.com/office/powerpoint/2010/main" val="16770595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49F98-FC53-4C98-8C23-550048D4FCF9}"/>
              </a:ext>
            </a:extLst>
          </p:cNvPr>
          <p:cNvSpPr>
            <a:spLocks noGrp="1"/>
          </p:cNvSpPr>
          <p:nvPr>
            <p:ph type="title"/>
          </p:nvPr>
        </p:nvSpPr>
        <p:spPr/>
        <p:txBody>
          <a:bodyPr/>
          <a:lstStyle/>
          <a:p>
            <a:r>
              <a:rPr lang="en-US" dirty="0">
                <a:solidFill>
                  <a:srgbClr val="C00000"/>
                </a:solidFill>
              </a:rPr>
              <a:t>Linear Sketch</a:t>
            </a:r>
            <a:endParaRPr lang="en-US"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3CD298EE-232A-4602-BB51-FA680B6EA672}"/>
                  </a:ext>
                </a:extLst>
              </p:cNvPr>
              <p:cNvSpPr>
                <a:spLocks noGrp="1"/>
              </p:cNvSpPr>
              <p:nvPr>
                <p:ph idx="1"/>
              </p:nvPr>
            </p:nvSpPr>
            <p:spPr>
              <a:xfrm>
                <a:off x="838200" y="1825624"/>
                <a:ext cx="11020720" cy="4788239"/>
              </a:xfrm>
            </p:spPr>
            <p:txBody>
              <a:bodyPr>
                <a:normAutofit/>
              </a:bodyPr>
              <a:lstStyle/>
              <a:p>
                <a:pPr>
                  <a:buClr>
                    <a:schemeClr val="tx1"/>
                  </a:buClr>
                </a:pPr>
                <a:r>
                  <a:rPr lang="en-US" sz="3200" dirty="0"/>
                  <a:t>Algorithm maintains </a:t>
                </a:r>
                <a14:m>
                  <m:oMath xmlns:m="http://schemas.openxmlformats.org/officeDocument/2006/math">
                    <m:r>
                      <a:rPr lang="en-US" sz="3200" b="0" i="1" smtClean="0">
                        <a:solidFill>
                          <a:srgbClr val="C00000"/>
                        </a:solidFill>
                        <a:latin typeface="Cambria Math" panose="02040503050406030204" pitchFamily="18" charset="0"/>
                      </a:rPr>
                      <m:t>𝐴𝑥</m:t>
                    </m:r>
                  </m:oMath>
                </a14:m>
                <a:r>
                  <a:rPr lang="en-US" sz="3200" dirty="0"/>
                  <a:t> for a matrix </a:t>
                </a:r>
                <a14:m>
                  <m:oMath xmlns:m="http://schemas.openxmlformats.org/officeDocument/2006/math">
                    <m:r>
                      <a:rPr lang="en-US" sz="3200" b="0" i="1" smtClean="0">
                        <a:solidFill>
                          <a:srgbClr val="C00000"/>
                        </a:solidFill>
                        <a:latin typeface="Cambria Math" panose="02040503050406030204" pitchFamily="18" charset="0"/>
                      </a:rPr>
                      <m:t>𝐴</m:t>
                    </m:r>
                  </m:oMath>
                </a14:m>
                <a:r>
                  <a:rPr lang="en-US" sz="3200" dirty="0"/>
                  <a:t> throughout the stream</a:t>
                </a:r>
              </a:p>
              <a:p>
                <a:pPr>
                  <a:buClr>
                    <a:schemeClr val="tx1"/>
                  </a:buClr>
                </a:pPr>
                <a:r>
                  <a:rPr lang="en-US" sz="3200" dirty="0"/>
                  <a:t>The algorithm then outputs </a:t>
                </a:r>
                <a14:m>
                  <m:oMath xmlns:m="http://schemas.openxmlformats.org/officeDocument/2006/math">
                    <m:r>
                      <a:rPr lang="en-US" sz="3200" b="0" i="1" smtClean="0">
                        <a:solidFill>
                          <a:srgbClr val="C00000"/>
                        </a:solidFill>
                        <a:latin typeface="Cambria Math" panose="02040503050406030204" pitchFamily="18" charset="0"/>
                      </a:rPr>
                      <m:t>𝑓</m:t>
                    </m:r>
                    <m:r>
                      <a:rPr lang="en-US" sz="3200" b="0" i="0" smtClean="0">
                        <a:solidFill>
                          <a:srgbClr val="C00000"/>
                        </a:solidFill>
                        <a:latin typeface="Cambria Math" panose="02040503050406030204" pitchFamily="18" charset="0"/>
                      </a:rPr>
                      <m:t>(</m:t>
                    </m:r>
                    <m:r>
                      <a:rPr lang="en-US" sz="3200" b="0" i="1" smtClean="0">
                        <a:solidFill>
                          <a:srgbClr val="C00000"/>
                        </a:solidFill>
                        <a:latin typeface="Cambria Math" panose="02040503050406030204" pitchFamily="18" charset="0"/>
                      </a:rPr>
                      <m:t>𝐴𝑥</m:t>
                    </m:r>
                    <m:r>
                      <a:rPr lang="en-US" sz="3200" b="0" i="1" smtClean="0">
                        <a:solidFill>
                          <a:srgbClr val="C00000"/>
                        </a:solidFill>
                        <a:latin typeface="Cambria Math" panose="02040503050406030204" pitchFamily="18" charset="0"/>
                      </a:rPr>
                      <m:t>)</m:t>
                    </m:r>
                  </m:oMath>
                </a14:m>
                <a:r>
                  <a:rPr lang="en-US" sz="3200" dirty="0"/>
                  <a:t> for some post-processing function </a:t>
                </a:r>
                <a14:m>
                  <m:oMath xmlns:m="http://schemas.openxmlformats.org/officeDocument/2006/math">
                    <m:r>
                      <a:rPr lang="en-US" sz="3200" b="0" i="1" smtClean="0">
                        <a:solidFill>
                          <a:srgbClr val="C00000"/>
                        </a:solidFill>
                        <a:latin typeface="Cambria Math" panose="02040503050406030204" pitchFamily="18" charset="0"/>
                      </a:rPr>
                      <m:t>𝑓</m:t>
                    </m:r>
                  </m:oMath>
                </a14:m>
                <a:endParaRPr lang="en-US" sz="3200" dirty="0"/>
              </a:p>
              <a:p>
                <a:pPr>
                  <a:buClr>
                    <a:schemeClr val="tx1"/>
                  </a:buClr>
                </a:pPr>
                <a:endParaRPr lang="en-US" sz="3200" dirty="0"/>
              </a:p>
              <a:p>
                <a:pPr>
                  <a:buClr>
                    <a:schemeClr val="tx1"/>
                  </a:buClr>
                </a:pPr>
                <a:endParaRPr lang="en-US" sz="3200" dirty="0"/>
              </a:p>
              <a:p>
                <a:pPr>
                  <a:buClr>
                    <a:schemeClr val="tx1"/>
                  </a:buClr>
                </a:pPr>
                <a:r>
                  <a:rPr lang="en-US" sz="3200" dirty="0"/>
                  <a:t>All insertion-deletion streaming algorithms on a sufficiently long stream might as well be linear sketches </a:t>
                </a:r>
                <a:r>
                  <a:rPr lang="en-US" sz="3200" dirty="0">
                    <a:solidFill>
                      <a:srgbClr val="0070C0"/>
                    </a:solidFill>
                  </a:rPr>
                  <a:t>[LiNguyenWoodruff14, AiHuLiWoodruff16]</a:t>
                </a:r>
              </a:p>
            </p:txBody>
          </p:sp>
        </mc:Choice>
        <mc:Fallback>
          <p:sp>
            <p:nvSpPr>
              <p:cNvPr id="3" name="Content Placeholder 2">
                <a:extLst>
                  <a:ext uri="{FF2B5EF4-FFF2-40B4-BE49-F238E27FC236}">
                    <a16:creationId xmlns:a16="http://schemas.microsoft.com/office/drawing/2014/main" id="{3CD298EE-232A-4602-BB51-FA680B6EA672}"/>
                  </a:ext>
                </a:extLst>
              </p:cNvPr>
              <p:cNvSpPr>
                <a:spLocks noGrp="1" noRot="1" noChangeAspect="1" noMove="1" noResize="1" noEditPoints="1" noAdjustHandles="1" noChangeArrowheads="1" noChangeShapeType="1" noTextEdit="1"/>
              </p:cNvSpPr>
              <p:nvPr>
                <p:ph idx="1"/>
              </p:nvPr>
            </p:nvSpPr>
            <p:spPr>
              <a:xfrm>
                <a:off x="838200" y="1825624"/>
                <a:ext cx="11020720" cy="4788239"/>
              </a:xfrm>
              <a:blipFill>
                <a:blip r:embed="rId3"/>
                <a:stretch>
                  <a:fillRect l="-1273" t="-2545" r="-1992"/>
                </a:stretch>
              </a:blipFill>
            </p:spPr>
            <p:txBody>
              <a:bodyPr/>
              <a:lstStyle/>
              <a:p>
                <a:r>
                  <a:rPr lang="en-US">
                    <a:noFill/>
                  </a:rPr>
                  <a:t> </a:t>
                </a:r>
              </a:p>
            </p:txBody>
          </p:sp>
        </mc:Fallback>
      </mc:AlternateContent>
    </p:spTree>
    <p:extLst>
      <p:ext uri="{BB962C8B-B14F-4D97-AF65-F5344CB8AC3E}">
        <p14:creationId xmlns:p14="http://schemas.microsoft.com/office/powerpoint/2010/main" val="25443936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419AC-DCE6-4371-8DE2-D617E99D653D}"/>
              </a:ext>
            </a:extLst>
          </p:cNvPr>
          <p:cNvSpPr>
            <a:spLocks noGrp="1"/>
          </p:cNvSpPr>
          <p:nvPr>
            <p:ph type="title"/>
          </p:nvPr>
        </p:nvSpPr>
        <p:spPr/>
        <p:txBody>
          <a:bodyPr/>
          <a:lstStyle/>
          <a:p>
            <a:r>
              <a:rPr lang="en-US" dirty="0">
                <a:solidFill>
                  <a:srgbClr val="C00000"/>
                </a:solidFill>
              </a:rPr>
              <a:t>Reconstruction Attack on Linear Sketches</a:t>
            </a:r>
            <a:endParaRPr lang="en-US" dirty="0"/>
          </a:p>
        </p:txBody>
      </p:sp>
      <mc:AlternateContent xmlns:mc="http://schemas.openxmlformats.org/markup-compatibility/2006" xmlns:a14="http://schemas.microsoft.com/office/drawing/2010/main">
        <mc:Choice Requires="a14">
          <p:sp>
            <p:nvSpPr>
              <p:cNvPr id="5" name="Content Placeholder 3">
                <a:extLst>
                  <a:ext uri="{FF2B5EF4-FFF2-40B4-BE49-F238E27FC236}">
                    <a16:creationId xmlns:a16="http://schemas.microsoft.com/office/drawing/2014/main" id="{46EDD9D9-1338-4BC5-9D28-964A84C143C2}"/>
                  </a:ext>
                </a:extLst>
              </p:cNvPr>
              <p:cNvSpPr>
                <a:spLocks noGrp="1"/>
              </p:cNvSpPr>
              <p:nvPr>
                <p:ph idx="1"/>
              </p:nvPr>
            </p:nvSpPr>
            <p:spPr>
              <a:xfrm>
                <a:off x="838200" y="1825625"/>
                <a:ext cx="10242755" cy="4351338"/>
              </a:xfrm>
            </p:spPr>
            <p:txBody>
              <a:bodyPr>
                <a:normAutofit/>
              </a:bodyPr>
              <a:lstStyle/>
              <a:p>
                <a:pPr>
                  <a:buClr>
                    <a:schemeClr val="tx1"/>
                  </a:buClr>
                </a:pPr>
                <a:r>
                  <a:rPr lang="en-US" dirty="0">
                    <a:solidFill>
                      <a:schemeClr val="tx1"/>
                    </a:solidFill>
                  </a:rPr>
                  <a:t>Linear sketches are “not robust” to adversarial attacks, must use </a:t>
                </a:r>
                <a14:m>
                  <m:oMath xmlns:m="http://schemas.openxmlformats.org/officeDocument/2006/math">
                    <m:r>
                      <m:rPr>
                        <m:sty m:val="p"/>
                      </m:rPr>
                      <a:rPr lang="en-US" sz="2800" b="0" i="0" smtClean="0">
                        <a:solidFill>
                          <a:srgbClr val="C00000"/>
                        </a:solidFill>
                        <a:latin typeface="Cambria Math" panose="02040503050406030204" pitchFamily="18" charset="0"/>
                      </a:rPr>
                      <m:t>Ω</m:t>
                    </m:r>
                    <m:r>
                      <a:rPr lang="en-US" sz="2800" b="0" i="0" smtClean="0">
                        <a:solidFill>
                          <a:srgbClr val="C00000"/>
                        </a:solidFill>
                        <a:latin typeface="Cambria Math" panose="02040503050406030204" pitchFamily="18" charset="0"/>
                      </a:rPr>
                      <m:t>(</m:t>
                    </m:r>
                    <m:r>
                      <a:rPr lang="en-US" sz="2800" b="0" i="1" smtClean="0">
                        <a:solidFill>
                          <a:srgbClr val="C00000"/>
                        </a:solidFill>
                        <a:latin typeface="Cambria Math" panose="02040503050406030204" pitchFamily="18" charset="0"/>
                      </a:rPr>
                      <m:t>𝑛</m:t>
                    </m:r>
                    <m:r>
                      <a:rPr lang="en-US" sz="2800" b="0" i="0" smtClean="0">
                        <a:solidFill>
                          <a:srgbClr val="C00000"/>
                        </a:solidFill>
                        <a:latin typeface="Cambria Math" panose="02040503050406030204" pitchFamily="18" charset="0"/>
                      </a:rPr>
                      <m:t>)</m:t>
                    </m:r>
                  </m:oMath>
                </a14:m>
                <a:r>
                  <a:rPr lang="en-US" dirty="0">
                    <a:solidFill>
                      <a:schemeClr val="tx1"/>
                    </a:solidFill>
                  </a:rPr>
                  <a:t> space </a:t>
                </a:r>
                <a:r>
                  <a:rPr lang="en-US" dirty="0">
                    <a:solidFill>
                      <a:srgbClr val="0070C0"/>
                    </a:solidFill>
                  </a:rPr>
                  <a:t>[HardtWoodruff13] </a:t>
                </a:r>
              </a:p>
              <a:p>
                <a:pPr>
                  <a:buClr>
                    <a:schemeClr val="tx1"/>
                  </a:buClr>
                </a:pPr>
                <a:r>
                  <a:rPr lang="en-US" dirty="0"/>
                  <a:t>Approximately learn sketch matrix </a:t>
                </a:r>
                <a14:m>
                  <m:oMath xmlns:m="http://schemas.openxmlformats.org/officeDocument/2006/math">
                    <m:r>
                      <a:rPr lang="en-US" b="0" i="1" smtClean="0">
                        <a:solidFill>
                          <a:srgbClr val="C00000"/>
                        </a:solidFill>
                        <a:latin typeface="Cambria Math" panose="02040503050406030204" pitchFamily="18" charset="0"/>
                      </a:rPr>
                      <m:t>𝐴</m:t>
                    </m:r>
                  </m:oMath>
                </a14:m>
                <a:r>
                  <a:rPr lang="en-US" dirty="0">
                    <a:solidFill>
                      <a:schemeClr val="tx1"/>
                    </a:solidFill>
                  </a:rPr>
                  <a:t>, query something in the kernel of </a:t>
                </a:r>
                <a14:m>
                  <m:oMath xmlns:m="http://schemas.openxmlformats.org/officeDocument/2006/math">
                    <m:r>
                      <a:rPr lang="en-US" b="0" i="1" smtClean="0">
                        <a:solidFill>
                          <a:srgbClr val="C00000"/>
                        </a:solidFill>
                        <a:latin typeface="Cambria Math" panose="02040503050406030204" pitchFamily="18" charset="0"/>
                      </a:rPr>
                      <m:t>𝐴</m:t>
                    </m:r>
                  </m:oMath>
                </a14:m>
                <a:endParaRPr lang="en-US" b="0" dirty="0">
                  <a:solidFill>
                    <a:srgbClr val="C00000"/>
                  </a:solidFill>
                </a:endParaRPr>
              </a:p>
              <a:p>
                <a:pPr>
                  <a:buClr>
                    <a:schemeClr val="tx1"/>
                  </a:buClr>
                </a:pPr>
                <a:r>
                  <a:rPr lang="en-US" dirty="0">
                    <a:solidFill>
                      <a:schemeClr val="tx1"/>
                    </a:solidFill>
                  </a:rPr>
                  <a:t>Iterative process, start with </a:t>
                </a:r>
                <a14:m>
                  <m:oMath xmlns:m="http://schemas.openxmlformats.org/officeDocument/2006/math">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𝑉</m:t>
                        </m:r>
                      </m:e>
                      <m:sub>
                        <m:r>
                          <a:rPr lang="en-US" b="0" i="1" smtClean="0">
                            <a:solidFill>
                              <a:srgbClr val="C00000"/>
                            </a:solidFill>
                            <a:latin typeface="Cambria Math" panose="02040503050406030204" pitchFamily="18" charset="0"/>
                          </a:rPr>
                          <m:t>1</m:t>
                        </m:r>
                      </m:sub>
                    </m:sSub>
                    <m:r>
                      <a:rPr lang="en-US" b="0" i="1" smtClean="0">
                        <a:solidFill>
                          <a:srgbClr val="C00000"/>
                        </a:solidFill>
                        <a:latin typeface="Cambria Math" panose="02040503050406030204" pitchFamily="18" charset="0"/>
                      </a:rPr>
                      <m:t>,…,</m:t>
                    </m:r>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𝑉</m:t>
                        </m:r>
                      </m:e>
                      <m:sub>
                        <m:r>
                          <a:rPr lang="en-US" b="0" i="1" smtClean="0">
                            <a:solidFill>
                              <a:srgbClr val="C00000"/>
                            </a:solidFill>
                            <a:latin typeface="Cambria Math" panose="02040503050406030204" pitchFamily="18" charset="0"/>
                          </a:rPr>
                          <m:t>𝑟</m:t>
                        </m:r>
                      </m:sub>
                    </m:sSub>
                  </m:oMath>
                </a14:m>
                <a:endParaRPr lang="en-US" dirty="0">
                  <a:solidFill>
                    <a:schemeClr val="tx1"/>
                  </a:solidFill>
                </a:endParaRPr>
              </a:p>
              <a:p>
                <a:pPr>
                  <a:buClr>
                    <a:schemeClr val="tx1"/>
                  </a:buClr>
                </a:pPr>
                <a:r>
                  <a:rPr lang="en-US" dirty="0">
                    <a:solidFill>
                      <a:srgbClr val="00B050"/>
                    </a:solidFill>
                  </a:rPr>
                  <a:t>Correlation finding</a:t>
                </a:r>
                <a:r>
                  <a:rPr lang="en-US" dirty="0"/>
                  <a:t>: Find vectors weakly correlated with </a:t>
                </a:r>
                <a14:m>
                  <m:oMath xmlns:m="http://schemas.openxmlformats.org/officeDocument/2006/math">
                    <m:r>
                      <a:rPr lang="en-US" b="0" i="1" smtClean="0">
                        <a:solidFill>
                          <a:srgbClr val="C00000"/>
                        </a:solidFill>
                        <a:latin typeface="Cambria Math" panose="02040503050406030204" pitchFamily="18" charset="0"/>
                      </a:rPr>
                      <m:t>𝐴</m:t>
                    </m:r>
                  </m:oMath>
                </a14:m>
                <a:r>
                  <a:rPr lang="en-US" dirty="0">
                    <a:solidFill>
                      <a:schemeClr val="tx1"/>
                    </a:solidFill>
                  </a:rPr>
                  <a:t> orthogonal to </a:t>
                </a:r>
                <a14:m>
                  <m:oMath xmlns:m="http://schemas.openxmlformats.org/officeDocument/2006/math">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𝑉</m:t>
                        </m:r>
                      </m:e>
                      <m:sub>
                        <m:r>
                          <a:rPr lang="en-US" b="0" i="1" smtClean="0">
                            <a:solidFill>
                              <a:srgbClr val="C00000"/>
                            </a:solidFill>
                            <a:latin typeface="Cambria Math" panose="02040503050406030204" pitchFamily="18" charset="0"/>
                          </a:rPr>
                          <m:t>𝑖</m:t>
                        </m:r>
                        <m:r>
                          <a:rPr lang="en-US" b="0" i="1" smtClean="0">
                            <a:solidFill>
                              <a:srgbClr val="C00000"/>
                            </a:solidFill>
                            <a:latin typeface="Cambria Math" panose="02040503050406030204" pitchFamily="18" charset="0"/>
                          </a:rPr>
                          <m:t>−1</m:t>
                        </m:r>
                      </m:sub>
                    </m:sSub>
                  </m:oMath>
                </a14:m>
                <a:endParaRPr lang="en-US" dirty="0">
                  <a:solidFill>
                    <a:schemeClr val="tx1"/>
                  </a:solidFill>
                </a:endParaRPr>
              </a:p>
              <a:p>
                <a:pPr>
                  <a:buClr>
                    <a:schemeClr val="tx1"/>
                  </a:buClr>
                </a:pPr>
                <a:r>
                  <a:rPr lang="en-US" dirty="0">
                    <a:solidFill>
                      <a:srgbClr val="00B050"/>
                    </a:solidFill>
                  </a:rPr>
                  <a:t>Boosting</a:t>
                </a:r>
                <a:r>
                  <a:rPr lang="en-US" dirty="0"/>
                  <a:t>: Use these vectors to find strongly correlated vector</a:t>
                </a:r>
                <a:r>
                  <a:rPr lang="en-US" dirty="0">
                    <a:solidFill>
                      <a:srgbClr val="C00000"/>
                    </a:solidFill>
                  </a:rPr>
                  <a:t> </a:t>
                </a:r>
                <a14:m>
                  <m:oMath xmlns:m="http://schemas.openxmlformats.org/officeDocument/2006/math">
                    <m:r>
                      <a:rPr lang="en-US" b="0" i="1" smtClean="0">
                        <a:solidFill>
                          <a:srgbClr val="C00000"/>
                        </a:solidFill>
                        <a:latin typeface="Cambria Math" panose="02040503050406030204" pitchFamily="18" charset="0"/>
                      </a:rPr>
                      <m:t>𝑣</m:t>
                    </m:r>
                  </m:oMath>
                </a14:m>
                <a:endParaRPr lang="en-US" dirty="0"/>
              </a:p>
              <a:p>
                <a:pPr>
                  <a:buClr>
                    <a:schemeClr val="tx1"/>
                  </a:buClr>
                </a:pPr>
                <a:r>
                  <a:rPr lang="en-US" dirty="0">
                    <a:solidFill>
                      <a:srgbClr val="00B050"/>
                    </a:solidFill>
                  </a:rPr>
                  <a:t>Progress</a:t>
                </a:r>
                <a:r>
                  <a:rPr lang="en-US" dirty="0">
                    <a:solidFill>
                      <a:schemeClr val="tx1"/>
                    </a:solidFill>
                  </a:rPr>
                  <a:t>: Set </a:t>
                </a:r>
                <a14:m>
                  <m:oMath xmlns:m="http://schemas.openxmlformats.org/officeDocument/2006/math">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𝑉</m:t>
                        </m:r>
                      </m:e>
                      <m:sub>
                        <m:r>
                          <a:rPr lang="en-US" b="0" i="1" smtClean="0">
                            <a:solidFill>
                              <a:srgbClr val="C00000"/>
                            </a:solidFill>
                            <a:latin typeface="Cambria Math" panose="02040503050406030204" pitchFamily="18" charset="0"/>
                          </a:rPr>
                          <m:t>𝑖</m:t>
                        </m:r>
                      </m:sub>
                    </m:sSub>
                    <m:r>
                      <a:rPr lang="en-US" b="0" i="1" smtClean="0">
                        <a:solidFill>
                          <a:srgbClr val="C00000"/>
                        </a:solidFill>
                        <a:latin typeface="Cambria Math" panose="02040503050406030204" pitchFamily="18" charset="0"/>
                      </a:rPr>
                      <m:t>=</m:t>
                    </m:r>
                    <m:r>
                      <m:rPr>
                        <m:sty m:val="p"/>
                      </m:rPr>
                      <a:rPr lang="en-US" b="0" i="0" smtClean="0">
                        <a:solidFill>
                          <a:srgbClr val="C00000"/>
                        </a:solidFill>
                        <a:latin typeface="Cambria Math" panose="02040503050406030204" pitchFamily="18" charset="0"/>
                      </a:rPr>
                      <m:t>span</m:t>
                    </m:r>
                    <m:r>
                      <a:rPr lang="en-US" b="0" i="1" smtClean="0">
                        <a:solidFill>
                          <a:srgbClr val="C00000"/>
                        </a:solidFill>
                        <a:latin typeface="Cambria Math" panose="02040503050406030204" pitchFamily="18" charset="0"/>
                      </a:rPr>
                      <m:t>(</m:t>
                    </m:r>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𝑉</m:t>
                        </m:r>
                      </m:e>
                      <m:sub>
                        <m:r>
                          <a:rPr lang="en-US" b="0" i="1" smtClean="0">
                            <a:solidFill>
                              <a:srgbClr val="C00000"/>
                            </a:solidFill>
                            <a:latin typeface="Cambria Math" panose="02040503050406030204" pitchFamily="18" charset="0"/>
                          </a:rPr>
                          <m:t>𝑖</m:t>
                        </m:r>
                        <m:r>
                          <a:rPr lang="en-US" b="0" i="1" smtClean="0">
                            <a:solidFill>
                              <a:srgbClr val="C00000"/>
                            </a:solidFill>
                            <a:latin typeface="Cambria Math" panose="02040503050406030204" pitchFamily="18" charset="0"/>
                          </a:rPr>
                          <m:t>−1</m:t>
                        </m:r>
                      </m:sub>
                    </m:sSub>
                    <m:r>
                      <a:rPr lang="en-US" b="0"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𝑣</m:t>
                    </m:r>
                    <m:r>
                      <a:rPr lang="en-US" b="0" i="1" smtClean="0">
                        <a:solidFill>
                          <a:srgbClr val="C00000"/>
                        </a:solidFill>
                        <a:latin typeface="Cambria Math" panose="02040503050406030204" pitchFamily="18" charset="0"/>
                      </a:rPr>
                      <m:t>)</m:t>
                    </m:r>
                  </m:oMath>
                </a14:m>
                <a:endParaRPr lang="en-US" dirty="0">
                  <a:solidFill>
                    <a:schemeClr val="tx1"/>
                  </a:solidFill>
                </a:endParaRPr>
              </a:p>
            </p:txBody>
          </p:sp>
        </mc:Choice>
        <mc:Fallback xmlns="">
          <p:sp>
            <p:nvSpPr>
              <p:cNvPr id="5" name="Content Placeholder 3">
                <a:extLst>
                  <a:ext uri="{FF2B5EF4-FFF2-40B4-BE49-F238E27FC236}">
                    <a16:creationId xmlns:a16="http://schemas.microsoft.com/office/drawing/2014/main" id="{46EDD9D9-1338-4BC5-9D28-964A84C143C2}"/>
                  </a:ext>
                </a:extLst>
              </p:cNvPr>
              <p:cNvSpPr>
                <a:spLocks noGrp="1" noRot="1" noChangeAspect="1" noMove="1" noResize="1" noEditPoints="1" noAdjustHandles="1" noChangeArrowheads="1" noChangeShapeType="1" noTextEdit="1"/>
              </p:cNvSpPr>
              <p:nvPr>
                <p:ph idx="1"/>
              </p:nvPr>
            </p:nvSpPr>
            <p:spPr>
              <a:xfrm>
                <a:off x="838200" y="1825625"/>
                <a:ext cx="10242755" cy="4351338"/>
              </a:xfrm>
              <a:blipFill>
                <a:blip r:embed="rId2"/>
                <a:stretch>
                  <a:fillRect l="-1071" t="-2241" r="-1131" b="-140"/>
                </a:stretch>
              </a:blipFill>
            </p:spPr>
            <p:txBody>
              <a:bodyPr/>
              <a:lstStyle/>
              <a:p>
                <a:r>
                  <a:rPr lang="en-US">
                    <a:noFill/>
                  </a:rPr>
                  <a:t> </a:t>
                </a:r>
              </a:p>
            </p:txBody>
          </p:sp>
        </mc:Fallback>
      </mc:AlternateContent>
    </p:spTree>
    <p:extLst>
      <p:ext uri="{BB962C8B-B14F-4D97-AF65-F5344CB8AC3E}">
        <p14:creationId xmlns:p14="http://schemas.microsoft.com/office/powerpoint/2010/main" val="24292754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rgbClr val="C00000"/>
                </a:solidFill>
              </a:rPr>
              <a:t>Streaming Model</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p:txBody>
              <a:bodyPr>
                <a:normAutofit/>
              </a:bodyPr>
              <a:lstStyle/>
              <a:p>
                <a:pPr>
                  <a:buClr>
                    <a:schemeClr val="tx1"/>
                  </a:buClr>
                </a:pPr>
                <a:r>
                  <a:rPr lang="en-US" sz="3200" dirty="0">
                    <a:solidFill>
                      <a:srgbClr val="00B050"/>
                    </a:solidFill>
                  </a:rPr>
                  <a:t>Input</a:t>
                </a:r>
                <a:r>
                  <a:rPr lang="en-US" sz="3200" dirty="0"/>
                  <a:t>: Elements of an underlying data set </a:t>
                </a:r>
                <a14:m>
                  <m:oMath xmlns:m="http://schemas.openxmlformats.org/officeDocument/2006/math">
                    <m:r>
                      <a:rPr lang="en-US" sz="3200" i="1" smtClean="0">
                        <a:solidFill>
                          <a:srgbClr val="C00000"/>
                        </a:solidFill>
                        <a:latin typeface="Cambria Math" panose="02040503050406030204" pitchFamily="18" charset="0"/>
                      </a:rPr>
                      <m:t>𝑆</m:t>
                    </m:r>
                  </m:oMath>
                </a14:m>
                <a:r>
                  <a:rPr lang="en-US" sz="3200" dirty="0"/>
                  <a:t>, which arrives sequentially</a:t>
                </a:r>
              </a:p>
              <a:p>
                <a:pPr>
                  <a:buClr>
                    <a:schemeClr val="tx1"/>
                  </a:buClr>
                </a:pPr>
                <a:r>
                  <a:rPr lang="en-US" sz="3200" dirty="0">
                    <a:solidFill>
                      <a:srgbClr val="00B050"/>
                    </a:solidFill>
                  </a:rPr>
                  <a:t>Output</a:t>
                </a:r>
                <a:r>
                  <a:rPr lang="en-US" sz="3200" dirty="0"/>
                  <a:t>: Evaluation (or approximation) of a given function</a:t>
                </a:r>
              </a:p>
              <a:p>
                <a:pPr>
                  <a:buClr>
                    <a:schemeClr val="tx1"/>
                  </a:buClr>
                </a:pPr>
                <a:r>
                  <a:rPr lang="en-US" sz="3200" dirty="0">
                    <a:solidFill>
                      <a:srgbClr val="00B050"/>
                    </a:solidFill>
                  </a:rPr>
                  <a:t>Goal</a:t>
                </a:r>
                <a:r>
                  <a:rPr lang="en-US" sz="3200" dirty="0"/>
                  <a:t>: Use space </a:t>
                </a:r>
                <a:r>
                  <a:rPr lang="en-US" sz="3200" i="1" dirty="0">
                    <a:solidFill>
                      <a:srgbClr val="7030A0"/>
                    </a:solidFill>
                  </a:rPr>
                  <a:t>sublinear</a:t>
                </a:r>
                <a:r>
                  <a:rPr lang="en-US" sz="3200" i="1" dirty="0"/>
                  <a:t> </a:t>
                </a:r>
                <a:r>
                  <a:rPr lang="en-US" sz="3200" dirty="0"/>
                  <a:t>in the size </a:t>
                </a:r>
                <a14:m>
                  <m:oMath xmlns:m="http://schemas.openxmlformats.org/officeDocument/2006/math">
                    <m:r>
                      <a:rPr lang="en-US" sz="3200" b="0" i="1" smtClean="0">
                        <a:solidFill>
                          <a:srgbClr val="C00000"/>
                        </a:solidFill>
                        <a:latin typeface="Cambria Math" panose="02040503050406030204" pitchFamily="18" charset="0"/>
                      </a:rPr>
                      <m:t>𝑚</m:t>
                    </m:r>
                    <m:r>
                      <a:rPr lang="en-US" sz="3200" b="0" i="1" smtClean="0">
                        <a:solidFill>
                          <a:srgbClr val="C00000"/>
                        </a:solidFill>
                        <a:latin typeface="Cambria Math" panose="02040503050406030204" pitchFamily="18" charset="0"/>
                      </a:rPr>
                      <m:t> </m:t>
                    </m:r>
                  </m:oMath>
                </a14:m>
                <a:r>
                  <a:rPr lang="en-US" sz="3200" dirty="0"/>
                  <a:t>of the input </a:t>
                </a:r>
                <a14:m>
                  <m:oMath xmlns:m="http://schemas.openxmlformats.org/officeDocument/2006/math">
                    <m:r>
                      <a:rPr lang="en-US" sz="3200" i="1" smtClean="0">
                        <a:solidFill>
                          <a:srgbClr val="C00000"/>
                        </a:solidFill>
                        <a:latin typeface="Cambria Math" panose="02040503050406030204" pitchFamily="18" charset="0"/>
                      </a:rPr>
                      <m:t>𝑆</m:t>
                    </m:r>
                  </m:oMath>
                </a14:m>
                <a:endParaRPr lang="en-US" sz="3200" dirty="0">
                  <a:solidFill>
                    <a:srgbClr val="C00000"/>
                  </a:solidFill>
                </a:endParaRPr>
              </a:p>
            </p:txBody>
          </p:sp>
        </mc:Choice>
        <mc:Fallback xmlns="">
          <p:sp>
            <p:nvSpPr>
              <p:cNvPr id="3" name="Content Placeholder 2">
                <a:extLst>
                  <a:ext uri="{FF2B5EF4-FFF2-40B4-BE49-F238E27FC236}">
                    <a16:creationId xmlns:a16="http://schemas.microsoft.com/office/drawing/2014/main" id="{15255D49-9D60-44DD-910D-2EBD0529DEC9}"/>
                  </a:ext>
                </a:extLst>
              </p:cNvPr>
              <p:cNvSpPr>
                <a:spLocks noGrp="1" noRot="1" noChangeAspect="1" noMove="1" noResize="1" noEditPoints="1" noAdjustHandles="1" noChangeArrowheads="1" noChangeShapeType="1" noTextEdit="1"/>
              </p:cNvSpPr>
              <p:nvPr>
                <p:ph idx="1"/>
              </p:nvPr>
            </p:nvSpPr>
            <p:spPr>
              <a:blipFill>
                <a:blip r:embed="rId3"/>
                <a:stretch>
                  <a:fillRect l="-1333" t="-2801"/>
                </a:stretch>
              </a:blipFill>
            </p:spPr>
            <p:txBody>
              <a:bodyPr/>
              <a:lstStyle/>
              <a:p>
                <a:r>
                  <a:rPr lang="en-US">
                    <a:noFill/>
                  </a:rPr>
                  <a:t> </a:t>
                </a:r>
              </a:p>
            </p:txBody>
          </p:sp>
        </mc:Fallback>
      </mc:AlternateContent>
    </p:spTree>
    <p:extLst>
      <p:ext uri="{BB962C8B-B14F-4D97-AF65-F5344CB8AC3E}">
        <p14:creationId xmlns:p14="http://schemas.microsoft.com/office/powerpoint/2010/main" val="1153854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419AC-DCE6-4371-8DE2-D617E99D653D}"/>
              </a:ext>
            </a:extLst>
          </p:cNvPr>
          <p:cNvSpPr>
            <a:spLocks noGrp="1"/>
          </p:cNvSpPr>
          <p:nvPr>
            <p:ph type="title"/>
          </p:nvPr>
        </p:nvSpPr>
        <p:spPr/>
        <p:txBody>
          <a:bodyPr/>
          <a:lstStyle/>
          <a:p>
            <a:r>
              <a:rPr lang="en-US" dirty="0">
                <a:solidFill>
                  <a:srgbClr val="C00000"/>
                </a:solidFill>
              </a:rPr>
              <a:t>Reconstruction Attack on Linear Sketches</a:t>
            </a:r>
            <a:endParaRPr lang="en-US" dirty="0"/>
          </a:p>
        </p:txBody>
      </p:sp>
      <mc:AlternateContent xmlns:mc="http://schemas.openxmlformats.org/markup-compatibility/2006" xmlns:a14="http://schemas.microsoft.com/office/drawing/2010/main">
        <mc:Choice Requires="a14">
          <p:sp>
            <p:nvSpPr>
              <p:cNvPr id="5" name="Content Placeholder 3">
                <a:extLst>
                  <a:ext uri="{FF2B5EF4-FFF2-40B4-BE49-F238E27FC236}">
                    <a16:creationId xmlns:a16="http://schemas.microsoft.com/office/drawing/2014/main" id="{46EDD9D9-1338-4BC5-9D28-964A84C143C2}"/>
                  </a:ext>
                </a:extLst>
              </p:cNvPr>
              <p:cNvSpPr>
                <a:spLocks noGrp="1"/>
              </p:cNvSpPr>
              <p:nvPr>
                <p:ph idx="1"/>
              </p:nvPr>
            </p:nvSpPr>
            <p:spPr>
              <a:xfrm>
                <a:off x="838200" y="1825625"/>
                <a:ext cx="10242755" cy="4351338"/>
              </a:xfrm>
            </p:spPr>
            <p:txBody>
              <a:bodyPr>
                <a:noAutofit/>
              </a:bodyPr>
              <a:lstStyle/>
              <a:p>
                <a:pPr>
                  <a:buClr>
                    <a:schemeClr val="tx1"/>
                  </a:buClr>
                </a:pPr>
                <a:r>
                  <a:rPr lang="en-US" sz="3200" dirty="0">
                    <a:solidFill>
                      <a:schemeClr val="tx1"/>
                    </a:solidFill>
                  </a:rPr>
                  <a:t>Attack randomly generates Gaussian vectors</a:t>
                </a:r>
              </a:p>
              <a:p>
                <a:pPr marL="0" indent="0">
                  <a:buClr>
                    <a:schemeClr val="tx1"/>
                  </a:buClr>
                  <a:buNone/>
                </a:pPr>
                <a:endParaRPr lang="en-US" sz="3200" dirty="0"/>
              </a:p>
              <a:p>
                <a:pPr>
                  <a:buClr>
                    <a:schemeClr val="tx1"/>
                  </a:buClr>
                </a:pPr>
                <a:r>
                  <a:rPr lang="en-US" sz="3200" dirty="0"/>
                  <a:t>Analysis uses rotational invariance of Gaussians to observe which directions have larger </a:t>
                </a:r>
                <a14:m>
                  <m:oMath xmlns:m="http://schemas.openxmlformats.org/officeDocument/2006/math">
                    <m:sSub>
                      <m:sSubPr>
                        <m:ctrlPr>
                          <a:rPr lang="en-US" sz="3200" b="0" i="1" smtClean="0">
                            <a:solidFill>
                              <a:srgbClr val="C00000"/>
                            </a:solidFill>
                            <a:latin typeface="Cambria Math" panose="02040503050406030204" pitchFamily="18" charset="0"/>
                          </a:rPr>
                        </m:ctrlPr>
                      </m:sSubPr>
                      <m:e>
                        <m:r>
                          <a:rPr lang="en-US" sz="3200" b="0" i="1" smtClean="0">
                            <a:solidFill>
                              <a:srgbClr val="C00000"/>
                            </a:solidFill>
                            <a:latin typeface="Cambria Math" panose="02040503050406030204" pitchFamily="18" charset="0"/>
                          </a:rPr>
                          <m:t>ℓ</m:t>
                        </m:r>
                      </m:e>
                      <m:sub>
                        <m:r>
                          <a:rPr lang="en-US" sz="3200" b="0" i="1" smtClean="0">
                            <a:solidFill>
                              <a:srgbClr val="C00000"/>
                            </a:solidFill>
                            <a:latin typeface="Cambria Math" panose="02040503050406030204" pitchFamily="18" charset="0"/>
                          </a:rPr>
                          <m:t>2</m:t>
                        </m:r>
                      </m:sub>
                    </m:sSub>
                  </m:oMath>
                </a14:m>
                <a:endParaRPr lang="en-US" sz="3200" dirty="0"/>
              </a:p>
              <a:p>
                <a:pPr>
                  <a:buClr>
                    <a:schemeClr val="tx1"/>
                  </a:buClr>
                </a:pPr>
                <a:endParaRPr lang="en-US" sz="3200" dirty="0"/>
              </a:p>
              <a:p>
                <a:pPr>
                  <a:buClr>
                    <a:schemeClr val="tx1"/>
                  </a:buClr>
                </a:pPr>
                <a:r>
                  <a:rPr lang="en-US" sz="3200" dirty="0">
                    <a:solidFill>
                      <a:schemeClr val="tx1"/>
                    </a:solidFill>
                  </a:rPr>
                  <a:t>Attack ONLY works on </a:t>
                </a:r>
                <a:r>
                  <a:rPr lang="en-US" sz="3200" i="1" dirty="0">
                    <a:solidFill>
                      <a:srgbClr val="FF0000"/>
                    </a:solidFill>
                  </a:rPr>
                  <a:t>real-valued inputs </a:t>
                </a:r>
                <a:r>
                  <a:rPr lang="en-US" sz="3200" dirty="0">
                    <a:solidFill>
                      <a:schemeClr val="tx1"/>
                    </a:solidFill>
                  </a:rPr>
                  <a:t>and </a:t>
                </a:r>
                <a:r>
                  <a:rPr lang="en-US" sz="3200" dirty="0"/>
                  <a:t>ONLY</a:t>
                </a:r>
                <a:r>
                  <a:rPr lang="en-US" sz="3200" dirty="0">
                    <a:solidFill>
                      <a:schemeClr val="tx1"/>
                    </a:solidFill>
                  </a:rPr>
                  <a:t> against </a:t>
                </a:r>
                <a14:m>
                  <m:oMath xmlns:m="http://schemas.openxmlformats.org/officeDocument/2006/math">
                    <m:sSub>
                      <m:sSubPr>
                        <m:ctrlPr>
                          <a:rPr lang="en-US" sz="3200" b="0" i="1" smtClean="0">
                            <a:solidFill>
                              <a:srgbClr val="C00000"/>
                            </a:solidFill>
                            <a:latin typeface="Cambria Math" panose="02040503050406030204" pitchFamily="18" charset="0"/>
                          </a:rPr>
                        </m:ctrlPr>
                      </m:sSubPr>
                      <m:e>
                        <m:r>
                          <a:rPr lang="en-US" sz="3200" b="0" i="1" smtClean="0">
                            <a:solidFill>
                              <a:srgbClr val="C00000"/>
                            </a:solidFill>
                            <a:latin typeface="Cambria Math" panose="02040503050406030204" pitchFamily="18" charset="0"/>
                          </a:rPr>
                          <m:t>ℓ</m:t>
                        </m:r>
                      </m:e>
                      <m:sub>
                        <m:r>
                          <a:rPr lang="en-US" sz="3200" b="0" i="1" smtClean="0">
                            <a:solidFill>
                              <a:srgbClr val="C00000"/>
                            </a:solidFill>
                            <a:latin typeface="Cambria Math" panose="02040503050406030204" pitchFamily="18" charset="0"/>
                          </a:rPr>
                          <m:t>2</m:t>
                        </m:r>
                      </m:sub>
                    </m:sSub>
                  </m:oMath>
                </a14:m>
                <a:r>
                  <a:rPr lang="en-US" sz="3200" dirty="0">
                    <a:solidFill>
                      <a:schemeClr val="tx1"/>
                    </a:solidFill>
                  </a:rPr>
                  <a:t> norm estimation</a:t>
                </a:r>
              </a:p>
            </p:txBody>
          </p:sp>
        </mc:Choice>
        <mc:Fallback xmlns="">
          <p:sp>
            <p:nvSpPr>
              <p:cNvPr id="5" name="Content Placeholder 3">
                <a:extLst>
                  <a:ext uri="{FF2B5EF4-FFF2-40B4-BE49-F238E27FC236}">
                    <a16:creationId xmlns:a16="http://schemas.microsoft.com/office/drawing/2014/main" id="{46EDD9D9-1338-4BC5-9D28-964A84C143C2}"/>
                  </a:ext>
                </a:extLst>
              </p:cNvPr>
              <p:cNvSpPr>
                <a:spLocks noGrp="1" noRot="1" noChangeAspect="1" noMove="1" noResize="1" noEditPoints="1" noAdjustHandles="1" noChangeArrowheads="1" noChangeShapeType="1" noTextEdit="1"/>
              </p:cNvSpPr>
              <p:nvPr>
                <p:ph idx="1"/>
              </p:nvPr>
            </p:nvSpPr>
            <p:spPr>
              <a:xfrm>
                <a:off x="838200" y="1825625"/>
                <a:ext cx="10242755" cy="4351338"/>
              </a:xfrm>
              <a:blipFill>
                <a:blip r:embed="rId2"/>
                <a:stretch>
                  <a:fillRect l="-1369" t="-2941" r="-833"/>
                </a:stretch>
              </a:blipFill>
            </p:spPr>
            <p:txBody>
              <a:bodyPr/>
              <a:lstStyle/>
              <a:p>
                <a:r>
                  <a:rPr lang="en-US">
                    <a:noFill/>
                  </a:rPr>
                  <a:t> </a:t>
                </a:r>
              </a:p>
            </p:txBody>
          </p:sp>
        </mc:Fallback>
      </mc:AlternateContent>
    </p:spTree>
    <p:extLst>
      <p:ext uri="{BB962C8B-B14F-4D97-AF65-F5344CB8AC3E}">
        <p14:creationId xmlns:p14="http://schemas.microsoft.com/office/powerpoint/2010/main" val="2326492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49F98-FC53-4C98-8C23-550048D4FCF9}"/>
              </a:ext>
            </a:extLst>
          </p:cNvPr>
          <p:cNvSpPr>
            <a:spLocks noGrp="1"/>
          </p:cNvSpPr>
          <p:nvPr>
            <p:ph type="title"/>
          </p:nvPr>
        </p:nvSpPr>
        <p:spPr/>
        <p:txBody>
          <a:bodyPr/>
          <a:lstStyle/>
          <a:p>
            <a:r>
              <a:rPr lang="en-US" dirty="0">
                <a:solidFill>
                  <a:srgbClr val="C00000"/>
                </a:solidFill>
              </a:rPr>
              <a:t>Our Contribution</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CD298EE-232A-4602-BB51-FA680B6EA672}"/>
                  </a:ext>
                </a:extLst>
              </p:cNvPr>
              <p:cNvSpPr>
                <a:spLocks noGrp="1"/>
              </p:cNvSpPr>
              <p:nvPr>
                <p:ph idx="1"/>
              </p:nvPr>
            </p:nvSpPr>
            <p:spPr>
              <a:xfrm>
                <a:off x="838200" y="1825624"/>
                <a:ext cx="11020720" cy="4788239"/>
              </a:xfrm>
            </p:spPr>
            <p:txBody>
              <a:bodyPr>
                <a:normAutofit/>
              </a:bodyPr>
              <a:lstStyle/>
              <a:p>
                <a:pPr>
                  <a:buClr>
                    <a:schemeClr val="tx1"/>
                  </a:buClr>
                </a:pPr>
                <a:r>
                  <a:rPr lang="en-US" sz="3200" dirty="0"/>
                  <a:t>There exists a constant </a:t>
                </a:r>
                <a14:m>
                  <m:oMath xmlns:m="http://schemas.openxmlformats.org/officeDocument/2006/math">
                    <m:r>
                      <a:rPr lang="en-US" sz="3200" i="1" smtClean="0">
                        <a:solidFill>
                          <a:srgbClr val="C00000"/>
                        </a:solidFill>
                        <a:latin typeface="Cambria Math" panose="02040503050406030204" pitchFamily="18" charset="0"/>
                      </a:rPr>
                      <m:t>𝜀</m:t>
                    </m:r>
                    <m:r>
                      <a:rPr lang="en-US" sz="3200" b="0" i="0" smtClean="0">
                        <a:solidFill>
                          <a:srgbClr val="C00000"/>
                        </a:solidFill>
                        <a:latin typeface="Cambria Math" panose="02040503050406030204" pitchFamily="18" charset="0"/>
                      </a:rPr>
                      <m:t>=</m:t>
                    </m:r>
                    <m:r>
                      <m:rPr>
                        <m:sty m:val="p"/>
                      </m:rPr>
                      <a:rPr lang="en-US" sz="3200" b="0" i="0" smtClean="0">
                        <a:solidFill>
                          <a:srgbClr val="C00000"/>
                        </a:solidFill>
                        <a:latin typeface="Cambria Math" panose="02040503050406030204" pitchFamily="18" charset="0"/>
                      </a:rPr>
                      <m:t>Ω</m:t>
                    </m:r>
                    <m:d>
                      <m:dPr>
                        <m:ctrlPr>
                          <a:rPr lang="en-US" sz="3200" b="0" i="1" smtClean="0">
                            <a:solidFill>
                              <a:srgbClr val="C00000"/>
                            </a:solidFill>
                            <a:latin typeface="Cambria Math" panose="02040503050406030204" pitchFamily="18" charset="0"/>
                          </a:rPr>
                        </m:ctrlPr>
                      </m:dPr>
                      <m:e>
                        <m:r>
                          <a:rPr lang="en-US" sz="3200" b="0" i="1" smtClean="0">
                            <a:solidFill>
                              <a:srgbClr val="C00000"/>
                            </a:solidFill>
                            <a:latin typeface="Cambria Math" panose="02040503050406030204" pitchFamily="18" charset="0"/>
                          </a:rPr>
                          <m:t>1</m:t>
                        </m:r>
                      </m:e>
                    </m:d>
                  </m:oMath>
                </a14:m>
                <a:r>
                  <a:rPr lang="en-US" sz="3200" dirty="0"/>
                  <a:t> such that any linear sketch that produces </a:t>
                </a:r>
                <a14:m>
                  <m:oMath xmlns:m="http://schemas.openxmlformats.org/officeDocument/2006/math">
                    <m:r>
                      <a:rPr lang="en-US" sz="3200" b="0" i="0" smtClean="0">
                        <a:solidFill>
                          <a:srgbClr val="C00000"/>
                        </a:solidFill>
                        <a:latin typeface="Cambria Math" panose="02040503050406030204" pitchFamily="18" charset="0"/>
                      </a:rPr>
                      <m:t>(</m:t>
                    </m:r>
                    <m:r>
                      <a:rPr lang="en-US" sz="3200" b="0" i="1" smtClean="0">
                        <a:solidFill>
                          <a:srgbClr val="C00000"/>
                        </a:solidFill>
                        <a:latin typeface="Cambria Math" panose="02040503050406030204" pitchFamily="18" charset="0"/>
                      </a:rPr>
                      <m:t>1+</m:t>
                    </m:r>
                    <m:r>
                      <a:rPr lang="en-US" sz="3200" b="0" i="1" smtClean="0">
                        <a:solidFill>
                          <a:srgbClr val="C00000"/>
                        </a:solidFill>
                        <a:latin typeface="Cambria Math" panose="02040503050406030204" pitchFamily="18" charset="0"/>
                      </a:rPr>
                      <m:t>𝜀</m:t>
                    </m:r>
                    <m:r>
                      <a:rPr lang="en-US" sz="3200" b="0" i="1" smtClean="0">
                        <a:solidFill>
                          <a:srgbClr val="C00000"/>
                        </a:solidFill>
                        <a:latin typeface="Cambria Math" panose="02040503050406030204" pitchFamily="18" charset="0"/>
                      </a:rPr>
                      <m:t>)</m:t>
                    </m:r>
                  </m:oMath>
                </a14:m>
                <a:r>
                  <a:rPr lang="en-US" sz="3200" dirty="0"/>
                  <a:t>-approximation to </a:t>
                </a:r>
                <a14:m>
                  <m:oMath xmlns:m="http://schemas.openxmlformats.org/officeDocument/2006/math">
                    <m:sSub>
                      <m:sSubPr>
                        <m:ctrlPr>
                          <a:rPr lang="en-US" sz="3200" b="0" i="1" smtClean="0">
                            <a:solidFill>
                              <a:srgbClr val="C00000"/>
                            </a:solidFill>
                            <a:latin typeface="Cambria Math" panose="02040503050406030204" pitchFamily="18" charset="0"/>
                          </a:rPr>
                        </m:ctrlPr>
                      </m:sSubPr>
                      <m:e>
                        <m:r>
                          <a:rPr lang="en-US" sz="3200" b="0" i="1" smtClean="0">
                            <a:solidFill>
                              <a:srgbClr val="C00000"/>
                            </a:solidFill>
                            <a:latin typeface="Cambria Math" panose="02040503050406030204" pitchFamily="18" charset="0"/>
                          </a:rPr>
                          <m:t>ℓ</m:t>
                        </m:r>
                      </m:e>
                      <m:sub>
                        <m:r>
                          <a:rPr lang="en-US" sz="3200" b="0" i="1" smtClean="0">
                            <a:solidFill>
                              <a:srgbClr val="C00000"/>
                            </a:solidFill>
                            <a:latin typeface="Cambria Math" panose="02040503050406030204" pitchFamily="18" charset="0"/>
                          </a:rPr>
                          <m:t>0</m:t>
                        </m:r>
                      </m:sub>
                    </m:sSub>
                  </m:oMath>
                </a14:m>
                <a:r>
                  <a:rPr lang="en-US" sz="3200" dirty="0"/>
                  <a:t> on an adversarial insertion-deletion stream on universe </a:t>
                </a:r>
                <a14:m>
                  <m:oMath xmlns:m="http://schemas.openxmlformats.org/officeDocument/2006/math">
                    <m:r>
                      <a:rPr lang="en-US" sz="3200" b="0" i="1" smtClean="0">
                        <a:solidFill>
                          <a:srgbClr val="C00000"/>
                        </a:solidFill>
                        <a:latin typeface="Cambria Math" panose="02040503050406030204" pitchFamily="18" charset="0"/>
                      </a:rPr>
                      <m:t>𝑛</m:t>
                    </m:r>
                  </m:oMath>
                </a14:m>
                <a:r>
                  <a:rPr lang="en-US" sz="3200" dirty="0"/>
                  <a:t> requires </a:t>
                </a:r>
                <a14:m>
                  <m:oMath xmlns:m="http://schemas.openxmlformats.org/officeDocument/2006/math">
                    <m:r>
                      <m:rPr>
                        <m:sty m:val="p"/>
                      </m:rPr>
                      <a:rPr lang="en-US" sz="3200" b="0" i="0" smtClean="0">
                        <a:solidFill>
                          <a:srgbClr val="C00000"/>
                        </a:solidFill>
                        <a:latin typeface="Cambria Math" panose="02040503050406030204" pitchFamily="18" charset="0"/>
                      </a:rPr>
                      <m:t>poly</m:t>
                    </m:r>
                    <m:r>
                      <a:rPr lang="en-US" sz="3200" b="0" i="1" smtClean="0">
                        <a:solidFill>
                          <a:srgbClr val="C00000"/>
                        </a:solidFill>
                        <a:latin typeface="Cambria Math" panose="02040503050406030204" pitchFamily="18" charset="0"/>
                      </a:rPr>
                      <m:t>(</m:t>
                    </m:r>
                    <m:r>
                      <a:rPr lang="en-US" sz="3200" b="0" i="1" smtClean="0">
                        <a:solidFill>
                          <a:srgbClr val="C00000"/>
                        </a:solidFill>
                        <a:latin typeface="Cambria Math" panose="02040503050406030204" pitchFamily="18" charset="0"/>
                      </a:rPr>
                      <m:t>𝑛</m:t>
                    </m:r>
                    <m:r>
                      <a:rPr lang="en-US" sz="3200" b="0" i="1" smtClean="0">
                        <a:solidFill>
                          <a:srgbClr val="C00000"/>
                        </a:solidFill>
                        <a:latin typeface="Cambria Math" panose="02040503050406030204" pitchFamily="18" charset="0"/>
                      </a:rPr>
                      <m:t>)</m:t>
                    </m:r>
                  </m:oMath>
                </a14:m>
                <a:r>
                  <a:rPr lang="en-US" sz="3200" dirty="0"/>
                  <a:t> rows</a:t>
                </a:r>
              </a:p>
              <a:p>
                <a:pPr>
                  <a:buClr>
                    <a:schemeClr val="tx1"/>
                  </a:buClr>
                </a:pPr>
                <a:endParaRPr lang="en-US" sz="3200" dirty="0"/>
              </a:p>
              <a:p>
                <a:pPr>
                  <a:buClr>
                    <a:schemeClr val="tx1"/>
                  </a:buClr>
                </a:pPr>
                <a:endParaRPr lang="en-US" sz="3200" dirty="0"/>
              </a:p>
              <a:p>
                <a:pPr>
                  <a:buClr>
                    <a:schemeClr val="tx1"/>
                  </a:buClr>
                </a:pPr>
                <a:r>
                  <a:rPr lang="en-US" sz="3200" dirty="0"/>
                  <a:t>There exists a constant </a:t>
                </a:r>
                <a14:m>
                  <m:oMath xmlns:m="http://schemas.openxmlformats.org/officeDocument/2006/math">
                    <m:r>
                      <a:rPr lang="en-US" sz="3200" i="1" smtClean="0">
                        <a:solidFill>
                          <a:srgbClr val="C00000"/>
                        </a:solidFill>
                        <a:latin typeface="Cambria Math" panose="02040503050406030204" pitchFamily="18" charset="0"/>
                      </a:rPr>
                      <m:t>𝜀</m:t>
                    </m:r>
                    <m:r>
                      <a:rPr lang="en-US" sz="3200" b="0" i="0" smtClean="0">
                        <a:solidFill>
                          <a:srgbClr val="C00000"/>
                        </a:solidFill>
                        <a:latin typeface="Cambria Math" panose="02040503050406030204" pitchFamily="18" charset="0"/>
                      </a:rPr>
                      <m:t>=</m:t>
                    </m:r>
                    <m:r>
                      <m:rPr>
                        <m:sty m:val="p"/>
                      </m:rPr>
                      <a:rPr lang="en-US" sz="3200" b="0" i="0" smtClean="0">
                        <a:solidFill>
                          <a:srgbClr val="C00000"/>
                        </a:solidFill>
                        <a:latin typeface="Cambria Math" panose="02040503050406030204" pitchFamily="18" charset="0"/>
                      </a:rPr>
                      <m:t>Ω</m:t>
                    </m:r>
                    <m:d>
                      <m:dPr>
                        <m:ctrlPr>
                          <a:rPr lang="en-US" sz="3200" b="0" i="1" smtClean="0">
                            <a:solidFill>
                              <a:srgbClr val="C00000"/>
                            </a:solidFill>
                            <a:latin typeface="Cambria Math" panose="02040503050406030204" pitchFamily="18" charset="0"/>
                          </a:rPr>
                        </m:ctrlPr>
                      </m:dPr>
                      <m:e>
                        <m:r>
                          <a:rPr lang="en-US" sz="3200" b="0" i="1" smtClean="0">
                            <a:solidFill>
                              <a:srgbClr val="C00000"/>
                            </a:solidFill>
                            <a:latin typeface="Cambria Math" panose="02040503050406030204" pitchFamily="18" charset="0"/>
                          </a:rPr>
                          <m:t>1</m:t>
                        </m:r>
                      </m:e>
                    </m:d>
                  </m:oMath>
                </a14:m>
                <a:r>
                  <a:rPr lang="en-US" sz="3200" dirty="0"/>
                  <a:t> such that any linear skech that produces </a:t>
                </a:r>
                <a14:m>
                  <m:oMath xmlns:m="http://schemas.openxmlformats.org/officeDocument/2006/math">
                    <m:r>
                      <a:rPr lang="en-US" sz="3200" b="0" i="0" smtClean="0">
                        <a:solidFill>
                          <a:srgbClr val="C00000"/>
                        </a:solidFill>
                        <a:latin typeface="Cambria Math" panose="02040503050406030204" pitchFamily="18" charset="0"/>
                      </a:rPr>
                      <m:t>(</m:t>
                    </m:r>
                    <m:r>
                      <a:rPr lang="en-US" sz="3200" b="0" i="1" smtClean="0">
                        <a:solidFill>
                          <a:srgbClr val="C00000"/>
                        </a:solidFill>
                        <a:latin typeface="Cambria Math" panose="02040503050406030204" pitchFamily="18" charset="0"/>
                      </a:rPr>
                      <m:t>1+</m:t>
                    </m:r>
                    <m:r>
                      <a:rPr lang="en-US" sz="3200" b="0" i="1" smtClean="0">
                        <a:solidFill>
                          <a:srgbClr val="C00000"/>
                        </a:solidFill>
                        <a:latin typeface="Cambria Math" panose="02040503050406030204" pitchFamily="18" charset="0"/>
                      </a:rPr>
                      <m:t>𝜀</m:t>
                    </m:r>
                    <m:r>
                      <a:rPr lang="en-US" sz="3200" b="0" i="1" smtClean="0">
                        <a:solidFill>
                          <a:srgbClr val="C00000"/>
                        </a:solidFill>
                        <a:latin typeface="Cambria Math" panose="02040503050406030204" pitchFamily="18" charset="0"/>
                      </a:rPr>
                      <m:t>)</m:t>
                    </m:r>
                  </m:oMath>
                </a14:m>
                <a:r>
                  <a:rPr lang="en-US" sz="3200" dirty="0"/>
                  <a:t>-approximation to </a:t>
                </a:r>
                <a14:m>
                  <m:oMath xmlns:m="http://schemas.openxmlformats.org/officeDocument/2006/math">
                    <m:sSub>
                      <m:sSubPr>
                        <m:ctrlPr>
                          <a:rPr lang="en-US" sz="3200" b="0" i="1" smtClean="0">
                            <a:solidFill>
                              <a:srgbClr val="C00000"/>
                            </a:solidFill>
                            <a:latin typeface="Cambria Math" panose="02040503050406030204" pitchFamily="18" charset="0"/>
                          </a:rPr>
                        </m:ctrlPr>
                      </m:sSubPr>
                      <m:e>
                        <m:r>
                          <a:rPr lang="en-US" sz="3200" b="0" i="1" smtClean="0">
                            <a:solidFill>
                              <a:srgbClr val="C00000"/>
                            </a:solidFill>
                            <a:latin typeface="Cambria Math" panose="02040503050406030204" pitchFamily="18" charset="0"/>
                          </a:rPr>
                          <m:t>ℓ</m:t>
                        </m:r>
                      </m:e>
                      <m:sub>
                        <m:r>
                          <a:rPr lang="en-US" sz="3200" b="0" i="1" smtClean="0">
                            <a:solidFill>
                              <a:srgbClr val="C00000"/>
                            </a:solidFill>
                            <a:latin typeface="Cambria Math" panose="02040503050406030204" pitchFamily="18" charset="0"/>
                          </a:rPr>
                          <m:t>0</m:t>
                        </m:r>
                      </m:sub>
                    </m:sSub>
                  </m:oMath>
                </a14:m>
                <a:r>
                  <a:rPr lang="en-US" sz="3200" dirty="0"/>
                  <a:t> on an adversarial insertion-deletion stream using </a:t>
                </a:r>
                <a14:m>
                  <m:oMath xmlns:m="http://schemas.openxmlformats.org/officeDocument/2006/math">
                    <m:r>
                      <a:rPr lang="en-US" sz="3200" b="0" i="1" smtClean="0">
                        <a:solidFill>
                          <a:srgbClr val="C00000"/>
                        </a:solidFill>
                        <a:latin typeface="Cambria Math" panose="02040503050406030204" pitchFamily="18" charset="0"/>
                      </a:rPr>
                      <m:t>𝑟</m:t>
                    </m:r>
                    <m:r>
                      <a:rPr lang="en-US" sz="3200" b="0" i="1" smtClean="0">
                        <a:solidFill>
                          <a:srgbClr val="C00000"/>
                        </a:solidFill>
                        <a:latin typeface="Cambria Math" panose="02040503050406030204" pitchFamily="18" charset="0"/>
                      </a:rPr>
                      <m:t>≪</m:t>
                    </m:r>
                    <m:r>
                      <a:rPr lang="en-US" sz="3200" b="0" i="1" smtClean="0">
                        <a:solidFill>
                          <a:srgbClr val="C00000"/>
                        </a:solidFill>
                        <a:latin typeface="Cambria Math" panose="02040503050406030204" pitchFamily="18" charset="0"/>
                      </a:rPr>
                      <m:t>𝑛</m:t>
                    </m:r>
                  </m:oMath>
                </a14:m>
                <a:r>
                  <a:rPr lang="en-US" sz="3200" dirty="0"/>
                  <a:t> rows can be broken in </a:t>
                </a:r>
                <a14:m>
                  <m:oMath xmlns:m="http://schemas.openxmlformats.org/officeDocument/2006/math">
                    <m:acc>
                      <m:accPr>
                        <m:chr m:val="̃"/>
                        <m:ctrlPr>
                          <a:rPr lang="en-US" sz="3200" i="1" dirty="0" smtClean="0">
                            <a:solidFill>
                              <a:srgbClr val="C00000"/>
                            </a:solidFill>
                            <a:latin typeface="Cambria Math" panose="02040503050406030204" pitchFamily="18" charset="0"/>
                          </a:rPr>
                        </m:ctrlPr>
                      </m:accPr>
                      <m:e>
                        <m:r>
                          <a:rPr lang="en-US" sz="3200" i="1">
                            <a:solidFill>
                              <a:srgbClr val="C00000"/>
                            </a:solidFill>
                            <a:latin typeface="Cambria Math" panose="02040503050406030204" pitchFamily="18" charset="0"/>
                          </a:rPr>
                          <m:t>𝑂</m:t>
                        </m:r>
                      </m:e>
                    </m:acc>
                    <m:d>
                      <m:dPr>
                        <m:ctrlPr>
                          <a:rPr lang="en-US" sz="3200" b="0" i="1" smtClean="0">
                            <a:solidFill>
                              <a:srgbClr val="C00000"/>
                            </a:solidFill>
                            <a:latin typeface="Cambria Math" panose="02040503050406030204" pitchFamily="18" charset="0"/>
                          </a:rPr>
                        </m:ctrlPr>
                      </m:dPr>
                      <m:e>
                        <m:sSup>
                          <m:sSupPr>
                            <m:ctrlPr>
                              <a:rPr lang="en-US" sz="3200" b="0" i="1" smtClean="0">
                                <a:solidFill>
                                  <a:srgbClr val="C00000"/>
                                </a:solidFill>
                                <a:latin typeface="Cambria Math" panose="02040503050406030204" pitchFamily="18" charset="0"/>
                              </a:rPr>
                            </m:ctrlPr>
                          </m:sSupPr>
                          <m:e>
                            <m:r>
                              <a:rPr lang="en-US" sz="3200" b="0" i="1" smtClean="0">
                                <a:solidFill>
                                  <a:srgbClr val="C00000"/>
                                </a:solidFill>
                                <a:latin typeface="Cambria Math" panose="02040503050406030204" pitchFamily="18" charset="0"/>
                              </a:rPr>
                              <m:t>𝑟</m:t>
                            </m:r>
                          </m:e>
                          <m:sup>
                            <m:r>
                              <a:rPr lang="en-US" sz="3200" b="0" i="1" smtClean="0">
                                <a:solidFill>
                                  <a:srgbClr val="C00000"/>
                                </a:solidFill>
                                <a:latin typeface="Cambria Math" panose="02040503050406030204" pitchFamily="18" charset="0"/>
                              </a:rPr>
                              <m:t>8</m:t>
                            </m:r>
                          </m:sup>
                        </m:sSup>
                      </m:e>
                    </m:d>
                  </m:oMath>
                </a14:m>
                <a:r>
                  <a:rPr lang="en-US" sz="3200" dirty="0"/>
                  <a:t> queries. </a:t>
                </a:r>
              </a:p>
            </p:txBody>
          </p:sp>
        </mc:Choice>
        <mc:Fallback xmlns="">
          <p:sp>
            <p:nvSpPr>
              <p:cNvPr id="3" name="Content Placeholder 2">
                <a:extLst>
                  <a:ext uri="{FF2B5EF4-FFF2-40B4-BE49-F238E27FC236}">
                    <a16:creationId xmlns:a16="http://schemas.microsoft.com/office/drawing/2014/main" id="{3CD298EE-232A-4602-BB51-FA680B6EA672}"/>
                  </a:ext>
                </a:extLst>
              </p:cNvPr>
              <p:cNvSpPr>
                <a:spLocks noGrp="1" noRot="1" noChangeAspect="1" noMove="1" noResize="1" noEditPoints="1" noAdjustHandles="1" noChangeArrowheads="1" noChangeShapeType="1" noTextEdit="1"/>
              </p:cNvSpPr>
              <p:nvPr>
                <p:ph idx="1"/>
              </p:nvPr>
            </p:nvSpPr>
            <p:spPr>
              <a:xfrm>
                <a:off x="838200" y="1825624"/>
                <a:ext cx="11020720" cy="4788239"/>
              </a:xfrm>
              <a:blipFill>
                <a:blip r:embed="rId3"/>
                <a:stretch>
                  <a:fillRect l="-1273" t="-2545" r="-1605"/>
                </a:stretch>
              </a:blipFill>
            </p:spPr>
            <p:txBody>
              <a:bodyPr/>
              <a:lstStyle/>
              <a:p>
                <a:r>
                  <a:rPr lang="en-US">
                    <a:noFill/>
                  </a:rPr>
                  <a:t> </a:t>
                </a:r>
              </a:p>
            </p:txBody>
          </p:sp>
        </mc:Fallback>
      </mc:AlternateContent>
    </p:spTree>
    <p:extLst>
      <p:ext uri="{BB962C8B-B14F-4D97-AF65-F5344CB8AC3E}">
        <p14:creationId xmlns:p14="http://schemas.microsoft.com/office/powerpoint/2010/main" val="34126079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11126" y="365125"/>
            <a:ext cx="3642674" cy="1325563"/>
          </a:xfrm>
        </p:spPr>
        <p:txBody>
          <a:bodyPr/>
          <a:lstStyle/>
          <a:p>
            <a:r>
              <a:rPr lang="en-US" dirty="0">
                <a:solidFill>
                  <a:srgbClr val="C00000"/>
                </a:solidFill>
              </a:rPr>
              <a:t>Questions?</a:t>
            </a:r>
          </a:p>
        </p:txBody>
      </p:sp>
      <p:pic>
        <p:nvPicPr>
          <p:cNvPr id="6" name="Content Placeholder 5" descr="conan.jpg"/>
          <p:cNvPicPr>
            <a:picLocks noGrp="1" noChangeAspect="1"/>
          </p:cNvPicPr>
          <p:nvPr>
            <p:ph idx="1"/>
          </p:nvPr>
        </p:nvPicPr>
        <p:blipFill>
          <a:blip r:embed="rId2" cstate="print"/>
          <a:stretch>
            <a:fillRect/>
          </a:stretch>
        </p:blipFill>
        <p:spPr>
          <a:xfrm>
            <a:off x="7752761" y="1825625"/>
            <a:ext cx="2502210" cy="2150659"/>
          </a:xfrm>
        </p:spPr>
      </p:pic>
      <p:sp>
        <p:nvSpPr>
          <p:cNvPr id="7" name="Title 1">
            <a:extLst>
              <a:ext uri="{FF2B5EF4-FFF2-40B4-BE49-F238E27FC236}">
                <a16:creationId xmlns:a16="http://schemas.microsoft.com/office/drawing/2014/main" id="{70B03FB5-EC2A-4E69-8171-BD44A3FEBFCA}"/>
              </a:ext>
            </a:extLst>
          </p:cNvPr>
          <p:cNvSpPr txBox="1">
            <a:spLocks/>
          </p:cNvSpPr>
          <p:nvPr/>
        </p:nvSpPr>
        <p:spPr>
          <a:xfrm>
            <a:off x="838200" y="365125"/>
            <a:ext cx="3931763"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rgbClr val="C00000"/>
                </a:solidFill>
              </a:rPr>
              <a:t>Upcoming</a:t>
            </a:r>
          </a:p>
        </p:txBody>
      </p:sp>
      <p:cxnSp>
        <p:nvCxnSpPr>
          <p:cNvPr id="4" name="Straight Connector 3">
            <a:extLst>
              <a:ext uri="{FF2B5EF4-FFF2-40B4-BE49-F238E27FC236}">
                <a16:creationId xmlns:a16="http://schemas.microsoft.com/office/drawing/2014/main" id="{60C584AE-C04C-4EC9-8B62-B1CC3A1D9C20}"/>
              </a:ext>
            </a:extLst>
          </p:cNvPr>
          <p:cNvCxnSpPr>
            <a:cxnSpLocks/>
          </p:cNvCxnSpPr>
          <p:nvPr/>
        </p:nvCxnSpPr>
        <p:spPr>
          <a:xfrm>
            <a:off x="6138420" y="307468"/>
            <a:ext cx="0" cy="6243064"/>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1" name="Content Placeholder 2">
            <a:extLst>
              <a:ext uri="{FF2B5EF4-FFF2-40B4-BE49-F238E27FC236}">
                <a16:creationId xmlns:a16="http://schemas.microsoft.com/office/drawing/2014/main" id="{27D32BCC-9E94-4BED-A0AA-3B7239E70958}"/>
              </a:ext>
            </a:extLst>
          </p:cNvPr>
          <p:cNvSpPr txBox="1">
            <a:spLocks/>
          </p:cNvSpPr>
          <p:nvPr/>
        </p:nvSpPr>
        <p:spPr>
          <a:xfrm>
            <a:off x="304800" y="1690688"/>
            <a:ext cx="5611906" cy="450924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chemeClr val="tx1"/>
              </a:buClr>
              <a:buFont typeface="Wingdings" panose="05000000000000000000" pitchFamily="2" charset="2"/>
              <a:buChar char="§"/>
            </a:pPr>
            <a:r>
              <a:rPr lang="en-US" sz="3200" dirty="0"/>
              <a:t>Attack intuition</a:t>
            </a:r>
          </a:p>
        </p:txBody>
      </p:sp>
    </p:spTree>
    <p:extLst>
      <p:ext uri="{BB962C8B-B14F-4D97-AF65-F5344CB8AC3E}">
        <p14:creationId xmlns:p14="http://schemas.microsoft.com/office/powerpoint/2010/main" val="29827015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11949F98-FC53-4C98-8C23-550048D4FCF9}"/>
                  </a:ext>
                </a:extLst>
              </p:cNvPr>
              <p:cNvSpPr>
                <a:spLocks noGrp="1"/>
              </p:cNvSpPr>
              <p:nvPr>
                <p:ph type="title"/>
              </p:nvPr>
            </p:nvSpPr>
            <p:spPr/>
            <p:txBody>
              <a:bodyPr/>
              <a:lstStyle/>
              <a:p>
                <a:r>
                  <a:rPr lang="en-US" dirty="0">
                    <a:solidFill>
                      <a:srgbClr val="C00000"/>
                    </a:solidFill>
                  </a:rPr>
                  <a:t>Gap </a:t>
                </a:r>
                <a14:m>
                  <m:oMath xmlns:m="http://schemas.openxmlformats.org/officeDocument/2006/math">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ℓ</m:t>
                        </m:r>
                      </m:e>
                      <m:sub>
                        <m:r>
                          <a:rPr lang="en-US" b="0" i="1" smtClean="0">
                            <a:solidFill>
                              <a:srgbClr val="C00000"/>
                            </a:solidFill>
                            <a:latin typeface="Cambria Math" panose="02040503050406030204" pitchFamily="18" charset="0"/>
                          </a:rPr>
                          <m:t>0</m:t>
                        </m:r>
                      </m:sub>
                    </m:sSub>
                  </m:oMath>
                </a14:m>
                <a:r>
                  <a:rPr lang="en-US" dirty="0"/>
                  <a:t> </a:t>
                </a:r>
                <a:r>
                  <a:rPr lang="en-US" dirty="0">
                    <a:solidFill>
                      <a:srgbClr val="C00000"/>
                    </a:solidFill>
                  </a:rPr>
                  <a:t>Norm Problem</a:t>
                </a:r>
                <a:endParaRPr lang="en-US" dirty="0"/>
              </a:p>
            </p:txBody>
          </p:sp>
        </mc:Choice>
        <mc:Fallback xmlns="">
          <p:sp>
            <p:nvSpPr>
              <p:cNvPr id="2" name="Title 1">
                <a:extLst>
                  <a:ext uri="{FF2B5EF4-FFF2-40B4-BE49-F238E27FC236}">
                    <a16:creationId xmlns:a16="http://schemas.microsoft.com/office/drawing/2014/main" id="{11949F98-FC53-4C98-8C23-550048D4FCF9}"/>
                  </a:ext>
                </a:extLst>
              </p:cNvPr>
              <p:cNvSpPr>
                <a:spLocks noGrp="1" noRot="1" noChangeAspect="1" noMove="1" noResize="1" noEditPoints="1" noAdjustHandles="1" noChangeArrowheads="1" noChangeShapeType="1" noTextEdit="1"/>
              </p:cNvSpPr>
              <p:nvPr>
                <p:ph type="title"/>
              </p:nvPr>
            </p:nvSpPr>
            <p:spPr>
              <a:blipFill>
                <a:blip r:embed="rId3"/>
                <a:stretch>
                  <a:fillRect l="-23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CD298EE-232A-4602-BB51-FA680B6EA672}"/>
                  </a:ext>
                </a:extLst>
              </p:cNvPr>
              <p:cNvSpPr>
                <a:spLocks noGrp="1"/>
              </p:cNvSpPr>
              <p:nvPr>
                <p:ph idx="1"/>
              </p:nvPr>
            </p:nvSpPr>
            <p:spPr>
              <a:xfrm>
                <a:off x="838200" y="1825624"/>
                <a:ext cx="11020720" cy="4788239"/>
              </a:xfrm>
            </p:spPr>
            <p:txBody>
              <a:bodyPr>
                <a:normAutofit/>
              </a:bodyPr>
              <a:lstStyle/>
              <a:p>
                <a:pPr>
                  <a:buClr>
                    <a:schemeClr val="tx1"/>
                  </a:buClr>
                </a:pPr>
                <a:r>
                  <a:rPr lang="en-US" dirty="0"/>
                  <a:t>Let </a:t>
                </a:r>
                <a14:m>
                  <m:oMath xmlns:m="http://schemas.openxmlformats.org/officeDocument/2006/math">
                    <m:r>
                      <a:rPr lang="en-US" b="0" i="1" smtClean="0">
                        <a:solidFill>
                          <a:srgbClr val="C00000"/>
                        </a:solidFill>
                        <a:latin typeface="Cambria Math" panose="02040503050406030204" pitchFamily="18" charset="0"/>
                      </a:rPr>
                      <m:t>𝛼</m:t>
                    </m:r>
                  </m:oMath>
                </a14:m>
                <a:r>
                  <a:rPr lang="en-US" dirty="0"/>
                  <a:t> and </a:t>
                </a:r>
                <a14:m>
                  <m:oMath xmlns:m="http://schemas.openxmlformats.org/officeDocument/2006/math">
                    <m:r>
                      <a:rPr lang="en-US" i="1">
                        <a:solidFill>
                          <a:srgbClr val="C00000"/>
                        </a:solidFill>
                        <a:latin typeface="Cambria Math" panose="02040503050406030204" pitchFamily="18" charset="0"/>
                      </a:rPr>
                      <m:t>𝛽</m:t>
                    </m:r>
                  </m:oMath>
                </a14:m>
                <a:r>
                  <a:rPr lang="en-US" dirty="0"/>
                  <a:t> be fixed constants</a:t>
                </a:r>
              </a:p>
              <a:p>
                <a:pPr>
                  <a:buClr>
                    <a:schemeClr val="tx1"/>
                  </a:buClr>
                </a:pPr>
                <a:endParaRPr lang="en-US" dirty="0"/>
              </a:p>
              <a:p>
                <a:pPr>
                  <a:buClr>
                    <a:schemeClr val="tx1"/>
                  </a:buClr>
                </a:pPr>
                <a:r>
                  <a:rPr lang="en-US" dirty="0"/>
                  <a:t>Distinguish between the case where </a:t>
                </a:r>
                <a14:m>
                  <m:oMath xmlns:m="http://schemas.openxmlformats.org/officeDocument/2006/math">
                    <m:sSub>
                      <m:sSubPr>
                        <m:ctrlPr>
                          <a:rPr lang="en-US" b="0" i="1" smtClean="0">
                            <a:solidFill>
                              <a:srgbClr val="C00000"/>
                            </a:solidFill>
                            <a:latin typeface="Cambria Math" panose="02040503050406030204" pitchFamily="18" charset="0"/>
                          </a:rPr>
                        </m:ctrlPr>
                      </m:sSubPr>
                      <m:e>
                        <m:d>
                          <m:dPr>
                            <m:begChr m:val="‖"/>
                            <m:endChr m:val="‖"/>
                            <m:ctrlPr>
                              <a:rPr lang="en-US" b="0" i="1" smtClean="0">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𝑥</m:t>
                            </m:r>
                          </m:e>
                        </m:d>
                      </m:e>
                      <m:sub>
                        <m:r>
                          <a:rPr lang="en-US" b="0" i="1" smtClean="0">
                            <a:solidFill>
                              <a:srgbClr val="C00000"/>
                            </a:solidFill>
                            <a:latin typeface="Cambria Math" panose="02040503050406030204" pitchFamily="18" charset="0"/>
                          </a:rPr>
                          <m:t>0</m:t>
                        </m:r>
                      </m:sub>
                    </m:sSub>
                    <m:r>
                      <a:rPr lang="en-US" b="0" i="1" smtClean="0">
                        <a:solidFill>
                          <a:srgbClr val="C00000"/>
                        </a:solidFill>
                        <a:latin typeface="Cambria Math" panose="02040503050406030204" pitchFamily="18" charset="0"/>
                      </a:rPr>
                      <m:t>&lt;</m:t>
                    </m:r>
                    <m:r>
                      <a:rPr lang="en-US" b="0" i="1" smtClean="0">
                        <a:solidFill>
                          <a:srgbClr val="C00000"/>
                        </a:solidFill>
                        <a:latin typeface="Cambria Math" panose="02040503050406030204" pitchFamily="18" charset="0"/>
                      </a:rPr>
                      <m:t>𝛼</m:t>
                    </m:r>
                    <m:r>
                      <a:rPr lang="en-US" b="0" i="1" smtClean="0">
                        <a:solidFill>
                          <a:srgbClr val="C00000"/>
                        </a:solidFill>
                        <a:latin typeface="Cambria Math" panose="02040503050406030204" pitchFamily="18" charset="0"/>
                      </a:rPr>
                      <m:t>𝑛</m:t>
                    </m:r>
                  </m:oMath>
                </a14:m>
                <a:r>
                  <a:rPr lang="en-US" dirty="0"/>
                  <a:t> or </a:t>
                </a:r>
                <a14:m>
                  <m:oMath xmlns:m="http://schemas.openxmlformats.org/officeDocument/2006/math">
                    <m:sSub>
                      <m:sSubPr>
                        <m:ctrlPr>
                          <a:rPr lang="en-US" i="1">
                            <a:solidFill>
                              <a:srgbClr val="C00000"/>
                            </a:solidFill>
                            <a:latin typeface="Cambria Math" panose="02040503050406030204" pitchFamily="18" charset="0"/>
                          </a:rPr>
                        </m:ctrlPr>
                      </m:sSubPr>
                      <m:e>
                        <m:d>
                          <m:dPr>
                            <m:begChr m:val="‖"/>
                            <m:endChr m:val="‖"/>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𝑥</m:t>
                            </m:r>
                          </m:e>
                        </m:d>
                      </m:e>
                      <m:sub>
                        <m:r>
                          <a:rPr lang="en-US" i="1">
                            <a:solidFill>
                              <a:srgbClr val="C00000"/>
                            </a:solidFill>
                            <a:latin typeface="Cambria Math" panose="02040503050406030204" pitchFamily="18" charset="0"/>
                          </a:rPr>
                          <m:t>0</m:t>
                        </m:r>
                      </m:sub>
                    </m:sSub>
                    <m:r>
                      <a:rPr lang="en-US" b="0" i="1" smtClean="0">
                        <a:solidFill>
                          <a:srgbClr val="C00000"/>
                        </a:solidFill>
                        <a:latin typeface="Cambria Math" panose="02040503050406030204" pitchFamily="18" charset="0"/>
                      </a:rPr>
                      <m:t>&gt;</m:t>
                    </m:r>
                    <m:r>
                      <a:rPr lang="en-US" b="0" i="1" smtClean="0">
                        <a:solidFill>
                          <a:srgbClr val="C00000"/>
                        </a:solidFill>
                        <a:latin typeface="Cambria Math" panose="02040503050406030204" pitchFamily="18" charset="0"/>
                      </a:rPr>
                      <m:t>𝛽</m:t>
                    </m:r>
                    <m:r>
                      <a:rPr lang="en-US" i="1">
                        <a:solidFill>
                          <a:srgbClr val="C00000"/>
                        </a:solidFill>
                        <a:latin typeface="Cambria Math" panose="02040503050406030204" pitchFamily="18" charset="0"/>
                      </a:rPr>
                      <m:t>𝑛</m:t>
                    </m:r>
                  </m:oMath>
                </a14:m>
                <a:endParaRPr lang="en-US" dirty="0">
                  <a:solidFill>
                    <a:srgbClr val="C00000"/>
                  </a:solidFill>
                </a:endParaRPr>
              </a:p>
              <a:p>
                <a:pPr marL="0" indent="0">
                  <a:buClr>
                    <a:schemeClr val="tx1"/>
                  </a:buClr>
                  <a:buNone/>
                </a:pPr>
                <a:endParaRPr lang="en-US" dirty="0"/>
              </a:p>
              <a:p>
                <a:pPr>
                  <a:buClr>
                    <a:schemeClr val="tx1"/>
                  </a:buClr>
                </a:pPr>
                <a:r>
                  <a:rPr lang="en-US" dirty="0"/>
                  <a:t>Algorithm allowed to arbitrarily output when neither case holds</a:t>
                </a:r>
              </a:p>
              <a:p>
                <a:pPr marL="0" indent="0">
                  <a:buClr>
                    <a:schemeClr val="tx1"/>
                  </a:buClr>
                  <a:buNone/>
                </a:pPr>
                <a:endParaRPr lang="en-US" dirty="0"/>
              </a:p>
              <a:p>
                <a:pPr>
                  <a:buClr>
                    <a:schemeClr val="tx1"/>
                  </a:buClr>
                </a:pPr>
                <a:r>
                  <a:rPr lang="en-US" dirty="0"/>
                  <a:t>Any multiplicative </a:t>
                </a:r>
                <a14:m>
                  <m:oMath xmlns:m="http://schemas.openxmlformats.org/officeDocument/2006/math">
                    <m:r>
                      <a:rPr lang="en-US" b="0" i="0"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1+</m:t>
                    </m:r>
                    <m:r>
                      <a:rPr lang="en-US" b="0" i="1" smtClean="0">
                        <a:solidFill>
                          <a:srgbClr val="C00000"/>
                        </a:solidFill>
                        <a:latin typeface="Cambria Math" panose="02040503050406030204" pitchFamily="18" charset="0"/>
                      </a:rPr>
                      <m:t>𝜀</m:t>
                    </m:r>
                    <m:r>
                      <a:rPr lang="en-US" b="0" i="1" smtClean="0">
                        <a:solidFill>
                          <a:srgbClr val="C00000"/>
                        </a:solidFill>
                        <a:latin typeface="Cambria Math" panose="02040503050406030204" pitchFamily="18" charset="0"/>
                      </a:rPr>
                      <m:t>)</m:t>
                    </m:r>
                  </m:oMath>
                </a14:m>
                <a:r>
                  <a:rPr lang="en-US" dirty="0"/>
                  <a:t>-approximation algorithm to </a:t>
                </a:r>
                <a14:m>
                  <m:oMath xmlns:m="http://schemas.openxmlformats.org/officeDocument/2006/math">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ℓ</m:t>
                        </m:r>
                      </m:e>
                      <m:sub>
                        <m:r>
                          <a:rPr lang="en-US" b="0" i="1" smtClean="0">
                            <a:solidFill>
                              <a:srgbClr val="C00000"/>
                            </a:solidFill>
                            <a:latin typeface="Cambria Math" panose="02040503050406030204" pitchFamily="18" charset="0"/>
                          </a:rPr>
                          <m:t>0</m:t>
                        </m:r>
                      </m:sub>
                    </m:sSub>
                  </m:oMath>
                </a14:m>
                <a:r>
                  <a:rPr lang="en-US" dirty="0"/>
                  <a:t> can solve the gap problem, for sufficiently small </a:t>
                </a:r>
                <a14:m>
                  <m:oMath xmlns:m="http://schemas.openxmlformats.org/officeDocument/2006/math">
                    <m:r>
                      <a:rPr lang="en-US" i="1">
                        <a:solidFill>
                          <a:srgbClr val="C00000"/>
                        </a:solidFill>
                        <a:latin typeface="Cambria Math" panose="02040503050406030204" pitchFamily="18" charset="0"/>
                      </a:rPr>
                      <m:t>𝜀</m:t>
                    </m:r>
                    <m:r>
                      <a:rPr lang="en-US" b="0" i="1" smtClean="0">
                        <a:solidFill>
                          <a:srgbClr val="C00000"/>
                        </a:solidFill>
                        <a:latin typeface="Cambria Math" panose="02040503050406030204" pitchFamily="18" charset="0"/>
                      </a:rPr>
                      <m:t>≈</m:t>
                    </m:r>
                    <m:rad>
                      <m:radPr>
                        <m:degHide m:val="on"/>
                        <m:ctrlPr>
                          <a:rPr lang="en-US" b="0" i="1" smtClean="0">
                            <a:solidFill>
                              <a:srgbClr val="C00000"/>
                            </a:solidFill>
                            <a:latin typeface="Cambria Math" panose="02040503050406030204" pitchFamily="18" charset="0"/>
                          </a:rPr>
                        </m:ctrlPr>
                      </m:radPr>
                      <m:deg/>
                      <m:e>
                        <m:f>
                          <m:fPr>
                            <m:ctrlPr>
                              <a:rPr lang="en-US" b="0" i="1" smtClean="0">
                                <a:solidFill>
                                  <a:srgbClr val="C00000"/>
                                </a:solidFill>
                                <a:latin typeface="Cambria Math" panose="02040503050406030204" pitchFamily="18" charset="0"/>
                              </a:rPr>
                            </m:ctrlPr>
                          </m:fPr>
                          <m:num>
                            <m:r>
                              <a:rPr lang="en-US" b="0" i="1" smtClean="0">
                                <a:solidFill>
                                  <a:srgbClr val="C00000"/>
                                </a:solidFill>
                                <a:latin typeface="Cambria Math" panose="02040503050406030204" pitchFamily="18" charset="0"/>
                              </a:rPr>
                              <m:t>𝛽</m:t>
                            </m:r>
                          </m:num>
                          <m:den>
                            <m:r>
                              <a:rPr lang="en-US" b="0" i="1" smtClean="0">
                                <a:solidFill>
                                  <a:srgbClr val="C00000"/>
                                </a:solidFill>
                                <a:latin typeface="Cambria Math" panose="02040503050406030204" pitchFamily="18" charset="0"/>
                              </a:rPr>
                              <m:t>𝛼</m:t>
                            </m:r>
                          </m:den>
                        </m:f>
                      </m:e>
                    </m:rad>
                    <m:r>
                      <a:rPr lang="en-US" b="0" i="1" smtClean="0">
                        <a:solidFill>
                          <a:srgbClr val="C00000"/>
                        </a:solidFill>
                        <a:latin typeface="Cambria Math" panose="02040503050406030204" pitchFamily="18" charset="0"/>
                      </a:rPr>
                      <m:t>−1</m:t>
                    </m:r>
                  </m:oMath>
                </a14:m>
                <a:endParaRPr lang="en-US" dirty="0"/>
              </a:p>
            </p:txBody>
          </p:sp>
        </mc:Choice>
        <mc:Fallback xmlns="">
          <p:sp>
            <p:nvSpPr>
              <p:cNvPr id="3" name="Content Placeholder 2">
                <a:extLst>
                  <a:ext uri="{FF2B5EF4-FFF2-40B4-BE49-F238E27FC236}">
                    <a16:creationId xmlns:a16="http://schemas.microsoft.com/office/drawing/2014/main" id="{3CD298EE-232A-4602-BB51-FA680B6EA672}"/>
                  </a:ext>
                </a:extLst>
              </p:cNvPr>
              <p:cNvSpPr>
                <a:spLocks noGrp="1" noRot="1" noChangeAspect="1" noMove="1" noResize="1" noEditPoints="1" noAdjustHandles="1" noChangeArrowheads="1" noChangeShapeType="1" noTextEdit="1"/>
              </p:cNvSpPr>
              <p:nvPr>
                <p:ph idx="1"/>
              </p:nvPr>
            </p:nvSpPr>
            <p:spPr>
              <a:xfrm>
                <a:off x="838200" y="1825624"/>
                <a:ext cx="11020720" cy="4788239"/>
              </a:xfrm>
              <a:blipFill>
                <a:blip r:embed="rId4"/>
                <a:stretch>
                  <a:fillRect l="-996" t="-2036"/>
                </a:stretch>
              </a:blipFill>
            </p:spPr>
            <p:txBody>
              <a:bodyPr/>
              <a:lstStyle/>
              <a:p>
                <a:r>
                  <a:rPr lang="en-US">
                    <a:noFill/>
                  </a:rPr>
                  <a:t> </a:t>
                </a:r>
              </a:p>
            </p:txBody>
          </p:sp>
        </mc:Fallback>
      </mc:AlternateContent>
    </p:spTree>
    <p:extLst>
      <p:ext uri="{BB962C8B-B14F-4D97-AF65-F5344CB8AC3E}">
        <p14:creationId xmlns:p14="http://schemas.microsoft.com/office/powerpoint/2010/main" val="17415785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49F98-FC53-4C98-8C23-550048D4FCF9}"/>
              </a:ext>
            </a:extLst>
          </p:cNvPr>
          <p:cNvSpPr>
            <a:spLocks noGrp="1"/>
          </p:cNvSpPr>
          <p:nvPr>
            <p:ph type="title"/>
          </p:nvPr>
        </p:nvSpPr>
        <p:spPr/>
        <p:txBody>
          <a:bodyPr/>
          <a:lstStyle/>
          <a:p>
            <a:r>
              <a:rPr lang="en-US" dirty="0">
                <a:solidFill>
                  <a:srgbClr val="C00000"/>
                </a:solidFill>
              </a:rPr>
              <a:t>Attack Outline</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CD298EE-232A-4602-BB51-FA680B6EA672}"/>
                  </a:ext>
                </a:extLst>
              </p:cNvPr>
              <p:cNvSpPr>
                <a:spLocks noGrp="1"/>
              </p:cNvSpPr>
              <p:nvPr>
                <p:ph idx="1"/>
              </p:nvPr>
            </p:nvSpPr>
            <p:spPr>
              <a:xfrm>
                <a:off x="838200" y="1825624"/>
                <a:ext cx="11020720" cy="4788239"/>
              </a:xfrm>
            </p:spPr>
            <p:txBody>
              <a:bodyPr>
                <a:normAutofit/>
              </a:bodyPr>
              <a:lstStyle/>
              <a:p>
                <a:pPr>
                  <a:buClr>
                    <a:schemeClr val="tx1"/>
                  </a:buClr>
                </a:pPr>
                <a:r>
                  <a:rPr lang="en-US" sz="3200" dirty="0"/>
                  <a:t>Intuitively, a sketch matrix </a:t>
                </a:r>
                <a14:m>
                  <m:oMath xmlns:m="http://schemas.openxmlformats.org/officeDocument/2006/math">
                    <m:r>
                      <a:rPr lang="en-US" sz="3200" b="0" i="1" smtClean="0">
                        <a:solidFill>
                          <a:srgbClr val="C00000"/>
                        </a:solidFill>
                        <a:latin typeface="Cambria Math" panose="02040503050406030204" pitchFamily="18" charset="0"/>
                      </a:rPr>
                      <m:t>𝐴</m:t>
                    </m:r>
                  </m:oMath>
                </a14:m>
                <a:r>
                  <a:rPr lang="en-US" sz="3200" dirty="0"/>
                  <a:t> may preserve a “large” amount of information about some coordinates and a “small” amount of information about other coordinates</a:t>
                </a:r>
              </a:p>
              <a:p>
                <a:pPr lvl="1">
                  <a:buClr>
                    <a:schemeClr val="tx1"/>
                  </a:buClr>
                </a:pPr>
                <a:r>
                  <a:rPr lang="en-US" sz="3200" dirty="0"/>
                  <a:t>There can be a row of </a:t>
                </a:r>
                <a14:m>
                  <m:oMath xmlns:m="http://schemas.openxmlformats.org/officeDocument/2006/math">
                    <m:r>
                      <a:rPr lang="en-US" sz="3200" b="0" i="1" smtClean="0">
                        <a:solidFill>
                          <a:srgbClr val="C00000"/>
                        </a:solidFill>
                        <a:latin typeface="Cambria Math" panose="02040503050406030204" pitchFamily="18" charset="0"/>
                      </a:rPr>
                      <m:t>𝐴</m:t>
                    </m:r>
                  </m:oMath>
                </a14:m>
                <a:r>
                  <a:rPr lang="en-US" sz="3200" dirty="0"/>
                  <a:t> that is nonzero in only a single column</a:t>
                </a:r>
              </a:p>
              <a:p>
                <a:pPr lvl="1">
                  <a:buClr>
                    <a:schemeClr val="tx1"/>
                  </a:buClr>
                </a:pPr>
                <a14:m>
                  <m:oMath xmlns:m="http://schemas.openxmlformats.org/officeDocument/2006/math">
                    <m:r>
                      <a:rPr lang="en-US" sz="3200" b="0" i="1" smtClean="0">
                        <a:solidFill>
                          <a:srgbClr val="C00000"/>
                        </a:solidFill>
                        <a:latin typeface="Cambria Math" panose="02040503050406030204" pitchFamily="18" charset="0"/>
                      </a:rPr>
                      <m:t>𝐴</m:t>
                    </m:r>
                  </m:oMath>
                </a14:m>
                <a:r>
                  <a:rPr lang="en-US" sz="3200" dirty="0"/>
                  <a:t> can be sampled such that a random set of </a:t>
                </a:r>
                <a14:m>
                  <m:oMath xmlns:m="http://schemas.openxmlformats.org/officeDocument/2006/math">
                    <m:r>
                      <a:rPr lang="en-US" sz="3200" b="0" i="1" smtClean="0">
                        <a:solidFill>
                          <a:srgbClr val="C00000"/>
                        </a:solidFill>
                        <a:latin typeface="Cambria Math" panose="02040503050406030204" pitchFamily="18" charset="0"/>
                      </a:rPr>
                      <m:t>𝑂</m:t>
                    </m:r>
                    <m:r>
                      <a:rPr lang="en-US" sz="3200" b="0" i="1" smtClean="0">
                        <a:solidFill>
                          <a:srgbClr val="C00000"/>
                        </a:solidFill>
                        <a:latin typeface="Cambria Math" panose="02040503050406030204" pitchFamily="18" charset="0"/>
                      </a:rPr>
                      <m:t>(1)</m:t>
                    </m:r>
                  </m:oMath>
                </a14:m>
                <a:r>
                  <a:rPr lang="en-US" sz="3200" dirty="0"/>
                  <a:t> coordinates has large information</a:t>
                </a:r>
              </a:p>
              <a:p>
                <a:pPr lvl="1">
                  <a:buClr>
                    <a:schemeClr val="tx1"/>
                  </a:buClr>
                </a:pPr>
                <a:r>
                  <a:rPr lang="en-US" sz="3200" dirty="0"/>
                  <a:t>There can be coordinates that only appears in columns with a large number of nonzero entries</a:t>
                </a:r>
              </a:p>
            </p:txBody>
          </p:sp>
        </mc:Choice>
        <mc:Fallback xmlns="">
          <p:sp>
            <p:nvSpPr>
              <p:cNvPr id="3" name="Content Placeholder 2">
                <a:extLst>
                  <a:ext uri="{FF2B5EF4-FFF2-40B4-BE49-F238E27FC236}">
                    <a16:creationId xmlns:a16="http://schemas.microsoft.com/office/drawing/2014/main" id="{3CD298EE-232A-4602-BB51-FA680B6EA672}"/>
                  </a:ext>
                </a:extLst>
              </p:cNvPr>
              <p:cNvSpPr>
                <a:spLocks noGrp="1" noRot="1" noChangeAspect="1" noMove="1" noResize="1" noEditPoints="1" noAdjustHandles="1" noChangeArrowheads="1" noChangeShapeType="1" noTextEdit="1"/>
              </p:cNvSpPr>
              <p:nvPr>
                <p:ph idx="1"/>
              </p:nvPr>
            </p:nvSpPr>
            <p:spPr>
              <a:xfrm>
                <a:off x="838200" y="1825624"/>
                <a:ext cx="11020720" cy="4788239"/>
              </a:xfrm>
              <a:blipFill>
                <a:blip r:embed="rId3"/>
                <a:stretch>
                  <a:fillRect l="-1273" t="-2545" r="-2103"/>
                </a:stretch>
              </a:blipFill>
            </p:spPr>
            <p:txBody>
              <a:bodyPr/>
              <a:lstStyle/>
              <a:p>
                <a:r>
                  <a:rPr lang="en-US">
                    <a:noFill/>
                  </a:rPr>
                  <a:t> </a:t>
                </a:r>
              </a:p>
            </p:txBody>
          </p:sp>
        </mc:Fallback>
      </mc:AlternateContent>
    </p:spTree>
    <p:extLst>
      <p:ext uri="{BB962C8B-B14F-4D97-AF65-F5344CB8AC3E}">
        <p14:creationId xmlns:p14="http://schemas.microsoft.com/office/powerpoint/2010/main" val="21952953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5C03587-57EC-7B25-C0D2-0F66DD43AE20}"/>
                  </a:ext>
                </a:extLst>
              </p:cNvPr>
              <p:cNvSpPr txBox="1"/>
              <p:nvPr/>
            </p:nvSpPr>
            <p:spPr>
              <a:xfrm>
                <a:off x="532522" y="2921812"/>
                <a:ext cx="4993849"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4000" i="1" smtClean="0">
                          <a:solidFill>
                            <a:schemeClr val="tx1"/>
                          </a:solidFill>
                          <a:latin typeface="Cambria Math" panose="02040503050406030204" pitchFamily="18" charset="0"/>
                        </a:rPr>
                        <m:t>𝑥</m:t>
                      </m:r>
                      <m:r>
                        <a:rPr lang="en-US" sz="4000" i="1" smtClean="0">
                          <a:solidFill>
                            <a:srgbClr val="C00000"/>
                          </a:solidFill>
                          <a:latin typeface="Cambria Math" panose="02040503050406030204" pitchFamily="18" charset="0"/>
                        </a:rPr>
                        <m:t> </m:t>
                      </m:r>
                      <m:r>
                        <a:rPr lang="en-US" sz="4000" b="0" i="1" smtClean="0">
                          <a:solidFill>
                            <a:srgbClr val="C00000"/>
                          </a:solidFill>
                          <a:latin typeface="Cambria Math" panose="02040503050406030204" pitchFamily="18" charset="0"/>
                        </a:rPr>
                        <m:t>≔</m:t>
                      </m:r>
                      <m:d>
                        <m:dPr>
                          <m:begChr m:val="["/>
                          <m:endChr m:val="]"/>
                          <m:ctrlPr>
                            <a:rPr lang="en-US" sz="4000" b="0" i="1" smtClean="0">
                              <a:solidFill>
                                <a:srgbClr val="C00000"/>
                              </a:solidFill>
                              <a:latin typeface="Cambria Math" panose="02040503050406030204" pitchFamily="18" charset="0"/>
                            </a:rPr>
                          </m:ctrlPr>
                        </m:dPr>
                        <m:e>
                          <m:r>
                            <a:rPr lang="en-US" sz="4000" b="0" i="1" smtClean="0">
                              <a:solidFill>
                                <a:srgbClr val="C00000"/>
                              </a:solidFill>
                              <a:latin typeface="Cambria Math" panose="02040503050406030204" pitchFamily="18" charset="0"/>
                            </a:rPr>
                            <m:t>0,1,0,1,0,0,0</m:t>
                          </m:r>
                        </m:e>
                      </m:d>
                    </m:oMath>
                  </m:oMathPara>
                </a14:m>
                <a:endParaRPr lang="en-US" sz="4000" dirty="0"/>
              </a:p>
            </p:txBody>
          </p:sp>
        </mc:Choice>
        <mc:Fallback xmlns="">
          <p:sp>
            <p:nvSpPr>
              <p:cNvPr id="5" name="TextBox 4">
                <a:extLst>
                  <a:ext uri="{FF2B5EF4-FFF2-40B4-BE49-F238E27FC236}">
                    <a16:creationId xmlns:a16="http://schemas.microsoft.com/office/drawing/2014/main" id="{A5C03587-57EC-7B25-C0D2-0F66DD43AE20}"/>
                  </a:ext>
                </a:extLst>
              </p:cNvPr>
              <p:cNvSpPr txBox="1">
                <a:spLocks noRot="1" noChangeAspect="1" noMove="1" noResize="1" noEditPoints="1" noAdjustHandles="1" noChangeArrowheads="1" noChangeShapeType="1" noTextEdit="1"/>
              </p:cNvSpPr>
              <p:nvPr/>
            </p:nvSpPr>
            <p:spPr>
              <a:xfrm>
                <a:off x="532522" y="2921812"/>
                <a:ext cx="4993849" cy="707886"/>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F43F1C19-C484-29FC-8A4B-67E5D436D126}"/>
                  </a:ext>
                </a:extLst>
              </p:cNvPr>
              <p:cNvSpPr txBox="1"/>
              <p:nvPr/>
            </p:nvSpPr>
            <p:spPr>
              <a:xfrm>
                <a:off x="2394931" y="4632459"/>
                <a:ext cx="9034292" cy="1323439"/>
              </a:xfrm>
              <a:prstGeom prst="rect">
                <a:avLst/>
              </a:prstGeom>
              <a:noFill/>
            </p:spPr>
            <p:txBody>
              <a:bodyPr wrap="square">
                <a:spAutoFit/>
              </a:bodyPr>
              <a:lstStyle/>
              <a:p>
                <a14:m>
                  <m:oMath xmlns:m="http://schemas.openxmlformats.org/officeDocument/2006/math">
                    <m:sSub>
                      <m:sSubPr>
                        <m:ctrlPr>
                          <a:rPr lang="en-US" sz="4000" b="0" i="1" smtClean="0">
                            <a:solidFill>
                              <a:schemeClr val="tx1"/>
                            </a:solidFill>
                            <a:latin typeface="Cambria Math" panose="02040503050406030204" pitchFamily="18" charset="0"/>
                          </a:rPr>
                        </m:ctrlPr>
                      </m:sSubPr>
                      <m:e>
                        <m:r>
                          <a:rPr lang="en-US" sz="4000" b="0" i="1" smtClean="0">
                            <a:solidFill>
                              <a:schemeClr val="tx1"/>
                            </a:solidFill>
                            <a:latin typeface="Cambria Math" panose="02040503050406030204" pitchFamily="18" charset="0"/>
                          </a:rPr>
                          <m:t>𝐴</m:t>
                        </m:r>
                      </m:e>
                      <m:sub>
                        <m:r>
                          <a:rPr lang="en-US" sz="4000" b="0" i="1" smtClean="0">
                            <a:solidFill>
                              <a:schemeClr val="tx1"/>
                            </a:solidFill>
                            <a:latin typeface="Cambria Math" panose="02040503050406030204" pitchFamily="18" charset="0"/>
                          </a:rPr>
                          <m:t>1</m:t>
                        </m:r>
                      </m:sub>
                    </m:sSub>
                    <m:r>
                      <a:rPr lang="en-US" sz="4000" b="0" i="1" smtClean="0">
                        <a:solidFill>
                          <a:srgbClr val="C00000"/>
                        </a:solidFill>
                        <a:latin typeface="Cambria Math" panose="02040503050406030204" pitchFamily="18" charset="0"/>
                      </a:rPr>
                      <m:t>≔</m:t>
                    </m:r>
                    <m:d>
                      <m:dPr>
                        <m:begChr m:val="["/>
                        <m:endChr m:val="]"/>
                        <m:ctrlPr>
                          <a:rPr lang="en-US" sz="4000" b="0" i="1" smtClean="0">
                            <a:solidFill>
                              <a:srgbClr val="C00000"/>
                            </a:solidFill>
                            <a:latin typeface="Cambria Math" panose="02040503050406030204" pitchFamily="18" charset="0"/>
                          </a:rPr>
                        </m:ctrlPr>
                      </m:dPr>
                      <m:e>
                        <m:r>
                          <a:rPr lang="en-US" sz="4000" b="0" i="1" smtClean="0">
                            <a:solidFill>
                              <a:srgbClr val="C00000"/>
                            </a:solidFill>
                            <a:latin typeface="Cambria Math" panose="02040503050406030204" pitchFamily="18" charset="0"/>
                          </a:rPr>
                          <m:t>0,0,0,</m:t>
                        </m:r>
                        <m:r>
                          <a:rPr lang="en-US" sz="4000" b="0" i="1" smtClean="0">
                            <a:solidFill>
                              <a:srgbClr val="00B0F0"/>
                            </a:solidFill>
                            <a:latin typeface="Cambria Math" panose="02040503050406030204" pitchFamily="18" charset="0"/>
                          </a:rPr>
                          <m:t>1</m:t>
                        </m:r>
                        <m:r>
                          <a:rPr lang="en-US" sz="4000" b="0" i="1" smtClean="0">
                            <a:solidFill>
                              <a:srgbClr val="C00000"/>
                            </a:solidFill>
                            <a:latin typeface="Cambria Math" panose="02040503050406030204" pitchFamily="18" charset="0"/>
                          </a:rPr>
                          <m:t>,0,0,0</m:t>
                        </m:r>
                      </m:e>
                    </m:d>
                  </m:oMath>
                </a14:m>
                <a:r>
                  <a:rPr lang="en-US" sz="4000" dirty="0">
                    <a:sym typeface="Wingdings 3" panose="05040102010807070707" pitchFamily="18" charset="2"/>
                  </a:rPr>
                  <a:t></a:t>
                </a:r>
                <a:r>
                  <a:rPr lang="en-US" sz="4000" dirty="0">
                    <a:solidFill>
                      <a:srgbClr val="C00000"/>
                    </a:solidFill>
                  </a:rPr>
                  <a:t> </a:t>
                </a:r>
                <a14:m>
                  <m:oMath xmlns:m="http://schemas.openxmlformats.org/officeDocument/2006/math">
                    <m:d>
                      <m:dPr>
                        <m:begChr m:val="⟨"/>
                        <m:endChr m:val="⟩"/>
                        <m:ctrlPr>
                          <a:rPr lang="en-US" sz="4000" b="0" i="1" smtClean="0">
                            <a:solidFill>
                              <a:srgbClr val="C00000"/>
                            </a:solidFill>
                            <a:latin typeface="Cambria Math" panose="02040503050406030204" pitchFamily="18" charset="0"/>
                          </a:rPr>
                        </m:ctrlPr>
                      </m:dPr>
                      <m:e>
                        <m:sSub>
                          <m:sSubPr>
                            <m:ctrlPr>
                              <a:rPr lang="en-US" sz="4000" i="1" smtClean="0">
                                <a:solidFill>
                                  <a:schemeClr val="tx1"/>
                                </a:solidFill>
                                <a:latin typeface="Cambria Math" panose="02040503050406030204" pitchFamily="18" charset="0"/>
                              </a:rPr>
                            </m:ctrlPr>
                          </m:sSubPr>
                          <m:e>
                            <m:r>
                              <a:rPr lang="en-US" sz="4000" i="1">
                                <a:solidFill>
                                  <a:schemeClr val="tx1"/>
                                </a:solidFill>
                                <a:latin typeface="Cambria Math" panose="02040503050406030204" pitchFamily="18" charset="0"/>
                              </a:rPr>
                              <m:t>𝐴</m:t>
                            </m:r>
                          </m:e>
                          <m:sub>
                            <m:r>
                              <a:rPr lang="en-US" sz="4000" i="1">
                                <a:solidFill>
                                  <a:schemeClr val="tx1"/>
                                </a:solidFill>
                                <a:latin typeface="Cambria Math" panose="02040503050406030204" pitchFamily="18" charset="0"/>
                              </a:rPr>
                              <m:t>1</m:t>
                            </m:r>
                          </m:sub>
                        </m:sSub>
                        <m:r>
                          <a:rPr lang="en-US" sz="4000" b="0" i="1" smtClean="0">
                            <a:solidFill>
                              <a:srgbClr val="C00000"/>
                            </a:solidFill>
                            <a:latin typeface="Cambria Math" panose="02040503050406030204" pitchFamily="18" charset="0"/>
                          </a:rPr>
                          <m:t>,</m:t>
                        </m:r>
                        <m:r>
                          <a:rPr lang="en-US" sz="4000" b="0" i="1" smtClean="0">
                            <a:solidFill>
                              <a:schemeClr val="tx1"/>
                            </a:solidFill>
                            <a:latin typeface="Cambria Math" panose="02040503050406030204" pitchFamily="18" charset="0"/>
                          </a:rPr>
                          <m:t>𝑥</m:t>
                        </m:r>
                      </m:e>
                    </m:d>
                    <m:r>
                      <a:rPr lang="en-US" sz="4000" b="0" i="1" smtClean="0">
                        <a:solidFill>
                          <a:srgbClr val="C00000"/>
                        </a:solidFill>
                        <a:latin typeface="Cambria Math" panose="02040503050406030204" pitchFamily="18" charset="0"/>
                      </a:rPr>
                      <m:t>=</m:t>
                    </m:r>
                    <m:r>
                      <a:rPr lang="en-US" sz="4000" b="0" i="1" smtClean="0">
                        <a:solidFill>
                          <a:srgbClr val="00B0F0"/>
                        </a:solidFill>
                        <a:latin typeface="Cambria Math" panose="02040503050406030204" pitchFamily="18" charset="0"/>
                      </a:rPr>
                      <m:t>1</m:t>
                    </m:r>
                  </m:oMath>
                </a14:m>
                <a:endParaRPr lang="en-US" sz="4000" dirty="0"/>
              </a:p>
              <a:p>
                <a14:m>
                  <m:oMath xmlns:m="http://schemas.openxmlformats.org/officeDocument/2006/math">
                    <m:sSub>
                      <m:sSubPr>
                        <m:ctrlPr>
                          <a:rPr lang="en-US" sz="4000" b="0" i="1" smtClean="0">
                            <a:solidFill>
                              <a:schemeClr val="tx1"/>
                            </a:solidFill>
                            <a:latin typeface="Cambria Math" panose="02040503050406030204" pitchFamily="18" charset="0"/>
                          </a:rPr>
                        </m:ctrlPr>
                      </m:sSubPr>
                      <m:e>
                        <m:r>
                          <a:rPr lang="en-US" sz="4000" b="0" i="1" smtClean="0">
                            <a:solidFill>
                              <a:schemeClr val="tx1"/>
                            </a:solidFill>
                            <a:latin typeface="Cambria Math" panose="02040503050406030204" pitchFamily="18" charset="0"/>
                          </a:rPr>
                          <m:t>𝐴</m:t>
                        </m:r>
                      </m:e>
                      <m:sub>
                        <m:r>
                          <a:rPr lang="en-US" sz="4000" b="0" i="1" smtClean="0">
                            <a:solidFill>
                              <a:schemeClr val="tx1"/>
                            </a:solidFill>
                            <a:latin typeface="Cambria Math" panose="02040503050406030204" pitchFamily="18" charset="0"/>
                          </a:rPr>
                          <m:t>2</m:t>
                        </m:r>
                      </m:sub>
                    </m:sSub>
                    <m:r>
                      <a:rPr lang="en-US" sz="4000" b="0" i="1" smtClean="0">
                        <a:solidFill>
                          <a:srgbClr val="C00000"/>
                        </a:solidFill>
                        <a:latin typeface="Cambria Math" panose="02040503050406030204" pitchFamily="18" charset="0"/>
                      </a:rPr>
                      <m:t>≔</m:t>
                    </m:r>
                    <m:d>
                      <m:dPr>
                        <m:begChr m:val="["/>
                        <m:endChr m:val="]"/>
                        <m:ctrlPr>
                          <a:rPr lang="en-US" sz="4000" b="0" i="1" smtClean="0">
                            <a:solidFill>
                              <a:srgbClr val="C00000"/>
                            </a:solidFill>
                            <a:latin typeface="Cambria Math" panose="02040503050406030204" pitchFamily="18" charset="0"/>
                          </a:rPr>
                        </m:ctrlPr>
                      </m:dPr>
                      <m:e>
                        <m:r>
                          <a:rPr lang="en-US" sz="4000" b="0" i="1" smtClean="0">
                            <a:solidFill>
                              <a:srgbClr val="C00000"/>
                            </a:solidFill>
                            <a:latin typeface="Cambria Math" panose="02040503050406030204" pitchFamily="18" charset="0"/>
                          </a:rPr>
                          <m:t>1,−1,1,1,0,1,1</m:t>
                        </m:r>
                      </m:e>
                    </m:d>
                  </m:oMath>
                </a14:m>
                <a:r>
                  <a:rPr lang="en-US" sz="4000" dirty="0">
                    <a:sym typeface="Wingdings 3" panose="05040102010807070707" pitchFamily="18" charset="2"/>
                  </a:rPr>
                  <a:t></a:t>
                </a:r>
                <a:r>
                  <a:rPr lang="en-US" sz="4000" dirty="0">
                    <a:solidFill>
                      <a:srgbClr val="C00000"/>
                    </a:solidFill>
                  </a:rPr>
                  <a:t> </a:t>
                </a:r>
                <a14:m>
                  <m:oMath xmlns:m="http://schemas.openxmlformats.org/officeDocument/2006/math">
                    <m:d>
                      <m:dPr>
                        <m:begChr m:val="⟨"/>
                        <m:endChr m:val="⟩"/>
                        <m:ctrlPr>
                          <a:rPr lang="en-US" sz="4000" b="0" i="1" smtClean="0">
                            <a:solidFill>
                              <a:srgbClr val="C00000"/>
                            </a:solidFill>
                            <a:latin typeface="Cambria Math" panose="02040503050406030204" pitchFamily="18" charset="0"/>
                          </a:rPr>
                        </m:ctrlPr>
                      </m:dPr>
                      <m:e>
                        <m:sSub>
                          <m:sSubPr>
                            <m:ctrlPr>
                              <a:rPr lang="en-US" sz="4000" i="1" smtClean="0">
                                <a:solidFill>
                                  <a:schemeClr val="tx1"/>
                                </a:solidFill>
                                <a:latin typeface="Cambria Math" panose="02040503050406030204" pitchFamily="18" charset="0"/>
                              </a:rPr>
                            </m:ctrlPr>
                          </m:sSubPr>
                          <m:e>
                            <m:r>
                              <a:rPr lang="en-US" sz="4000" i="1">
                                <a:solidFill>
                                  <a:schemeClr val="tx1"/>
                                </a:solidFill>
                                <a:latin typeface="Cambria Math" panose="02040503050406030204" pitchFamily="18" charset="0"/>
                              </a:rPr>
                              <m:t>𝐴</m:t>
                            </m:r>
                          </m:e>
                          <m:sub>
                            <m:r>
                              <a:rPr lang="en-US" sz="4000" b="0" i="1" smtClean="0">
                                <a:solidFill>
                                  <a:schemeClr val="tx1"/>
                                </a:solidFill>
                                <a:latin typeface="Cambria Math" panose="02040503050406030204" pitchFamily="18" charset="0"/>
                              </a:rPr>
                              <m:t>2</m:t>
                            </m:r>
                          </m:sub>
                        </m:sSub>
                        <m:r>
                          <a:rPr lang="en-US" sz="4000" b="0" i="1" smtClean="0">
                            <a:solidFill>
                              <a:srgbClr val="C00000"/>
                            </a:solidFill>
                            <a:latin typeface="Cambria Math" panose="02040503050406030204" pitchFamily="18" charset="0"/>
                          </a:rPr>
                          <m:t>,</m:t>
                        </m:r>
                        <m:r>
                          <a:rPr lang="en-US" sz="4000" b="0" i="1" smtClean="0">
                            <a:solidFill>
                              <a:schemeClr val="tx1"/>
                            </a:solidFill>
                            <a:latin typeface="Cambria Math" panose="02040503050406030204" pitchFamily="18" charset="0"/>
                          </a:rPr>
                          <m:t>𝑥</m:t>
                        </m:r>
                      </m:e>
                    </m:d>
                    <m:r>
                      <a:rPr lang="en-US" sz="4000" b="0" i="1" smtClean="0">
                        <a:solidFill>
                          <a:srgbClr val="C00000"/>
                        </a:solidFill>
                        <a:latin typeface="Cambria Math" panose="02040503050406030204" pitchFamily="18" charset="0"/>
                      </a:rPr>
                      <m:t>=0</m:t>
                    </m:r>
                  </m:oMath>
                </a14:m>
                <a:endParaRPr lang="en-US" sz="4000" dirty="0"/>
              </a:p>
            </p:txBody>
          </p:sp>
        </mc:Choice>
        <mc:Fallback xmlns="">
          <p:sp>
            <p:nvSpPr>
              <p:cNvPr id="8" name="TextBox 7">
                <a:extLst>
                  <a:ext uri="{FF2B5EF4-FFF2-40B4-BE49-F238E27FC236}">
                    <a16:creationId xmlns:a16="http://schemas.microsoft.com/office/drawing/2014/main" id="{F43F1C19-C484-29FC-8A4B-67E5D436D126}"/>
                  </a:ext>
                </a:extLst>
              </p:cNvPr>
              <p:cNvSpPr txBox="1">
                <a:spLocks noRot="1" noChangeAspect="1" noMove="1" noResize="1" noEditPoints="1" noAdjustHandles="1" noChangeArrowheads="1" noChangeShapeType="1" noTextEdit="1"/>
              </p:cNvSpPr>
              <p:nvPr/>
            </p:nvSpPr>
            <p:spPr>
              <a:xfrm>
                <a:off x="2394931" y="4632459"/>
                <a:ext cx="9034292" cy="1323439"/>
              </a:xfrm>
              <a:prstGeom prst="rect">
                <a:avLst/>
              </a:prstGeom>
              <a:blipFill>
                <a:blip r:embed="rId4"/>
                <a:stretch>
                  <a:fillRect t="-9217" b="-1935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A830B95C-7545-CA0C-A2B2-0764A99EE703}"/>
                  </a:ext>
                </a:extLst>
              </p:cNvPr>
              <p:cNvSpPr txBox="1"/>
              <p:nvPr/>
            </p:nvSpPr>
            <p:spPr>
              <a:xfrm>
                <a:off x="3175542" y="1106774"/>
                <a:ext cx="6094428" cy="111876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4000" b="0" i="1" smtClean="0">
                          <a:solidFill>
                            <a:schemeClr val="tx1"/>
                          </a:solidFill>
                          <a:latin typeface="Cambria Math" panose="02040503050406030204" pitchFamily="18" charset="0"/>
                        </a:rPr>
                        <m:t>𝐴𝑥</m:t>
                      </m:r>
                      <m:r>
                        <a:rPr lang="en-US" sz="4000" b="0" i="1" smtClean="0">
                          <a:solidFill>
                            <a:srgbClr val="C00000"/>
                          </a:solidFill>
                          <a:latin typeface="Cambria Math" panose="02040503050406030204" pitchFamily="18" charset="0"/>
                        </a:rPr>
                        <m:t>≔</m:t>
                      </m:r>
                      <m:d>
                        <m:dPr>
                          <m:begChr m:val="["/>
                          <m:endChr m:val="]"/>
                          <m:ctrlPr>
                            <a:rPr lang="en-US" sz="4000" b="0" i="1" smtClean="0">
                              <a:solidFill>
                                <a:srgbClr val="C00000"/>
                              </a:solidFill>
                              <a:latin typeface="Cambria Math" panose="02040503050406030204" pitchFamily="18" charset="0"/>
                            </a:rPr>
                          </m:ctrlPr>
                        </m:dPr>
                        <m:e>
                          <m:eqArr>
                            <m:eqArrPr>
                              <m:ctrlPr>
                                <a:rPr lang="en-US" sz="4000" i="1">
                                  <a:solidFill>
                                    <a:srgbClr val="C00000"/>
                                  </a:solidFill>
                                  <a:latin typeface="Cambria Math" panose="02040503050406030204" pitchFamily="18" charset="0"/>
                                </a:rPr>
                              </m:ctrlPr>
                            </m:eqArrPr>
                            <m:e>
                              <m:r>
                                <a:rPr lang="en-US" sz="4000" i="1">
                                  <a:solidFill>
                                    <a:srgbClr val="C00000"/>
                                  </a:solidFill>
                                  <a:latin typeface="Cambria Math" panose="02040503050406030204" pitchFamily="18" charset="0"/>
                                </a:rPr>
                                <m:t>0</m:t>
                              </m:r>
                              <m:r>
                                <a:rPr lang="en-US" sz="4000" b="0" i="1" smtClean="0">
                                  <a:solidFill>
                                    <a:srgbClr val="C00000"/>
                                  </a:solidFill>
                                  <a:latin typeface="Cambria Math" panose="02040503050406030204" pitchFamily="18" charset="0"/>
                                </a:rPr>
                                <m:t>       </m:t>
                              </m:r>
                              <m:r>
                                <a:rPr lang="en-US" sz="4000" i="1">
                                  <a:solidFill>
                                    <a:srgbClr val="C00000"/>
                                  </a:solidFill>
                                  <a:latin typeface="Cambria Math" panose="02040503050406030204" pitchFamily="18" charset="0"/>
                                </a:rPr>
                                <m:t>0</m:t>
                              </m:r>
                              <m:r>
                                <a:rPr lang="en-US" sz="4000" b="0" i="1" smtClean="0">
                                  <a:solidFill>
                                    <a:srgbClr val="C00000"/>
                                  </a:solidFill>
                                  <a:latin typeface="Cambria Math" panose="02040503050406030204" pitchFamily="18" charset="0"/>
                                </a:rPr>
                                <m:t>  </m:t>
                              </m:r>
                              <m:r>
                                <a:rPr lang="en-US" sz="4000" i="1">
                                  <a:solidFill>
                                    <a:srgbClr val="C00000"/>
                                  </a:solidFill>
                                  <a:latin typeface="Cambria Math" panose="02040503050406030204" pitchFamily="18" charset="0"/>
                                </a:rPr>
                                <m:t>0</m:t>
                              </m:r>
                              <m:r>
                                <a:rPr lang="en-US" sz="4000" b="0" i="1" smtClean="0">
                                  <a:solidFill>
                                    <a:srgbClr val="C00000"/>
                                  </a:solidFill>
                                  <a:latin typeface="Cambria Math" panose="02040503050406030204" pitchFamily="18" charset="0"/>
                                </a:rPr>
                                <m:t>  </m:t>
                              </m:r>
                              <m:r>
                                <a:rPr lang="en-US" sz="4000" i="1" smtClean="0">
                                  <a:solidFill>
                                    <a:srgbClr val="00B0F0"/>
                                  </a:solidFill>
                                  <a:latin typeface="Cambria Math" panose="02040503050406030204" pitchFamily="18" charset="0"/>
                                </a:rPr>
                                <m:t>1</m:t>
                              </m:r>
                              <m:r>
                                <a:rPr lang="en-US" sz="4000" b="0" i="1" smtClean="0">
                                  <a:solidFill>
                                    <a:srgbClr val="C00000"/>
                                  </a:solidFill>
                                  <a:latin typeface="Cambria Math" panose="02040503050406030204" pitchFamily="18" charset="0"/>
                                </a:rPr>
                                <m:t>  </m:t>
                              </m:r>
                              <m:r>
                                <a:rPr lang="en-US" sz="4000" i="1">
                                  <a:solidFill>
                                    <a:srgbClr val="C00000"/>
                                  </a:solidFill>
                                  <a:latin typeface="Cambria Math" panose="02040503050406030204" pitchFamily="18" charset="0"/>
                                </a:rPr>
                                <m:t>0</m:t>
                              </m:r>
                              <m:r>
                                <a:rPr lang="en-US" sz="4000" b="0" i="1" smtClean="0">
                                  <a:solidFill>
                                    <a:srgbClr val="C00000"/>
                                  </a:solidFill>
                                  <a:latin typeface="Cambria Math" panose="02040503050406030204" pitchFamily="18" charset="0"/>
                                </a:rPr>
                                <m:t>  </m:t>
                              </m:r>
                              <m:r>
                                <a:rPr lang="en-US" sz="4000" i="1">
                                  <a:solidFill>
                                    <a:srgbClr val="C00000"/>
                                  </a:solidFill>
                                  <a:latin typeface="Cambria Math" panose="02040503050406030204" pitchFamily="18" charset="0"/>
                                </a:rPr>
                                <m:t>0</m:t>
                              </m:r>
                              <m:r>
                                <a:rPr lang="en-US" sz="4000" b="0" i="1" smtClean="0">
                                  <a:solidFill>
                                    <a:srgbClr val="C00000"/>
                                  </a:solidFill>
                                  <a:latin typeface="Cambria Math" panose="02040503050406030204" pitchFamily="18" charset="0"/>
                                </a:rPr>
                                <m:t>  </m:t>
                              </m:r>
                              <m:r>
                                <a:rPr lang="en-US" sz="4000" i="1">
                                  <a:solidFill>
                                    <a:srgbClr val="C00000"/>
                                  </a:solidFill>
                                  <a:latin typeface="Cambria Math" panose="02040503050406030204" pitchFamily="18" charset="0"/>
                                </a:rPr>
                                <m:t>0</m:t>
                              </m:r>
                            </m:e>
                            <m:e>
                              <m:r>
                                <a:rPr lang="en-US" sz="4000" b="0" i="1" smtClean="0">
                                  <a:solidFill>
                                    <a:srgbClr val="C00000"/>
                                  </a:solidFill>
                                  <a:latin typeface="Cambria Math" panose="02040503050406030204" pitchFamily="18" charset="0"/>
                                </a:rPr>
                                <m:t>1</m:t>
                              </m:r>
                              <m:r>
                                <a:rPr lang="en-US" sz="4000" i="1">
                                  <a:solidFill>
                                    <a:srgbClr val="C00000"/>
                                  </a:solidFill>
                                  <a:latin typeface="Cambria Math" panose="02040503050406030204" pitchFamily="18" charset="0"/>
                                </a:rPr>
                                <m:t>  </m:t>
                              </m:r>
                              <m:r>
                                <a:rPr lang="en-US" sz="4000" b="0" i="1" smtClean="0">
                                  <a:solidFill>
                                    <a:srgbClr val="C00000"/>
                                  </a:solidFill>
                                  <a:latin typeface="Cambria Math" panose="02040503050406030204" pitchFamily="18" charset="0"/>
                                </a:rPr>
                                <m:t>−1  1</m:t>
                              </m:r>
                              <m:r>
                                <a:rPr lang="en-US" sz="4000" i="1">
                                  <a:solidFill>
                                    <a:srgbClr val="C00000"/>
                                  </a:solidFill>
                                  <a:latin typeface="Cambria Math" panose="02040503050406030204" pitchFamily="18" charset="0"/>
                                </a:rPr>
                                <m:t>  1  0  </m:t>
                              </m:r>
                              <m:r>
                                <a:rPr lang="en-US" sz="4000" b="0" i="1" smtClean="0">
                                  <a:solidFill>
                                    <a:srgbClr val="C00000"/>
                                  </a:solidFill>
                                  <a:latin typeface="Cambria Math" panose="02040503050406030204" pitchFamily="18" charset="0"/>
                                </a:rPr>
                                <m:t>1</m:t>
                              </m:r>
                              <m:r>
                                <a:rPr lang="en-US" sz="4000" i="1">
                                  <a:solidFill>
                                    <a:srgbClr val="C00000"/>
                                  </a:solidFill>
                                  <a:latin typeface="Cambria Math" panose="02040503050406030204" pitchFamily="18" charset="0"/>
                                </a:rPr>
                                <m:t>  </m:t>
                              </m:r>
                              <m:r>
                                <a:rPr lang="en-US" sz="4000" b="0" i="1" smtClean="0">
                                  <a:solidFill>
                                    <a:srgbClr val="C00000"/>
                                  </a:solidFill>
                                  <a:latin typeface="Cambria Math" panose="02040503050406030204" pitchFamily="18" charset="0"/>
                                </a:rPr>
                                <m:t>1</m:t>
                              </m:r>
                            </m:e>
                          </m:eqArr>
                        </m:e>
                      </m:d>
                    </m:oMath>
                  </m:oMathPara>
                </a14:m>
                <a:endParaRPr lang="en-US" sz="4000" dirty="0"/>
              </a:p>
            </p:txBody>
          </p:sp>
        </mc:Choice>
        <mc:Fallback xmlns="">
          <p:sp>
            <p:nvSpPr>
              <p:cNvPr id="10" name="TextBox 9">
                <a:extLst>
                  <a:ext uri="{FF2B5EF4-FFF2-40B4-BE49-F238E27FC236}">
                    <a16:creationId xmlns:a16="http://schemas.microsoft.com/office/drawing/2014/main" id="{A830B95C-7545-CA0C-A2B2-0764A99EE703}"/>
                  </a:ext>
                </a:extLst>
              </p:cNvPr>
              <p:cNvSpPr txBox="1">
                <a:spLocks noRot="1" noChangeAspect="1" noMove="1" noResize="1" noEditPoints="1" noAdjustHandles="1" noChangeArrowheads="1" noChangeShapeType="1" noTextEdit="1"/>
              </p:cNvSpPr>
              <p:nvPr/>
            </p:nvSpPr>
            <p:spPr>
              <a:xfrm>
                <a:off x="3175542" y="1106774"/>
                <a:ext cx="6094428" cy="1118768"/>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4B5C452D-FF03-F274-1157-B48F2C53DFBE}"/>
                  </a:ext>
                </a:extLst>
              </p:cNvPr>
              <p:cNvSpPr txBox="1"/>
              <p:nvPr/>
            </p:nvSpPr>
            <p:spPr>
              <a:xfrm>
                <a:off x="8642728" y="-53153"/>
                <a:ext cx="1848291" cy="412568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en-US" sz="4000" i="1">
                              <a:solidFill>
                                <a:srgbClr val="C00000"/>
                              </a:solidFill>
                              <a:latin typeface="Cambria Math" panose="02040503050406030204" pitchFamily="18" charset="0"/>
                            </a:rPr>
                          </m:ctrlPr>
                        </m:dPr>
                        <m:e>
                          <m:eqArr>
                            <m:eqArrPr>
                              <m:ctrlPr>
                                <a:rPr lang="en-US" sz="4000" i="1">
                                  <a:solidFill>
                                    <a:srgbClr val="C00000"/>
                                  </a:solidFill>
                                  <a:latin typeface="Cambria Math" panose="02040503050406030204" pitchFamily="18" charset="0"/>
                                </a:rPr>
                              </m:ctrlPr>
                            </m:eqArrPr>
                            <m:e>
                              <m:r>
                                <a:rPr lang="en-US" sz="4000" i="1">
                                  <a:solidFill>
                                    <a:srgbClr val="C00000"/>
                                  </a:solidFill>
                                  <a:latin typeface="Cambria Math" panose="02040503050406030204" pitchFamily="18" charset="0"/>
                                </a:rPr>
                                <m:t>0</m:t>
                              </m:r>
                            </m:e>
                            <m:e>
                              <m:r>
                                <a:rPr lang="en-US" sz="4000" i="1">
                                  <a:solidFill>
                                    <a:srgbClr val="C00000"/>
                                  </a:solidFill>
                                  <a:latin typeface="Cambria Math" panose="02040503050406030204" pitchFamily="18" charset="0"/>
                                </a:rPr>
                                <m:t>1</m:t>
                              </m:r>
                            </m:e>
                            <m:e>
                              <m:r>
                                <a:rPr lang="en-US" sz="4000" i="1">
                                  <a:solidFill>
                                    <a:srgbClr val="C00000"/>
                                  </a:solidFill>
                                  <a:latin typeface="Cambria Math" panose="02040503050406030204" pitchFamily="18" charset="0"/>
                                </a:rPr>
                                <m:t>0</m:t>
                              </m:r>
                            </m:e>
                            <m:e>
                              <m:r>
                                <a:rPr lang="en-US" sz="4000" i="1" smtClean="0">
                                  <a:solidFill>
                                    <a:srgbClr val="00B0F0"/>
                                  </a:solidFill>
                                  <a:latin typeface="Cambria Math" panose="02040503050406030204" pitchFamily="18" charset="0"/>
                                </a:rPr>
                                <m:t>1</m:t>
                              </m:r>
                            </m:e>
                            <m:e>
                              <m:r>
                                <a:rPr lang="en-US" sz="4000" i="1">
                                  <a:solidFill>
                                    <a:srgbClr val="C00000"/>
                                  </a:solidFill>
                                  <a:latin typeface="Cambria Math" panose="02040503050406030204" pitchFamily="18" charset="0"/>
                                </a:rPr>
                                <m:t>0</m:t>
                              </m:r>
                            </m:e>
                            <m:e>
                              <m:r>
                                <a:rPr lang="en-US" sz="4000" i="1">
                                  <a:solidFill>
                                    <a:srgbClr val="C00000"/>
                                  </a:solidFill>
                                  <a:latin typeface="Cambria Math" panose="02040503050406030204" pitchFamily="18" charset="0"/>
                                </a:rPr>
                                <m:t>0</m:t>
                              </m:r>
                            </m:e>
                            <m:e>
                              <m:r>
                                <a:rPr lang="en-US" sz="4000" i="1">
                                  <a:solidFill>
                                    <a:srgbClr val="C00000"/>
                                  </a:solidFill>
                                  <a:latin typeface="Cambria Math" panose="02040503050406030204" pitchFamily="18" charset="0"/>
                                </a:rPr>
                                <m:t>0</m:t>
                              </m:r>
                            </m:e>
                          </m:eqArr>
                        </m:e>
                      </m:d>
                    </m:oMath>
                  </m:oMathPara>
                </a14:m>
                <a:endParaRPr lang="en-US" sz="4000" dirty="0"/>
              </a:p>
            </p:txBody>
          </p:sp>
        </mc:Choice>
        <mc:Fallback xmlns="">
          <p:sp>
            <p:nvSpPr>
              <p:cNvPr id="14" name="TextBox 13">
                <a:extLst>
                  <a:ext uri="{FF2B5EF4-FFF2-40B4-BE49-F238E27FC236}">
                    <a16:creationId xmlns:a16="http://schemas.microsoft.com/office/drawing/2014/main" id="{4B5C452D-FF03-F274-1157-B48F2C53DFBE}"/>
                  </a:ext>
                </a:extLst>
              </p:cNvPr>
              <p:cNvSpPr txBox="1">
                <a:spLocks noRot="1" noChangeAspect="1" noMove="1" noResize="1" noEditPoints="1" noAdjustHandles="1" noChangeArrowheads="1" noChangeShapeType="1" noTextEdit="1"/>
              </p:cNvSpPr>
              <p:nvPr/>
            </p:nvSpPr>
            <p:spPr>
              <a:xfrm>
                <a:off x="8642728" y="-53153"/>
                <a:ext cx="1848291" cy="4125681"/>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17410B5A-2E67-142B-8AE8-994A50B32462}"/>
                  </a:ext>
                </a:extLst>
              </p:cNvPr>
              <p:cNvSpPr txBox="1"/>
              <p:nvPr/>
            </p:nvSpPr>
            <p:spPr>
              <a:xfrm>
                <a:off x="9478383" y="1140259"/>
                <a:ext cx="2407847" cy="111479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4000" b="0" i="1" smtClean="0">
                          <a:solidFill>
                            <a:srgbClr val="C00000"/>
                          </a:solidFill>
                          <a:latin typeface="Cambria Math" panose="02040503050406030204" pitchFamily="18" charset="0"/>
                        </a:rPr>
                        <m:t>=</m:t>
                      </m:r>
                      <m:d>
                        <m:dPr>
                          <m:begChr m:val="["/>
                          <m:endChr m:val="]"/>
                          <m:ctrlPr>
                            <a:rPr lang="en-US" sz="4000" i="1" smtClean="0">
                              <a:solidFill>
                                <a:srgbClr val="C00000"/>
                              </a:solidFill>
                              <a:latin typeface="Cambria Math" panose="02040503050406030204" pitchFamily="18" charset="0"/>
                            </a:rPr>
                          </m:ctrlPr>
                        </m:dPr>
                        <m:e>
                          <m:eqArr>
                            <m:eqArrPr>
                              <m:ctrlPr>
                                <a:rPr lang="en-US" sz="4000" b="0" i="1" smtClean="0">
                                  <a:solidFill>
                                    <a:srgbClr val="C00000"/>
                                  </a:solidFill>
                                  <a:latin typeface="Cambria Math" panose="02040503050406030204" pitchFamily="18" charset="0"/>
                                </a:rPr>
                              </m:ctrlPr>
                            </m:eqArrPr>
                            <m:e>
                              <m:r>
                                <a:rPr lang="en-US" sz="4000" b="0" i="1" smtClean="0">
                                  <a:solidFill>
                                    <a:srgbClr val="00B0F0"/>
                                  </a:solidFill>
                                  <a:latin typeface="Cambria Math" panose="02040503050406030204" pitchFamily="18" charset="0"/>
                                </a:rPr>
                                <m:t>1</m:t>
                              </m:r>
                            </m:e>
                            <m:e>
                              <m:r>
                                <a:rPr lang="en-US" sz="4000" b="0" i="1" smtClean="0">
                                  <a:solidFill>
                                    <a:srgbClr val="C00000"/>
                                  </a:solidFill>
                                  <a:latin typeface="Cambria Math" panose="02040503050406030204" pitchFamily="18" charset="0"/>
                                </a:rPr>
                                <m:t>0</m:t>
                              </m:r>
                            </m:e>
                          </m:eqArr>
                        </m:e>
                      </m:d>
                    </m:oMath>
                  </m:oMathPara>
                </a14:m>
                <a:endParaRPr lang="en-US" sz="4000" dirty="0"/>
              </a:p>
            </p:txBody>
          </p:sp>
        </mc:Choice>
        <mc:Fallback xmlns="">
          <p:sp>
            <p:nvSpPr>
              <p:cNvPr id="16" name="TextBox 15">
                <a:extLst>
                  <a:ext uri="{FF2B5EF4-FFF2-40B4-BE49-F238E27FC236}">
                    <a16:creationId xmlns:a16="http://schemas.microsoft.com/office/drawing/2014/main" id="{17410B5A-2E67-142B-8AE8-994A50B32462}"/>
                  </a:ext>
                </a:extLst>
              </p:cNvPr>
              <p:cNvSpPr txBox="1">
                <a:spLocks noRot="1" noChangeAspect="1" noMove="1" noResize="1" noEditPoints="1" noAdjustHandles="1" noChangeArrowheads="1" noChangeShapeType="1" noTextEdit="1"/>
              </p:cNvSpPr>
              <p:nvPr/>
            </p:nvSpPr>
            <p:spPr>
              <a:xfrm>
                <a:off x="9478383" y="1140259"/>
                <a:ext cx="2407847" cy="111479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6AEAFC0F-FB89-EB7D-5FE8-5AC54CDC0395}"/>
                  </a:ext>
                </a:extLst>
              </p:cNvPr>
              <p:cNvSpPr txBox="1"/>
              <p:nvPr/>
            </p:nvSpPr>
            <p:spPr>
              <a:xfrm>
                <a:off x="6096000" y="369666"/>
                <a:ext cx="1632154"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4000" b="0" i="1" smtClean="0">
                          <a:solidFill>
                            <a:schemeClr val="tx1"/>
                          </a:solidFill>
                          <a:latin typeface="Cambria Math" panose="02040503050406030204" pitchFamily="18" charset="0"/>
                        </a:rPr>
                        <m:t>𝐴</m:t>
                      </m:r>
                    </m:oMath>
                  </m:oMathPara>
                </a14:m>
                <a:endParaRPr lang="en-US" sz="4000" dirty="0">
                  <a:solidFill>
                    <a:schemeClr val="tx1"/>
                  </a:solidFill>
                </a:endParaRPr>
              </a:p>
            </p:txBody>
          </p:sp>
        </mc:Choice>
        <mc:Fallback xmlns="">
          <p:sp>
            <p:nvSpPr>
              <p:cNvPr id="18" name="TextBox 17">
                <a:extLst>
                  <a:ext uri="{FF2B5EF4-FFF2-40B4-BE49-F238E27FC236}">
                    <a16:creationId xmlns:a16="http://schemas.microsoft.com/office/drawing/2014/main" id="{6AEAFC0F-FB89-EB7D-5FE8-5AC54CDC0395}"/>
                  </a:ext>
                </a:extLst>
              </p:cNvPr>
              <p:cNvSpPr txBox="1">
                <a:spLocks noRot="1" noChangeAspect="1" noMove="1" noResize="1" noEditPoints="1" noAdjustHandles="1" noChangeArrowheads="1" noChangeShapeType="1" noTextEdit="1"/>
              </p:cNvSpPr>
              <p:nvPr/>
            </p:nvSpPr>
            <p:spPr>
              <a:xfrm>
                <a:off x="6096000" y="369666"/>
                <a:ext cx="1632154" cy="707886"/>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1371938A-6129-98E9-BE3A-65056994F4BB}"/>
                  </a:ext>
                </a:extLst>
              </p:cNvPr>
              <p:cNvSpPr txBox="1"/>
              <p:nvPr/>
            </p:nvSpPr>
            <p:spPr>
              <a:xfrm>
                <a:off x="8229773" y="2567869"/>
                <a:ext cx="825910"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4000" i="1" smtClean="0">
                          <a:solidFill>
                            <a:schemeClr val="tx1"/>
                          </a:solidFill>
                          <a:latin typeface="Cambria Math" panose="02040503050406030204" pitchFamily="18" charset="0"/>
                        </a:rPr>
                        <m:t>𝑥</m:t>
                      </m:r>
                    </m:oMath>
                  </m:oMathPara>
                </a14:m>
                <a:endParaRPr lang="en-US" sz="4000" dirty="0">
                  <a:solidFill>
                    <a:schemeClr val="tx1"/>
                  </a:solidFill>
                </a:endParaRPr>
              </a:p>
            </p:txBody>
          </p:sp>
        </mc:Choice>
        <mc:Fallback xmlns="">
          <p:sp>
            <p:nvSpPr>
              <p:cNvPr id="20" name="TextBox 19">
                <a:extLst>
                  <a:ext uri="{FF2B5EF4-FFF2-40B4-BE49-F238E27FC236}">
                    <a16:creationId xmlns:a16="http://schemas.microsoft.com/office/drawing/2014/main" id="{1371938A-6129-98E9-BE3A-65056994F4BB}"/>
                  </a:ext>
                </a:extLst>
              </p:cNvPr>
              <p:cNvSpPr txBox="1">
                <a:spLocks noRot="1" noChangeAspect="1" noMove="1" noResize="1" noEditPoints="1" noAdjustHandles="1" noChangeArrowheads="1" noChangeShapeType="1" noTextEdit="1"/>
              </p:cNvSpPr>
              <p:nvPr/>
            </p:nvSpPr>
            <p:spPr>
              <a:xfrm>
                <a:off x="8229773" y="2567869"/>
                <a:ext cx="825910" cy="707886"/>
              </a:xfrm>
              <a:prstGeom prst="rect">
                <a:avLst/>
              </a:prstGeom>
              <a:blipFill>
                <a:blip r:embed="rId9"/>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9063279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49F98-FC53-4C98-8C23-550048D4FCF9}"/>
              </a:ext>
            </a:extLst>
          </p:cNvPr>
          <p:cNvSpPr>
            <a:spLocks noGrp="1"/>
          </p:cNvSpPr>
          <p:nvPr>
            <p:ph type="title"/>
          </p:nvPr>
        </p:nvSpPr>
        <p:spPr/>
        <p:txBody>
          <a:bodyPr/>
          <a:lstStyle/>
          <a:p>
            <a:r>
              <a:rPr lang="en-US" dirty="0">
                <a:solidFill>
                  <a:srgbClr val="C00000"/>
                </a:solidFill>
              </a:rPr>
              <a:t>Attack Outline</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CD298EE-232A-4602-BB51-FA680B6EA672}"/>
                  </a:ext>
                </a:extLst>
              </p:cNvPr>
              <p:cNvSpPr>
                <a:spLocks noGrp="1"/>
              </p:cNvSpPr>
              <p:nvPr>
                <p:ph idx="1"/>
              </p:nvPr>
            </p:nvSpPr>
            <p:spPr>
              <a:xfrm>
                <a:off x="838200" y="1825624"/>
                <a:ext cx="11020720" cy="4788239"/>
              </a:xfrm>
            </p:spPr>
            <p:txBody>
              <a:bodyPr>
                <a:normAutofit/>
              </a:bodyPr>
              <a:lstStyle/>
              <a:p>
                <a:pPr>
                  <a:buClr>
                    <a:schemeClr val="tx1"/>
                  </a:buClr>
                </a:pPr>
                <a:r>
                  <a:rPr lang="en-US" sz="3200" dirty="0"/>
                  <a:t>Adversary wants to gradually learn the sketching matrix </a:t>
                </a:r>
              </a:p>
              <a:p>
                <a:pPr>
                  <a:buClr>
                    <a:schemeClr val="tx1"/>
                  </a:buClr>
                </a:pPr>
                <a:endParaRPr lang="en-US" sz="3200" dirty="0"/>
              </a:p>
              <a:p>
                <a:pPr>
                  <a:buClr>
                    <a:schemeClr val="tx1"/>
                  </a:buClr>
                </a:pPr>
                <a:r>
                  <a:rPr lang="en-US" sz="3200" dirty="0">
                    <a:solidFill>
                      <a:srgbClr val="00B050"/>
                    </a:solidFill>
                  </a:rPr>
                  <a:t>Strategy</a:t>
                </a:r>
                <a:r>
                  <a:rPr lang="en-US" sz="3200" dirty="0"/>
                  <a:t>: </a:t>
                </a:r>
              </a:p>
              <a:p>
                <a:pPr marL="971550" lvl="1" indent="-514350">
                  <a:buClr>
                    <a:srgbClr val="00B050"/>
                  </a:buClr>
                  <a:buFont typeface="+mj-lt"/>
                  <a:buAutoNum type="arabicPeriod"/>
                </a:pPr>
                <a:r>
                  <a:rPr lang="en-US" sz="3200" dirty="0"/>
                  <a:t>Iteratively identify the significant coordinates and set them to zero in all future queries</a:t>
                </a:r>
              </a:p>
              <a:p>
                <a:pPr marL="971550" lvl="1" indent="-514350">
                  <a:buClr>
                    <a:srgbClr val="00B050"/>
                  </a:buClr>
                  <a:buFont typeface="+mj-lt"/>
                  <a:buAutoNum type="arabicPeriod"/>
                </a:pPr>
                <a:r>
                  <a:rPr lang="en-US" sz="3200" dirty="0"/>
                  <a:t>After we have learned all such coordinates, the query algorithm must rely on the other coordinates, which the sketch </a:t>
                </a:r>
                <a14:m>
                  <m:oMath xmlns:m="http://schemas.openxmlformats.org/officeDocument/2006/math">
                    <m:r>
                      <a:rPr lang="en-US" sz="3200" b="0" i="1" smtClean="0">
                        <a:solidFill>
                          <a:srgbClr val="C00000"/>
                        </a:solidFill>
                        <a:latin typeface="Cambria Math" panose="02040503050406030204" pitchFamily="18" charset="0"/>
                      </a:rPr>
                      <m:t>𝐴𝑥</m:t>
                    </m:r>
                  </m:oMath>
                </a14:m>
                <a:r>
                  <a:rPr lang="en-US" sz="3200" dirty="0"/>
                  <a:t> only has “small” information</a:t>
                </a:r>
              </a:p>
            </p:txBody>
          </p:sp>
        </mc:Choice>
        <mc:Fallback xmlns="">
          <p:sp>
            <p:nvSpPr>
              <p:cNvPr id="3" name="Content Placeholder 2">
                <a:extLst>
                  <a:ext uri="{FF2B5EF4-FFF2-40B4-BE49-F238E27FC236}">
                    <a16:creationId xmlns:a16="http://schemas.microsoft.com/office/drawing/2014/main" id="{3CD298EE-232A-4602-BB51-FA680B6EA672}"/>
                  </a:ext>
                </a:extLst>
              </p:cNvPr>
              <p:cNvSpPr>
                <a:spLocks noGrp="1" noRot="1" noChangeAspect="1" noMove="1" noResize="1" noEditPoints="1" noAdjustHandles="1" noChangeArrowheads="1" noChangeShapeType="1" noTextEdit="1"/>
              </p:cNvSpPr>
              <p:nvPr>
                <p:ph idx="1"/>
              </p:nvPr>
            </p:nvSpPr>
            <p:spPr>
              <a:xfrm>
                <a:off x="838200" y="1825624"/>
                <a:ext cx="11020720" cy="4788239"/>
              </a:xfrm>
              <a:blipFill>
                <a:blip r:embed="rId3"/>
                <a:stretch>
                  <a:fillRect l="-1273" t="-2672" r="-941"/>
                </a:stretch>
              </a:blipFill>
            </p:spPr>
            <p:txBody>
              <a:bodyPr/>
              <a:lstStyle/>
              <a:p>
                <a:r>
                  <a:rPr lang="en-US">
                    <a:noFill/>
                  </a:rPr>
                  <a:t> </a:t>
                </a:r>
              </a:p>
            </p:txBody>
          </p:sp>
        </mc:Fallback>
      </mc:AlternateContent>
    </p:spTree>
    <p:extLst>
      <p:ext uri="{BB962C8B-B14F-4D97-AF65-F5344CB8AC3E}">
        <p14:creationId xmlns:p14="http://schemas.microsoft.com/office/powerpoint/2010/main" val="12865142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49F98-FC53-4C98-8C23-550048D4FCF9}"/>
              </a:ext>
            </a:extLst>
          </p:cNvPr>
          <p:cNvSpPr>
            <a:spLocks noGrp="1"/>
          </p:cNvSpPr>
          <p:nvPr>
            <p:ph type="title"/>
          </p:nvPr>
        </p:nvSpPr>
        <p:spPr/>
        <p:txBody>
          <a:bodyPr/>
          <a:lstStyle/>
          <a:p>
            <a:r>
              <a:rPr lang="en-US" dirty="0">
                <a:solidFill>
                  <a:srgbClr val="C00000"/>
                </a:solidFill>
              </a:rPr>
              <a:t>Attack Outline</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CD298EE-232A-4602-BB51-FA680B6EA672}"/>
                  </a:ext>
                </a:extLst>
              </p:cNvPr>
              <p:cNvSpPr>
                <a:spLocks noGrp="1"/>
              </p:cNvSpPr>
              <p:nvPr>
                <p:ph idx="1"/>
              </p:nvPr>
            </p:nvSpPr>
            <p:spPr>
              <a:xfrm>
                <a:off x="838200" y="1825624"/>
                <a:ext cx="11020720" cy="4788239"/>
              </a:xfrm>
            </p:spPr>
            <p:txBody>
              <a:bodyPr>
                <a:normAutofit/>
              </a:bodyPr>
              <a:lstStyle/>
              <a:p>
                <a:pPr>
                  <a:buClr>
                    <a:schemeClr val="tx1"/>
                  </a:buClr>
                </a:pPr>
                <a:r>
                  <a:rPr lang="en-US" sz="3200" dirty="0"/>
                  <a:t>Consider an extreme example where the sketch </a:t>
                </a:r>
                <a14:m>
                  <m:oMath xmlns:m="http://schemas.openxmlformats.org/officeDocument/2006/math">
                    <m:r>
                      <a:rPr lang="en-US" sz="3200" b="0" i="1" smtClean="0">
                        <a:solidFill>
                          <a:srgbClr val="C00000"/>
                        </a:solidFill>
                        <a:latin typeface="Cambria Math" panose="02040503050406030204" pitchFamily="18" charset="0"/>
                      </a:rPr>
                      <m:t>𝐴𝑥</m:t>
                    </m:r>
                  </m:oMath>
                </a14:m>
                <a:r>
                  <a:rPr lang="en-US" sz="3200" dirty="0"/>
                  <a:t> is a subset </a:t>
                </a:r>
                <a14:m>
                  <m:oMath xmlns:m="http://schemas.openxmlformats.org/officeDocument/2006/math">
                    <m:r>
                      <a:rPr lang="en-US" sz="3200" i="1">
                        <a:solidFill>
                          <a:srgbClr val="C00000"/>
                        </a:solidFill>
                        <a:latin typeface="Cambria Math" panose="02040503050406030204" pitchFamily="18" charset="0"/>
                      </a:rPr>
                      <m:t>𝑆</m:t>
                    </m:r>
                  </m:oMath>
                </a14:m>
                <a:r>
                  <a:rPr lang="en-US" sz="3200" dirty="0"/>
                  <a:t> of </a:t>
                </a:r>
                <a14:m>
                  <m:oMath xmlns:m="http://schemas.openxmlformats.org/officeDocument/2006/math">
                    <m:r>
                      <a:rPr lang="en-US" sz="3200" b="0" i="1" smtClean="0">
                        <a:solidFill>
                          <a:srgbClr val="C00000"/>
                        </a:solidFill>
                        <a:latin typeface="Cambria Math" panose="02040503050406030204" pitchFamily="18" charset="0"/>
                      </a:rPr>
                      <m:t>𝑟</m:t>
                    </m:r>
                  </m:oMath>
                </a14:m>
                <a:r>
                  <a:rPr lang="en-US" sz="3200" dirty="0"/>
                  <a:t> coordinates of </a:t>
                </a:r>
                <a14:m>
                  <m:oMath xmlns:m="http://schemas.openxmlformats.org/officeDocument/2006/math">
                    <m:r>
                      <a:rPr lang="en-US" sz="3200" b="0" i="1" smtClean="0">
                        <a:solidFill>
                          <a:srgbClr val="C00000"/>
                        </a:solidFill>
                        <a:latin typeface="Cambria Math" panose="02040503050406030204" pitchFamily="18" charset="0"/>
                      </a:rPr>
                      <m:t>𝑥</m:t>
                    </m:r>
                  </m:oMath>
                </a14:m>
                <a:r>
                  <a:rPr lang="en-US" sz="3200" dirty="0"/>
                  <a:t>, unknown to the adversary</a:t>
                </a:r>
              </a:p>
              <a:p>
                <a:pPr>
                  <a:buClr>
                    <a:schemeClr val="tx1"/>
                  </a:buClr>
                </a:pPr>
                <a:endParaRPr lang="en-US" sz="3200" dirty="0"/>
              </a:p>
              <a:p>
                <a:pPr>
                  <a:buClr>
                    <a:schemeClr val="tx1"/>
                  </a:buClr>
                </a:pPr>
                <a:endParaRPr lang="en-US" sz="3200" dirty="0"/>
              </a:p>
              <a:p>
                <a:pPr>
                  <a:buClr>
                    <a:schemeClr val="tx1"/>
                  </a:buClr>
                </a:pPr>
                <a:r>
                  <a:rPr lang="en-US" sz="3200" dirty="0">
                    <a:solidFill>
                      <a:srgbClr val="00B050"/>
                    </a:solidFill>
                  </a:rPr>
                  <a:t>Attack</a:t>
                </a:r>
                <a:r>
                  <a:rPr lang="en-US" sz="3200" dirty="0"/>
                  <a:t>: </a:t>
                </a:r>
              </a:p>
              <a:p>
                <a:pPr marL="971550" lvl="1" indent="-514350">
                  <a:buClr>
                    <a:srgbClr val="00B050"/>
                  </a:buClr>
                  <a:buFont typeface="+mj-lt"/>
                  <a:buAutoNum type="arabicPeriod"/>
                </a:pPr>
                <a:r>
                  <a:rPr lang="en-US" sz="3200" dirty="0"/>
                  <a:t>Identify </a:t>
                </a:r>
                <a14:m>
                  <m:oMath xmlns:m="http://schemas.openxmlformats.org/officeDocument/2006/math">
                    <m:r>
                      <a:rPr lang="en-US" sz="3200" b="0" i="1" smtClean="0">
                        <a:solidFill>
                          <a:srgbClr val="C00000"/>
                        </a:solidFill>
                        <a:latin typeface="Cambria Math" panose="02040503050406030204" pitchFamily="18" charset="0"/>
                      </a:rPr>
                      <m:t>𝑆</m:t>
                    </m:r>
                  </m:oMath>
                </a14:m>
                <a:endParaRPr lang="en-US" sz="3200" dirty="0"/>
              </a:p>
              <a:p>
                <a:pPr marL="971550" lvl="1" indent="-514350">
                  <a:buClr>
                    <a:srgbClr val="00B050"/>
                  </a:buClr>
                  <a:buFont typeface="+mj-lt"/>
                  <a:buAutoNum type="arabicPeriod"/>
                </a:pPr>
                <a:r>
                  <a:rPr lang="en-US" sz="3200" dirty="0"/>
                  <a:t>Place zeros in </a:t>
                </a:r>
                <a14:m>
                  <m:oMath xmlns:m="http://schemas.openxmlformats.org/officeDocument/2006/math">
                    <m:r>
                      <a:rPr lang="en-US" sz="3200" b="0" i="1" smtClean="0">
                        <a:solidFill>
                          <a:srgbClr val="C00000"/>
                        </a:solidFill>
                        <a:latin typeface="Cambria Math" panose="02040503050406030204" pitchFamily="18" charset="0"/>
                      </a:rPr>
                      <m:t>𝑆</m:t>
                    </m:r>
                  </m:oMath>
                </a14:m>
                <a:r>
                  <a:rPr lang="en-US" sz="3200" dirty="0"/>
                  <a:t> and </a:t>
                </a:r>
                <a:r>
                  <a:rPr lang="en-US" sz="3200" dirty="0" err="1"/>
                  <a:t>nonzeros</a:t>
                </a:r>
                <a:r>
                  <a:rPr lang="en-US" sz="3200" dirty="0"/>
                  <a:t> elsewhere</a:t>
                </a:r>
              </a:p>
            </p:txBody>
          </p:sp>
        </mc:Choice>
        <mc:Fallback xmlns="">
          <p:sp>
            <p:nvSpPr>
              <p:cNvPr id="3" name="Content Placeholder 2">
                <a:extLst>
                  <a:ext uri="{FF2B5EF4-FFF2-40B4-BE49-F238E27FC236}">
                    <a16:creationId xmlns:a16="http://schemas.microsoft.com/office/drawing/2014/main" id="{3CD298EE-232A-4602-BB51-FA680B6EA672}"/>
                  </a:ext>
                </a:extLst>
              </p:cNvPr>
              <p:cNvSpPr>
                <a:spLocks noGrp="1" noRot="1" noChangeAspect="1" noMove="1" noResize="1" noEditPoints="1" noAdjustHandles="1" noChangeArrowheads="1" noChangeShapeType="1" noTextEdit="1"/>
              </p:cNvSpPr>
              <p:nvPr>
                <p:ph idx="1"/>
              </p:nvPr>
            </p:nvSpPr>
            <p:spPr>
              <a:xfrm>
                <a:off x="838200" y="1825624"/>
                <a:ext cx="11020720" cy="4788239"/>
              </a:xfrm>
              <a:blipFill>
                <a:blip r:embed="rId3"/>
                <a:stretch>
                  <a:fillRect l="-1273" t="-2545"/>
                </a:stretch>
              </a:blipFill>
            </p:spPr>
            <p:txBody>
              <a:bodyPr/>
              <a:lstStyle/>
              <a:p>
                <a:r>
                  <a:rPr lang="en-US">
                    <a:noFill/>
                  </a:rPr>
                  <a:t> </a:t>
                </a:r>
              </a:p>
            </p:txBody>
          </p:sp>
        </mc:Fallback>
      </mc:AlternateContent>
    </p:spTree>
    <p:extLst>
      <p:ext uri="{BB962C8B-B14F-4D97-AF65-F5344CB8AC3E}">
        <p14:creationId xmlns:p14="http://schemas.microsoft.com/office/powerpoint/2010/main" val="38341873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49F98-FC53-4C98-8C23-550048D4FCF9}"/>
              </a:ext>
            </a:extLst>
          </p:cNvPr>
          <p:cNvSpPr>
            <a:spLocks noGrp="1"/>
          </p:cNvSpPr>
          <p:nvPr>
            <p:ph type="title"/>
          </p:nvPr>
        </p:nvSpPr>
        <p:spPr/>
        <p:txBody>
          <a:bodyPr/>
          <a:lstStyle/>
          <a:p>
            <a:r>
              <a:rPr lang="en-US" dirty="0">
                <a:solidFill>
                  <a:srgbClr val="C00000"/>
                </a:solidFill>
              </a:rPr>
              <a:t>Interactive Fingerprinting Code Problem</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CD298EE-232A-4602-BB51-FA680B6EA672}"/>
                  </a:ext>
                </a:extLst>
              </p:cNvPr>
              <p:cNvSpPr>
                <a:spLocks noGrp="1"/>
              </p:cNvSpPr>
              <p:nvPr>
                <p:ph idx="1"/>
              </p:nvPr>
            </p:nvSpPr>
            <p:spPr>
              <a:xfrm>
                <a:off x="838200" y="1825624"/>
                <a:ext cx="10907598" cy="4788239"/>
              </a:xfrm>
            </p:spPr>
            <p:txBody>
              <a:bodyPr>
                <a:normAutofit/>
              </a:bodyPr>
              <a:lstStyle/>
              <a:p>
                <a:pPr>
                  <a:buClr>
                    <a:schemeClr val="tx1"/>
                  </a:buClr>
                </a:pPr>
                <a:r>
                  <a:rPr lang="en-US" dirty="0"/>
                  <a:t>An algorithm </a:t>
                </a:r>
                <a14:m>
                  <m:oMath xmlns:m="http://schemas.openxmlformats.org/officeDocument/2006/math">
                    <m:r>
                      <a:rPr lang="en-US" b="0" i="1" smtClean="0">
                        <a:solidFill>
                          <a:srgbClr val="C00000"/>
                        </a:solidFill>
                        <a:latin typeface="Cambria Math" panose="02040503050406030204" pitchFamily="18" charset="0"/>
                      </a:rPr>
                      <m:t>𝒫</m:t>
                    </m:r>
                  </m:oMath>
                </a14:m>
                <a:r>
                  <a:rPr lang="en-US" dirty="0"/>
                  <a:t> selects a set </a:t>
                </a:r>
                <a14:m>
                  <m:oMath xmlns:m="http://schemas.openxmlformats.org/officeDocument/2006/math">
                    <m:r>
                      <a:rPr lang="en-US" b="0" i="1" smtClean="0">
                        <a:solidFill>
                          <a:srgbClr val="C00000"/>
                        </a:solidFill>
                        <a:latin typeface="Cambria Math" panose="02040503050406030204" pitchFamily="18" charset="0"/>
                      </a:rPr>
                      <m:t>𝑆</m:t>
                    </m:r>
                    <m:r>
                      <a:rPr lang="en-US" b="0"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𝑛</m:t>
                    </m:r>
                    <m:r>
                      <a:rPr lang="en-US" b="0" i="1" smtClean="0">
                        <a:solidFill>
                          <a:srgbClr val="C00000"/>
                        </a:solidFill>
                        <a:latin typeface="Cambria Math" panose="02040503050406030204" pitchFamily="18" charset="0"/>
                      </a:rPr>
                      <m:t>]</m:t>
                    </m:r>
                  </m:oMath>
                </a14:m>
                <a:r>
                  <a:rPr lang="en-US" dirty="0"/>
                  <a:t> of coordinates unknown to the fingerprinting code </a:t>
                </a:r>
                <a14:m>
                  <m:oMath xmlns:m="http://schemas.openxmlformats.org/officeDocument/2006/math">
                    <m:r>
                      <a:rPr lang="en-US" b="0" i="1" smtClean="0">
                        <a:solidFill>
                          <a:srgbClr val="C00000"/>
                        </a:solidFill>
                        <a:latin typeface="Cambria Math" panose="02040503050406030204" pitchFamily="18" charset="0"/>
                      </a:rPr>
                      <m:t>ℱ</m:t>
                    </m:r>
                  </m:oMath>
                </a14:m>
                <a:endParaRPr lang="en-US" dirty="0"/>
              </a:p>
              <a:p>
                <a:pPr>
                  <a:buClr>
                    <a:schemeClr val="tx1"/>
                  </a:buClr>
                </a:pPr>
                <a:endParaRPr lang="en-US" b="0" i="1" dirty="0">
                  <a:solidFill>
                    <a:srgbClr val="C00000"/>
                  </a:solidFill>
                  <a:latin typeface="Cambria Math" panose="02040503050406030204" pitchFamily="18" charset="0"/>
                </a:endParaRPr>
              </a:p>
              <a:p>
                <a:pPr>
                  <a:buClr>
                    <a:schemeClr val="tx1"/>
                  </a:buClr>
                </a:pPr>
                <a14:m>
                  <m:oMath xmlns:m="http://schemas.openxmlformats.org/officeDocument/2006/math">
                    <m:r>
                      <a:rPr lang="en-US" b="0" i="1" smtClean="0">
                        <a:solidFill>
                          <a:srgbClr val="C00000"/>
                        </a:solidFill>
                        <a:latin typeface="Cambria Math" panose="02040503050406030204" pitchFamily="18" charset="0"/>
                      </a:rPr>
                      <m:t>ℱ</m:t>
                    </m:r>
                  </m:oMath>
                </a14:m>
                <a:r>
                  <a:rPr lang="en-US" dirty="0"/>
                  <a:t> must identify </a:t>
                </a:r>
                <a14:m>
                  <m:oMath xmlns:m="http://schemas.openxmlformats.org/officeDocument/2006/math">
                    <m:r>
                      <a:rPr lang="en-US" b="0" i="1" smtClean="0">
                        <a:solidFill>
                          <a:srgbClr val="C00000"/>
                        </a:solidFill>
                        <a:latin typeface="Cambria Math" panose="02040503050406030204" pitchFamily="18" charset="0"/>
                      </a:rPr>
                      <m:t>𝑆</m:t>
                    </m:r>
                  </m:oMath>
                </a14:m>
                <a:r>
                  <a:rPr lang="en-US" dirty="0"/>
                  <a:t> by making adaptive queries </a:t>
                </a:r>
                <a14:m>
                  <m:oMath xmlns:m="http://schemas.openxmlformats.org/officeDocument/2006/math">
                    <m:sSup>
                      <m:sSupPr>
                        <m:ctrlPr>
                          <a:rPr lang="en-US" b="0" i="1" smtClean="0">
                            <a:solidFill>
                              <a:srgbClr val="C00000"/>
                            </a:solidFill>
                            <a:latin typeface="Cambria Math" panose="02040503050406030204" pitchFamily="18" charset="0"/>
                          </a:rPr>
                        </m:ctrlPr>
                      </m:sSupPr>
                      <m:e>
                        <m:r>
                          <a:rPr lang="en-US" b="0" i="1" smtClean="0">
                            <a:solidFill>
                              <a:srgbClr val="C00000"/>
                            </a:solidFill>
                            <a:latin typeface="Cambria Math" panose="02040503050406030204" pitchFamily="18" charset="0"/>
                          </a:rPr>
                          <m:t>𝑐</m:t>
                        </m:r>
                      </m:e>
                      <m:sup>
                        <m:r>
                          <a:rPr lang="en-US" b="0" i="1" smtClean="0">
                            <a:solidFill>
                              <a:srgbClr val="C00000"/>
                            </a:solidFill>
                            <a:latin typeface="Cambria Math" panose="02040503050406030204" pitchFamily="18" charset="0"/>
                          </a:rPr>
                          <m:t>𝑡</m:t>
                        </m:r>
                      </m:sup>
                    </m:sSup>
                    <m:r>
                      <a:rPr lang="en-US" b="0" i="1" smtClean="0">
                        <a:solidFill>
                          <a:srgbClr val="C00000"/>
                        </a:solidFill>
                        <a:latin typeface="Cambria Math" panose="02040503050406030204" pitchFamily="18" charset="0"/>
                      </a:rPr>
                      <m:t>∈</m:t>
                    </m:r>
                    <m:sSup>
                      <m:sSupPr>
                        <m:ctrlPr>
                          <a:rPr lang="en-US" b="0" i="1" smtClean="0">
                            <a:solidFill>
                              <a:srgbClr val="C00000"/>
                            </a:solidFill>
                            <a:latin typeface="Cambria Math" panose="02040503050406030204" pitchFamily="18" charset="0"/>
                          </a:rPr>
                        </m:ctrlPr>
                      </m:sSupPr>
                      <m:e>
                        <m:d>
                          <m:dPr>
                            <m:begChr m:val="{"/>
                            <m:endChr m:val="}"/>
                            <m:ctrlPr>
                              <a:rPr lang="en-US" b="0" i="1" smtClean="0">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±1</m:t>
                            </m:r>
                          </m:e>
                        </m:d>
                      </m:e>
                      <m:sup>
                        <m:r>
                          <a:rPr lang="en-US" b="0" i="1" smtClean="0">
                            <a:solidFill>
                              <a:srgbClr val="C00000"/>
                            </a:solidFill>
                            <a:latin typeface="Cambria Math" panose="02040503050406030204" pitchFamily="18" charset="0"/>
                          </a:rPr>
                          <m:t>𝑛</m:t>
                        </m:r>
                      </m:sup>
                    </m:sSup>
                  </m:oMath>
                </a14:m>
                <a:endParaRPr lang="en-US" dirty="0"/>
              </a:p>
              <a:p>
                <a:pPr>
                  <a:buClr>
                    <a:schemeClr val="tx1"/>
                  </a:buClr>
                </a:pPr>
                <a14:m>
                  <m:oMath xmlns:m="http://schemas.openxmlformats.org/officeDocument/2006/math">
                    <m:r>
                      <a:rPr lang="en-US" b="0" i="1" smtClean="0">
                        <a:solidFill>
                          <a:srgbClr val="C00000"/>
                        </a:solidFill>
                        <a:latin typeface="Cambria Math" panose="02040503050406030204" pitchFamily="18" charset="0"/>
                      </a:rPr>
                      <m:t>𝒫</m:t>
                    </m:r>
                  </m:oMath>
                </a14:m>
                <a:r>
                  <a:rPr lang="en-US" dirty="0"/>
                  <a:t> must answer consistently with some coordinate in </a:t>
                </a:r>
                <a14:m>
                  <m:oMath xmlns:m="http://schemas.openxmlformats.org/officeDocument/2006/math">
                    <m:sSup>
                      <m:sSupPr>
                        <m:ctrlPr>
                          <a:rPr lang="en-US" b="0" i="1" smtClean="0">
                            <a:solidFill>
                              <a:srgbClr val="C00000"/>
                            </a:solidFill>
                            <a:latin typeface="Cambria Math" panose="02040503050406030204" pitchFamily="18" charset="0"/>
                          </a:rPr>
                        </m:ctrlPr>
                      </m:sSupPr>
                      <m:e>
                        <m:r>
                          <a:rPr lang="en-US" b="0" i="1" smtClean="0">
                            <a:solidFill>
                              <a:srgbClr val="C00000"/>
                            </a:solidFill>
                            <a:latin typeface="Cambria Math" panose="02040503050406030204" pitchFamily="18" charset="0"/>
                          </a:rPr>
                          <m:t>𝑐</m:t>
                        </m:r>
                      </m:e>
                      <m:sup>
                        <m:r>
                          <a:rPr lang="en-US" b="0" i="1" smtClean="0">
                            <a:solidFill>
                              <a:srgbClr val="C00000"/>
                            </a:solidFill>
                            <a:latin typeface="Cambria Math" panose="02040503050406030204" pitchFamily="18" charset="0"/>
                          </a:rPr>
                          <m:t>𝑡</m:t>
                        </m:r>
                      </m:sup>
                    </m:sSup>
                  </m:oMath>
                </a14:m>
                <a:r>
                  <a:rPr lang="en-US" dirty="0"/>
                  <a:t>, i.e., </a:t>
                </a:r>
                <a14:m>
                  <m:oMath xmlns:m="http://schemas.openxmlformats.org/officeDocument/2006/math">
                    <m:sSup>
                      <m:sSupPr>
                        <m:ctrlPr>
                          <a:rPr lang="en-US" b="0" i="1" smtClean="0">
                            <a:solidFill>
                              <a:srgbClr val="C00000"/>
                            </a:solidFill>
                            <a:latin typeface="Cambria Math" panose="02040503050406030204" pitchFamily="18" charset="0"/>
                          </a:rPr>
                        </m:ctrlPr>
                      </m:sSupPr>
                      <m:e>
                        <m:r>
                          <a:rPr lang="en-US" b="0" i="1" smtClean="0">
                            <a:solidFill>
                              <a:srgbClr val="C00000"/>
                            </a:solidFill>
                            <a:latin typeface="Cambria Math" panose="02040503050406030204" pitchFamily="18" charset="0"/>
                          </a:rPr>
                          <m:t>𝑎</m:t>
                        </m:r>
                      </m:e>
                      <m:sup>
                        <m:r>
                          <a:rPr lang="en-US" b="0" i="1" smtClean="0">
                            <a:solidFill>
                              <a:srgbClr val="C00000"/>
                            </a:solidFill>
                            <a:latin typeface="Cambria Math" panose="02040503050406030204" pitchFamily="18" charset="0"/>
                          </a:rPr>
                          <m:t>𝑡</m:t>
                        </m:r>
                      </m:sup>
                    </m:sSup>
                    <m:r>
                      <a:rPr lang="en-US" b="0" i="1" smtClean="0">
                        <a:solidFill>
                          <a:srgbClr val="C00000"/>
                        </a:solidFill>
                        <a:latin typeface="Cambria Math" panose="02040503050406030204" pitchFamily="18" charset="0"/>
                      </a:rPr>
                      <m:t>=</m:t>
                    </m:r>
                    <m:sSubSup>
                      <m:sSubSupPr>
                        <m:ctrlPr>
                          <a:rPr lang="en-US" b="0" i="1" smtClean="0">
                            <a:solidFill>
                              <a:srgbClr val="C00000"/>
                            </a:solidFill>
                            <a:latin typeface="Cambria Math" panose="02040503050406030204" pitchFamily="18" charset="0"/>
                          </a:rPr>
                        </m:ctrlPr>
                      </m:sSubSupPr>
                      <m:e>
                        <m:r>
                          <a:rPr lang="en-US" b="0" i="1" smtClean="0">
                            <a:solidFill>
                              <a:srgbClr val="C00000"/>
                            </a:solidFill>
                            <a:latin typeface="Cambria Math" panose="02040503050406030204" pitchFamily="18" charset="0"/>
                          </a:rPr>
                          <m:t>𝑐</m:t>
                        </m:r>
                      </m:e>
                      <m:sub>
                        <m:r>
                          <a:rPr lang="en-US" b="0" i="1" smtClean="0">
                            <a:solidFill>
                              <a:srgbClr val="C00000"/>
                            </a:solidFill>
                            <a:latin typeface="Cambria Math" panose="02040503050406030204" pitchFamily="18" charset="0"/>
                          </a:rPr>
                          <m:t>𝑖</m:t>
                        </m:r>
                      </m:sub>
                      <m:sup>
                        <m:r>
                          <a:rPr lang="en-US" b="0" i="1" smtClean="0">
                            <a:solidFill>
                              <a:srgbClr val="C00000"/>
                            </a:solidFill>
                            <a:latin typeface="Cambria Math" panose="02040503050406030204" pitchFamily="18" charset="0"/>
                          </a:rPr>
                          <m:t>𝑡</m:t>
                        </m:r>
                      </m:sup>
                    </m:sSubSup>
                  </m:oMath>
                </a14:m>
                <a:r>
                  <a:rPr lang="en-US" dirty="0"/>
                  <a:t> for some </a:t>
                </a:r>
                <a14:m>
                  <m:oMath xmlns:m="http://schemas.openxmlformats.org/officeDocument/2006/math">
                    <m:r>
                      <a:rPr lang="en-US" b="0" i="1" smtClean="0">
                        <a:solidFill>
                          <a:srgbClr val="C00000"/>
                        </a:solidFill>
                        <a:latin typeface="Cambria Math" panose="02040503050406030204" pitchFamily="18" charset="0"/>
                      </a:rPr>
                      <m:t>𝑖</m:t>
                    </m:r>
                    <m:r>
                      <a:rPr lang="en-US" b="0" i="1" smtClean="0">
                        <a:solidFill>
                          <a:srgbClr val="C00000"/>
                        </a:solidFill>
                        <a:latin typeface="Cambria Math" panose="02040503050406030204" pitchFamily="18" charset="0"/>
                      </a:rPr>
                      <m:t>∈</m:t>
                    </m:r>
                    <m:d>
                      <m:dPr>
                        <m:begChr m:val="["/>
                        <m:endChr m:val="]"/>
                        <m:ctrlPr>
                          <a:rPr lang="en-US" b="0" i="1" smtClean="0">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𝑛</m:t>
                        </m:r>
                      </m:e>
                    </m:d>
                  </m:oMath>
                </a14:m>
                <a:endParaRPr lang="en-US" b="0" dirty="0">
                  <a:solidFill>
                    <a:srgbClr val="C00000"/>
                  </a:solidFill>
                </a:endParaRPr>
              </a:p>
              <a:p>
                <a:pPr>
                  <a:buClr>
                    <a:schemeClr val="tx1"/>
                  </a:buClr>
                </a:pPr>
                <a:r>
                  <a:rPr lang="en-US" dirty="0"/>
                  <a:t>BUT </a:t>
                </a:r>
                <a14:m>
                  <m:oMath xmlns:m="http://schemas.openxmlformats.org/officeDocument/2006/math">
                    <m:r>
                      <a:rPr lang="en-US" b="0" i="1" smtClean="0">
                        <a:solidFill>
                          <a:srgbClr val="C00000"/>
                        </a:solidFill>
                        <a:latin typeface="Cambria Math" panose="02040503050406030204" pitchFamily="18" charset="0"/>
                      </a:rPr>
                      <m:t>𝒫</m:t>
                    </m:r>
                  </m:oMath>
                </a14:m>
                <a:r>
                  <a:rPr lang="en-US" dirty="0"/>
                  <a:t> can only observe </a:t>
                </a:r>
                <a14:m>
                  <m:oMath xmlns:m="http://schemas.openxmlformats.org/officeDocument/2006/math">
                    <m:sSubSup>
                      <m:sSubSupPr>
                        <m:ctrlPr>
                          <a:rPr lang="en-US" b="0" i="1" smtClean="0">
                            <a:solidFill>
                              <a:srgbClr val="C00000"/>
                            </a:solidFill>
                            <a:latin typeface="Cambria Math" panose="02040503050406030204" pitchFamily="18" charset="0"/>
                          </a:rPr>
                        </m:ctrlPr>
                      </m:sSubSupPr>
                      <m:e>
                        <m:r>
                          <a:rPr lang="en-US" b="0" i="1" smtClean="0">
                            <a:solidFill>
                              <a:srgbClr val="C00000"/>
                            </a:solidFill>
                            <a:latin typeface="Cambria Math" panose="02040503050406030204" pitchFamily="18" charset="0"/>
                          </a:rPr>
                          <m:t>𝑐</m:t>
                        </m:r>
                      </m:e>
                      <m:sub>
                        <m:r>
                          <a:rPr lang="en-US" b="0" i="1" smtClean="0">
                            <a:solidFill>
                              <a:srgbClr val="C00000"/>
                            </a:solidFill>
                            <a:latin typeface="Cambria Math" panose="02040503050406030204" pitchFamily="18" charset="0"/>
                          </a:rPr>
                          <m:t>𝑖</m:t>
                        </m:r>
                      </m:sub>
                      <m:sup>
                        <m:r>
                          <a:rPr lang="en-US" b="0" i="1" smtClean="0">
                            <a:solidFill>
                              <a:srgbClr val="C00000"/>
                            </a:solidFill>
                            <a:latin typeface="Cambria Math" panose="02040503050406030204" pitchFamily="18" charset="0"/>
                          </a:rPr>
                          <m:t>𝑡</m:t>
                        </m:r>
                      </m:sup>
                    </m:sSubSup>
                  </m:oMath>
                </a14:m>
                <a:r>
                  <a:rPr lang="en-US" dirty="0"/>
                  <a:t> for </a:t>
                </a:r>
                <a14:m>
                  <m:oMath xmlns:m="http://schemas.openxmlformats.org/officeDocument/2006/math">
                    <m:r>
                      <a:rPr lang="en-US" b="0" i="1" smtClean="0">
                        <a:solidFill>
                          <a:srgbClr val="C00000"/>
                        </a:solidFill>
                        <a:latin typeface="Cambria Math" panose="02040503050406030204" pitchFamily="18" charset="0"/>
                      </a:rPr>
                      <m:t>𝑖</m:t>
                    </m:r>
                    <m:r>
                      <a:rPr lang="en-US" b="0"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𝑆</m:t>
                    </m:r>
                  </m:oMath>
                </a14:m>
                <a:r>
                  <a:rPr lang="en-US" dirty="0"/>
                  <a:t> </a:t>
                </a:r>
                <a:r>
                  <a:rPr lang="en-US" dirty="0">
                    <a:sym typeface="Wingdings 3" panose="05040102010807070707" pitchFamily="18" charset="2"/>
                  </a:rPr>
                  <a:t>  </a:t>
                </a:r>
                <a:r>
                  <a:rPr lang="en-US" dirty="0"/>
                  <a:t>needs to distinguish between inputs that are all zeros and all ones restricted to </a:t>
                </a:r>
                <a14:m>
                  <m:oMath xmlns:m="http://schemas.openxmlformats.org/officeDocument/2006/math">
                    <m:r>
                      <a:rPr lang="en-US" i="1">
                        <a:solidFill>
                          <a:srgbClr val="C00000"/>
                        </a:solidFill>
                        <a:latin typeface="Cambria Math" panose="02040503050406030204" pitchFamily="18" charset="0"/>
                      </a:rPr>
                      <m:t>𝑆</m:t>
                    </m:r>
                  </m:oMath>
                </a14:m>
                <a:endParaRPr lang="en-US" dirty="0"/>
              </a:p>
              <a:p>
                <a:pPr>
                  <a:buClr>
                    <a:schemeClr val="tx1"/>
                  </a:buClr>
                </a:pPr>
                <a:endParaRPr lang="en-US" dirty="0"/>
              </a:p>
              <a:p>
                <a:pPr>
                  <a:buClr>
                    <a:schemeClr val="tx1"/>
                  </a:buClr>
                </a:pPr>
                <a:r>
                  <a:rPr lang="en-US" dirty="0"/>
                  <a:t>Used for watermarking, traitor-tracing schemes </a:t>
                </a:r>
                <a:r>
                  <a:rPr lang="en-US" dirty="0">
                    <a:solidFill>
                      <a:srgbClr val="0070C0"/>
                    </a:solidFill>
                  </a:rPr>
                  <a:t>[BonehShaw98]</a:t>
                </a:r>
              </a:p>
            </p:txBody>
          </p:sp>
        </mc:Choice>
        <mc:Fallback xmlns="">
          <p:sp>
            <p:nvSpPr>
              <p:cNvPr id="3" name="Content Placeholder 2">
                <a:extLst>
                  <a:ext uri="{FF2B5EF4-FFF2-40B4-BE49-F238E27FC236}">
                    <a16:creationId xmlns:a16="http://schemas.microsoft.com/office/drawing/2014/main" id="{3CD298EE-232A-4602-BB51-FA680B6EA672}"/>
                  </a:ext>
                </a:extLst>
              </p:cNvPr>
              <p:cNvSpPr>
                <a:spLocks noGrp="1" noRot="1" noChangeAspect="1" noMove="1" noResize="1" noEditPoints="1" noAdjustHandles="1" noChangeArrowheads="1" noChangeShapeType="1" noTextEdit="1"/>
              </p:cNvSpPr>
              <p:nvPr>
                <p:ph idx="1"/>
              </p:nvPr>
            </p:nvSpPr>
            <p:spPr>
              <a:xfrm>
                <a:off x="838200" y="1825624"/>
                <a:ext cx="10907598" cy="4788239"/>
              </a:xfrm>
              <a:blipFill>
                <a:blip r:embed="rId3"/>
                <a:stretch>
                  <a:fillRect l="-1006" t="-2036" r="-1118" b="-2417"/>
                </a:stretch>
              </a:blipFill>
            </p:spPr>
            <p:txBody>
              <a:bodyPr/>
              <a:lstStyle/>
              <a:p>
                <a:r>
                  <a:rPr lang="en-US">
                    <a:noFill/>
                  </a:rPr>
                  <a:t> </a:t>
                </a:r>
              </a:p>
            </p:txBody>
          </p:sp>
        </mc:Fallback>
      </mc:AlternateContent>
    </p:spTree>
    <p:extLst>
      <p:ext uri="{BB962C8B-B14F-4D97-AF65-F5344CB8AC3E}">
        <p14:creationId xmlns:p14="http://schemas.microsoft.com/office/powerpoint/2010/main" val="393270939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49F98-FC53-4C98-8C23-550048D4FCF9}"/>
              </a:ext>
            </a:extLst>
          </p:cNvPr>
          <p:cNvSpPr>
            <a:spLocks noGrp="1"/>
          </p:cNvSpPr>
          <p:nvPr>
            <p:ph type="title"/>
          </p:nvPr>
        </p:nvSpPr>
        <p:spPr/>
        <p:txBody>
          <a:bodyPr/>
          <a:lstStyle/>
          <a:p>
            <a:r>
              <a:rPr lang="en-US" dirty="0">
                <a:solidFill>
                  <a:srgbClr val="C00000"/>
                </a:solidFill>
              </a:rPr>
              <a:t>Interactive Fingerprinting Codes</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CD298EE-232A-4602-BB51-FA680B6EA672}"/>
                  </a:ext>
                </a:extLst>
              </p:cNvPr>
              <p:cNvSpPr>
                <a:spLocks noGrp="1"/>
              </p:cNvSpPr>
              <p:nvPr>
                <p:ph idx="1"/>
              </p:nvPr>
            </p:nvSpPr>
            <p:spPr>
              <a:xfrm>
                <a:off x="838200" y="1825624"/>
                <a:ext cx="11020720" cy="4788239"/>
              </a:xfrm>
            </p:spPr>
            <p:txBody>
              <a:bodyPr>
                <a:normAutofit/>
              </a:bodyPr>
              <a:lstStyle/>
              <a:p>
                <a:pPr>
                  <a:buClr>
                    <a:schemeClr val="tx1"/>
                  </a:buClr>
                </a:pPr>
                <a:r>
                  <a:rPr lang="en-US" sz="3200" dirty="0"/>
                  <a:t>There exists an interactive fingerprinting code with length </a:t>
                </a:r>
                <a14:m>
                  <m:oMath xmlns:m="http://schemas.openxmlformats.org/officeDocument/2006/math">
                    <m:acc>
                      <m:accPr>
                        <m:chr m:val="̃"/>
                        <m:ctrlPr>
                          <a:rPr lang="en-US" sz="3200" b="0" i="1" smtClean="0">
                            <a:solidFill>
                              <a:srgbClr val="C00000"/>
                            </a:solidFill>
                            <a:latin typeface="Cambria Math" panose="02040503050406030204" pitchFamily="18" charset="0"/>
                          </a:rPr>
                        </m:ctrlPr>
                      </m:accPr>
                      <m:e>
                        <m:r>
                          <a:rPr lang="en-US" sz="3200" i="1">
                            <a:solidFill>
                              <a:srgbClr val="C00000"/>
                            </a:solidFill>
                            <a:latin typeface="Cambria Math" panose="02040503050406030204" pitchFamily="18" charset="0"/>
                          </a:rPr>
                          <m:t>𝑂</m:t>
                        </m:r>
                      </m:e>
                    </m:acc>
                    <m:d>
                      <m:dPr>
                        <m:ctrlPr>
                          <a:rPr lang="en-US" sz="3200" b="0" i="1" smtClean="0">
                            <a:solidFill>
                              <a:srgbClr val="C00000"/>
                            </a:solidFill>
                            <a:latin typeface="Cambria Math" panose="02040503050406030204" pitchFamily="18" charset="0"/>
                          </a:rPr>
                        </m:ctrlPr>
                      </m:dPr>
                      <m:e>
                        <m:sSup>
                          <m:sSupPr>
                            <m:ctrlPr>
                              <a:rPr lang="en-US" sz="3200" b="0" i="1" smtClean="0">
                                <a:solidFill>
                                  <a:srgbClr val="C00000"/>
                                </a:solidFill>
                                <a:latin typeface="Cambria Math" panose="02040503050406030204" pitchFamily="18" charset="0"/>
                              </a:rPr>
                            </m:ctrlPr>
                          </m:sSupPr>
                          <m:e>
                            <m:r>
                              <a:rPr lang="en-US" sz="3200" b="0" i="1" smtClean="0">
                                <a:solidFill>
                                  <a:srgbClr val="C00000"/>
                                </a:solidFill>
                                <a:latin typeface="Cambria Math" panose="02040503050406030204" pitchFamily="18" charset="0"/>
                              </a:rPr>
                              <m:t>𝑛</m:t>
                            </m:r>
                          </m:e>
                          <m:sup>
                            <m:r>
                              <a:rPr lang="en-US" sz="3200" b="0" i="1" smtClean="0">
                                <a:solidFill>
                                  <a:srgbClr val="C00000"/>
                                </a:solidFill>
                                <a:latin typeface="Cambria Math" panose="02040503050406030204" pitchFamily="18" charset="0"/>
                              </a:rPr>
                              <m:t>2</m:t>
                            </m:r>
                          </m:sup>
                        </m:sSup>
                      </m:e>
                    </m:d>
                  </m:oMath>
                </a14:m>
                <a:r>
                  <a:rPr lang="en-US" sz="3200" dirty="0"/>
                  <a:t> </a:t>
                </a:r>
                <a:r>
                  <a:rPr lang="en-US" sz="3200" dirty="0">
                    <a:solidFill>
                      <a:srgbClr val="0070C0"/>
                    </a:solidFill>
                  </a:rPr>
                  <a:t>[SteinkeUllman15]</a:t>
                </a:r>
              </a:p>
              <a:p>
                <a:pPr>
                  <a:buClr>
                    <a:schemeClr val="tx1"/>
                  </a:buClr>
                </a:pPr>
                <a:endParaRPr lang="en-US" sz="3200" dirty="0"/>
              </a:p>
              <a:p>
                <a:pPr>
                  <a:buClr>
                    <a:schemeClr val="tx1"/>
                  </a:buClr>
                </a:pPr>
                <a:r>
                  <a:rPr lang="en-US" sz="3200" dirty="0"/>
                  <a:t>Gap </a:t>
                </a:r>
                <a14:m>
                  <m:oMath xmlns:m="http://schemas.openxmlformats.org/officeDocument/2006/math">
                    <m:sSub>
                      <m:sSubPr>
                        <m:ctrlPr>
                          <a:rPr lang="en-US" sz="3200" i="1">
                            <a:solidFill>
                              <a:srgbClr val="C00000"/>
                            </a:solidFill>
                            <a:latin typeface="Cambria Math" panose="02040503050406030204" pitchFamily="18" charset="0"/>
                          </a:rPr>
                        </m:ctrlPr>
                      </m:sSubPr>
                      <m:e>
                        <m:r>
                          <a:rPr lang="en-US" sz="3200" i="1">
                            <a:solidFill>
                              <a:srgbClr val="C00000"/>
                            </a:solidFill>
                            <a:latin typeface="Cambria Math" panose="02040503050406030204" pitchFamily="18" charset="0"/>
                          </a:rPr>
                          <m:t>ℓ</m:t>
                        </m:r>
                      </m:e>
                      <m:sub>
                        <m:r>
                          <a:rPr lang="en-US" sz="3200" i="1">
                            <a:solidFill>
                              <a:srgbClr val="C00000"/>
                            </a:solidFill>
                            <a:latin typeface="Cambria Math" panose="02040503050406030204" pitchFamily="18" charset="0"/>
                          </a:rPr>
                          <m:t>0</m:t>
                        </m:r>
                      </m:sub>
                    </m:sSub>
                  </m:oMath>
                </a14:m>
                <a:r>
                  <a:rPr lang="en-US" sz="3200" dirty="0"/>
                  <a:t> norm problem needs to distinguish between </a:t>
                </a:r>
                <a14:m>
                  <m:oMath xmlns:m="http://schemas.openxmlformats.org/officeDocument/2006/math">
                    <m:sSub>
                      <m:sSubPr>
                        <m:ctrlPr>
                          <a:rPr lang="en-US" sz="3200" b="0" i="1" smtClean="0">
                            <a:solidFill>
                              <a:srgbClr val="C00000"/>
                            </a:solidFill>
                            <a:latin typeface="Cambria Math" panose="02040503050406030204" pitchFamily="18" charset="0"/>
                          </a:rPr>
                        </m:ctrlPr>
                      </m:sSubPr>
                      <m:e>
                        <m:d>
                          <m:dPr>
                            <m:begChr m:val="‖"/>
                            <m:endChr m:val="‖"/>
                            <m:ctrlPr>
                              <a:rPr lang="en-US" sz="3200" b="0" i="1" smtClean="0">
                                <a:solidFill>
                                  <a:srgbClr val="C00000"/>
                                </a:solidFill>
                                <a:latin typeface="Cambria Math" panose="02040503050406030204" pitchFamily="18" charset="0"/>
                              </a:rPr>
                            </m:ctrlPr>
                          </m:dPr>
                          <m:e>
                            <m:r>
                              <a:rPr lang="en-US" sz="3200" b="0" i="1" smtClean="0">
                                <a:solidFill>
                                  <a:srgbClr val="C00000"/>
                                </a:solidFill>
                                <a:latin typeface="Cambria Math" panose="02040503050406030204" pitchFamily="18" charset="0"/>
                              </a:rPr>
                              <m:t>𝑥</m:t>
                            </m:r>
                          </m:e>
                        </m:d>
                      </m:e>
                      <m:sub>
                        <m:r>
                          <a:rPr lang="en-US" sz="3200" b="0" i="1" smtClean="0">
                            <a:solidFill>
                              <a:srgbClr val="C00000"/>
                            </a:solidFill>
                            <a:latin typeface="Cambria Math" panose="02040503050406030204" pitchFamily="18" charset="0"/>
                          </a:rPr>
                          <m:t>0</m:t>
                        </m:r>
                      </m:sub>
                    </m:sSub>
                    <m:r>
                      <a:rPr lang="en-US" sz="3200" b="0" i="1" smtClean="0">
                        <a:solidFill>
                          <a:srgbClr val="C00000"/>
                        </a:solidFill>
                        <a:latin typeface="Cambria Math" panose="02040503050406030204" pitchFamily="18" charset="0"/>
                      </a:rPr>
                      <m:t>&lt;</m:t>
                    </m:r>
                    <m:r>
                      <a:rPr lang="en-US" sz="3200" b="0" i="1" smtClean="0">
                        <a:solidFill>
                          <a:srgbClr val="C00000"/>
                        </a:solidFill>
                        <a:latin typeface="Cambria Math" panose="02040503050406030204" pitchFamily="18" charset="0"/>
                      </a:rPr>
                      <m:t>𝛼</m:t>
                    </m:r>
                    <m:r>
                      <a:rPr lang="en-US" sz="3200" b="0" i="1" smtClean="0">
                        <a:solidFill>
                          <a:srgbClr val="C00000"/>
                        </a:solidFill>
                        <a:latin typeface="Cambria Math" panose="02040503050406030204" pitchFamily="18" charset="0"/>
                      </a:rPr>
                      <m:t>𝑛</m:t>
                    </m:r>
                  </m:oMath>
                </a14:m>
                <a:r>
                  <a:rPr lang="en-US" sz="3200" dirty="0"/>
                  <a:t> or </a:t>
                </a:r>
                <a14:m>
                  <m:oMath xmlns:m="http://schemas.openxmlformats.org/officeDocument/2006/math">
                    <m:sSub>
                      <m:sSubPr>
                        <m:ctrlPr>
                          <a:rPr lang="en-US" sz="3200" i="1">
                            <a:solidFill>
                              <a:srgbClr val="C00000"/>
                            </a:solidFill>
                            <a:latin typeface="Cambria Math" panose="02040503050406030204" pitchFamily="18" charset="0"/>
                          </a:rPr>
                        </m:ctrlPr>
                      </m:sSubPr>
                      <m:e>
                        <m:d>
                          <m:dPr>
                            <m:begChr m:val="‖"/>
                            <m:endChr m:val="‖"/>
                            <m:ctrlPr>
                              <a:rPr lang="en-US" sz="3200" i="1">
                                <a:solidFill>
                                  <a:srgbClr val="C00000"/>
                                </a:solidFill>
                                <a:latin typeface="Cambria Math" panose="02040503050406030204" pitchFamily="18" charset="0"/>
                              </a:rPr>
                            </m:ctrlPr>
                          </m:dPr>
                          <m:e>
                            <m:r>
                              <a:rPr lang="en-US" sz="3200" i="1">
                                <a:solidFill>
                                  <a:srgbClr val="C00000"/>
                                </a:solidFill>
                                <a:latin typeface="Cambria Math" panose="02040503050406030204" pitchFamily="18" charset="0"/>
                              </a:rPr>
                              <m:t>𝑥</m:t>
                            </m:r>
                          </m:e>
                        </m:d>
                      </m:e>
                      <m:sub>
                        <m:r>
                          <a:rPr lang="en-US" sz="3200" i="1">
                            <a:solidFill>
                              <a:srgbClr val="C00000"/>
                            </a:solidFill>
                            <a:latin typeface="Cambria Math" panose="02040503050406030204" pitchFamily="18" charset="0"/>
                          </a:rPr>
                          <m:t>0</m:t>
                        </m:r>
                      </m:sub>
                    </m:sSub>
                    <m:r>
                      <a:rPr lang="en-US" sz="3200" b="0" i="1" smtClean="0">
                        <a:solidFill>
                          <a:srgbClr val="C00000"/>
                        </a:solidFill>
                        <a:latin typeface="Cambria Math" panose="02040503050406030204" pitchFamily="18" charset="0"/>
                      </a:rPr>
                      <m:t>&gt;</m:t>
                    </m:r>
                    <m:r>
                      <a:rPr lang="en-US" sz="3200" b="0" i="1" smtClean="0">
                        <a:solidFill>
                          <a:srgbClr val="C00000"/>
                        </a:solidFill>
                        <a:latin typeface="Cambria Math" panose="02040503050406030204" pitchFamily="18" charset="0"/>
                      </a:rPr>
                      <m:t>𝛽</m:t>
                    </m:r>
                    <m:r>
                      <a:rPr lang="en-US" sz="3200" i="1">
                        <a:solidFill>
                          <a:srgbClr val="C00000"/>
                        </a:solidFill>
                        <a:latin typeface="Cambria Math" panose="02040503050406030204" pitchFamily="18" charset="0"/>
                      </a:rPr>
                      <m:t>𝑛</m:t>
                    </m:r>
                  </m:oMath>
                </a14:m>
                <a:endParaRPr lang="en-US" sz="3200" dirty="0"/>
              </a:p>
              <a:p>
                <a:pPr>
                  <a:buClr>
                    <a:schemeClr val="tx1"/>
                  </a:buClr>
                </a:pPr>
                <a:endParaRPr lang="en-US" sz="3200" dirty="0"/>
              </a:p>
              <a:p>
                <a:pPr>
                  <a:buClr>
                    <a:schemeClr val="tx1"/>
                  </a:buClr>
                </a:pPr>
                <a:r>
                  <a:rPr lang="en-US" sz="3200" dirty="0"/>
                  <a:t>Stronger requirement than fingerprinting code (which just needs to distinguish between all zeros and all ones)</a:t>
                </a:r>
              </a:p>
            </p:txBody>
          </p:sp>
        </mc:Choice>
        <mc:Fallback xmlns="">
          <p:sp>
            <p:nvSpPr>
              <p:cNvPr id="3" name="Content Placeholder 2">
                <a:extLst>
                  <a:ext uri="{FF2B5EF4-FFF2-40B4-BE49-F238E27FC236}">
                    <a16:creationId xmlns:a16="http://schemas.microsoft.com/office/drawing/2014/main" id="{3CD298EE-232A-4602-BB51-FA680B6EA672}"/>
                  </a:ext>
                </a:extLst>
              </p:cNvPr>
              <p:cNvSpPr>
                <a:spLocks noGrp="1" noRot="1" noChangeAspect="1" noMove="1" noResize="1" noEditPoints="1" noAdjustHandles="1" noChangeArrowheads="1" noChangeShapeType="1" noTextEdit="1"/>
              </p:cNvSpPr>
              <p:nvPr>
                <p:ph idx="1"/>
              </p:nvPr>
            </p:nvSpPr>
            <p:spPr>
              <a:xfrm>
                <a:off x="838200" y="1825624"/>
                <a:ext cx="11020720" cy="4788239"/>
              </a:xfrm>
              <a:blipFill>
                <a:blip r:embed="rId3"/>
                <a:stretch>
                  <a:fillRect l="-1273" t="-2672"/>
                </a:stretch>
              </a:blipFill>
            </p:spPr>
            <p:txBody>
              <a:bodyPr/>
              <a:lstStyle/>
              <a:p>
                <a:r>
                  <a:rPr lang="en-US">
                    <a:noFill/>
                  </a:rPr>
                  <a:t> </a:t>
                </a:r>
              </a:p>
            </p:txBody>
          </p:sp>
        </mc:Fallback>
      </mc:AlternateContent>
    </p:spTree>
    <p:extLst>
      <p:ext uri="{BB962C8B-B14F-4D97-AF65-F5344CB8AC3E}">
        <p14:creationId xmlns:p14="http://schemas.microsoft.com/office/powerpoint/2010/main" val="15051919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419AC-DCE6-4371-8DE2-D617E99D653D}"/>
              </a:ext>
            </a:extLst>
          </p:cNvPr>
          <p:cNvSpPr>
            <a:spLocks noGrp="1"/>
          </p:cNvSpPr>
          <p:nvPr>
            <p:ph type="title"/>
          </p:nvPr>
        </p:nvSpPr>
        <p:spPr/>
        <p:txBody>
          <a:bodyPr/>
          <a:lstStyle/>
          <a:p>
            <a:r>
              <a:rPr lang="en-US" dirty="0">
                <a:solidFill>
                  <a:srgbClr val="C00000"/>
                </a:solidFill>
              </a:rPr>
              <a:t>Lots of problems…</a:t>
            </a:r>
            <a:endParaRPr lang="en-US" dirty="0"/>
          </a:p>
        </p:txBody>
      </p:sp>
      <p:sp>
        <p:nvSpPr>
          <p:cNvPr id="5" name="Content Placeholder 3">
            <a:extLst>
              <a:ext uri="{FF2B5EF4-FFF2-40B4-BE49-F238E27FC236}">
                <a16:creationId xmlns:a16="http://schemas.microsoft.com/office/drawing/2014/main" id="{46EDD9D9-1338-4BC5-9D28-964A84C143C2}"/>
              </a:ext>
            </a:extLst>
          </p:cNvPr>
          <p:cNvSpPr>
            <a:spLocks noGrp="1"/>
          </p:cNvSpPr>
          <p:nvPr>
            <p:ph idx="1"/>
          </p:nvPr>
        </p:nvSpPr>
        <p:spPr>
          <a:xfrm>
            <a:off x="838200" y="1825625"/>
            <a:ext cx="10242755" cy="4351338"/>
          </a:xfrm>
        </p:spPr>
        <p:txBody>
          <a:bodyPr>
            <a:normAutofit/>
          </a:bodyPr>
          <a:lstStyle/>
          <a:p>
            <a:pPr>
              <a:buClr>
                <a:schemeClr val="tx1"/>
              </a:buClr>
            </a:pPr>
            <a:r>
              <a:rPr lang="en-US" sz="3200" dirty="0">
                <a:solidFill>
                  <a:srgbClr val="00B050"/>
                </a:solidFill>
              </a:rPr>
              <a:t>Graph problems</a:t>
            </a:r>
            <a:r>
              <a:rPr lang="en-US" sz="3200" dirty="0"/>
              <a:t>: Matchings, MST, MAX-CUT</a:t>
            </a:r>
          </a:p>
          <a:p>
            <a:pPr>
              <a:buClr>
                <a:schemeClr val="tx1"/>
              </a:buClr>
            </a:pPr>
            <a:r>
              <a:rPr lang="en-US" sz="3200" dirty="0">
                <a:solidFill>
                  <a:srgbClr val="00B050"/>
                </a:solidFill>
              </a:rPr>
              <a:t>Geometric problems</a:t>
            </a:r>
            <a:r>
              <a:rPr lang="en-US" sz="3200" dirty="0"/>
              <a:t>: Clustering, facility location</a:t>
            </a:r>
          </a:p>
          <a:p>
            <a:pPr>
              <a:buClr>
                <a:schemeClr val="tx1"/>
              </a:buClr>
            </a:pPr>
            <a:r>
              <a:rPr lang="en-US" sz="3200" dirty="0">
                <a:solidFill>
                  <a:srgbClr val="00B050"/>
                </a:solidFill>
              </a:rPr>
              <a:t>Statistical problems</a:t>
            </a:r>
            <a:r>
              <a:rPr lang="en-US" sz="3200" dirty="0"/>
              <a:t>: Heavy-hitters, norm/moment estimation, quantile estimation</a:t>
            </a:r>
          </a:p>
          <a:p>
            <a:pPr>
              <a:buClr>
                <a:schemeClr val="tx1"/>
              </a:buClr>
            </a:pPr>
            <a:r>
              <a:rPr lang="en-US" sz="3200" dirty="0">
                <a:solidFill>
                  <a:srgbClr val="00B050"/>
                </a:solidFill>
              </a:rPr>
              <a:t>Algebraic problems</a:t>
            </a:r>
            <a:r>
              <a:rPr lang="en-US" sz="3200" dirty="0"/>
              <a:t>: Subspace embeddings, regression, low-rank approximation</a:t>
            </a:r>
          </a:p>
          <a:p>
            <a:pPr>
              <a:buClr>
                <a:schemeClr val="tx1"/>
              </a:buClr>
            </a:pPr>
            <a:r>
              <a:rPr lang="en-US" sz="3200" dirty="0">
                <a:solidFill>
                  <a:srgbClr val="00B050"/>
                </a:solidFill>
              </a:rPr>
              <a:t>String problems</a:t>
            </a:r>
            <a:r>
              <a:rPr lang="en-US" sz="3200" dirty="0"/>
              <a:t>: pattern matching, periodicity</a:t>
            </a:r>
          </a:p>
          <a:p>
            <a:pPr>
              <a:buClr>
                <a:schemeClr val="tx1"/>
              </a:buClr>
            </a:pPr>
            <a:r>
              <a:rPr lang="en-US" sz="3200" dirty="0">
                <a:solidFill>
                  <a:srgbClr val="00B050"/>
                </a:solidFill>
              </a:rPr>
              <a:t>Others</a:t>
            </a:r>
            <a:r>
              <a:rPr lang="en-US" sz="3200" dirty="0"/>
              <a:t>: CSPs, coding theory, submodular optimization, </a:t>
            </a:r>
            <a:r>
              <a:rPr lang="en-US" sz="3200" dirty="0" err="1"/>
              <a:t>etc</a:t>
            </a:r>
            <a:endParaRPr lang="en-US" sz="3200" dirty="0"/>
          </a:p>
        </p:txBody>
      </p:sp>
    </p:spTree>
    <p:extLst>
      <p:ext uri="{BB962C8B-B14F-4D97-AF65-F5344CB8AC3E}">
        <p14:creationId xmlns:p14="http://schemas.microsoft.com/office/powerpoint/2010/main" val="387444227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49F98-FC53-4C98-8C23-550048D4FCF9}"/>
              </a:ext>
            </a:extLst>
          </p:cNvPr>
          <p:cNvSpPr>
            <a:spLocks noGrp="1"/>
          </p:cNvSpPr>
          <p:nvPr>
            <p:ph type="title"/>
          </p:nvPr>
        </p:nvSpPr>
        <p:spPr/>
        <p:txBody>
          <a:bodyPr/>
          <a:lstStyle/>
          <a:p>
            <a:r>
              <a:rPr lang="en-US" dirty="0">
                <a:solidFill>
                  <a:srgbClr val="C00000"/>
                </a:solidFill>
              </a:rPr>
              <a:t>Significant Coordinates (I)</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CD298EE-232A-4602-BB51-FA680B6EA672}"/>
                  </a:ext>
                </a:extLst>
              </p:cNvPr>
              <p:cNvSpPr>
                <a:spLocks noGrp="1"/>
              </p:cNvSpPr>
              <p:nvPr>
                <p:ph idx="1"/>
              </p:nvPr>
            </p:nvSpPr>
            <p:spPr>
              <a:xfrm>
                <a:off x="838200" y="1825624"/>
                <a:ext cx="11020720" cy="4788239"/>
              </a:xfrm>
            </p:spPr>
            <p:txBody>
              <a:bodyPr>
                <a:normAutofit/>
              </a:bodyPr>
              <a:lstStyle/>
              <a:p>
                <a:pPr>
                  <a:buClr>
                    <a:schemeClr val="tx1"/>
                  </a:buClr>
                </a:pPr>
                <a:r>
                  <a:rPr lang="en-US" sz="3200" dirty="0"/>
                  <a:t>How to quantify significant coordinates?</a:t>
                </a:r>
              </a:p>
              <a:p>
                <a:pPr>
                  <a:buClr>
                    <a:schemeClr val="tx1"/>
                  </a:buClr>
                </a:pPr>
                <a14:m>
                  <m:oMath xmlns:m="http://schemas.openxmlformats.org/officeDocument/2006/math">
                    <m:r>
                      <a:rPr lang="en-US" sz="3200" i="1" smtClean="0">
                        <a:solidFill>
                          <a:srgbClr val="C00000"/>
                        </a:solidFill>
                        <a:latin typeface="Cambria Math" panose="02040503050406030204" pitchFamily="18" charset="0"/>
                      </a:rPr>
                      <m:t>𝑖</m:t>
                    </m:r>
                  </m:oMath>
                </a14:m>
                <a:r>
                  <a:rPr lang="en-US" sz="3200" dirty="0"/>
                  <a:t> is significant if there exists:</a:t>
                </a:r>
              </a:p>
              <a:p>
                <a:pPr lvl="1">
                  <a:buClr>
                    <a:schemeClr val="tx1"/>
                  </a:buClr>
                </a:pPr>
                <a:r>
                  <a:rPr lang="en-US" sz="3200" dirty="0"/>
                  <a:t>an elementary vector </a:t>
                </a:r>
                <a14:m>
                  <m:oMath xmlns:m="http://schemas.openxmlformats.org/officeDocument/2006/math">
                    <m:sSub>
                      <m:sSubPr>
                        <m:ctrlPr>
                          <a:rPr lang="en-US" sz="3200" b="0" i="1" smtClean="0">
                            <a:solidFill>
                              <a:srgbClr val="C00000"/>
                            </a:solidFill>
                            <a:latin typeface="Cambria Math" panose="02040503050406030204" pitchFamily="18" charset="0"/>
                          </a:rPr>
                        </m:ctrlPr>
                      </m:sSubPr>
                      <m:e>
                        <m:r>
                          <a:rPr lang="en-US" sz="3200" b="0" i="1" smtClean="0">
                            <a:solidFill>
                              <a:srgbClr val="C00000"/>
                            </a:solidFill>
                            <a:latin typeface="Cambria Math" panose="02040503050406030204" pitchFamily="18" charset="0"/>
                          </a:rPr>
                          <m:t>𝑒</m:t>
                        </m:r>
                      </m:e>
                      <m:sub>
                        <m:r>
                          <a:rPr lang="en-US" sz="3200" b="0" i="1" smtClean="0">
                            <a:solidFill>
                              <a:srgbClr val="C00000"/>
                            </a:solidFill>
                            <a:latin typeface="Cambria Math" panose="02040503050406030204" pitchFamily="18" charset="0"/>
                          </a:rPr>
                          <m:t>𝑖</m:t>
                        </m:r>
                      </m:sub>
                    </m:sSub>
                  </m:oMath>
                </a14:m>
                <a:r>
                  <a:rPr lang="en-US" sz="3200" dirty="0"/>
                  <a:t> that is a row of </a:t>
                </a:r>
                <a14:m>
                  <m:oMath xmlns:m="http://schemas.openxmlformats.org/officeDocument/2006/math">
                    <m:r>
                      <a:rPr lang="en-US" sz="3200" i="1">
                        <a:solidFill>
                          <a:srgbClr val="C00000"/>
                        </a:solidFill>
                        <a:latin typeface="Cambria Math" panose="02040503050406030204" pitchFamily="18" charset="0"/>
                      </a:rPr>
                      <m:t>𝐴</m:t>
                    </m:r>
                  </m:oMath>
                </a14:m>
                <a:endParaRPr lang="en-US" sz="3200" dirty="0"/>
              </a:p>
              <a:p>
                <a:pPr marL="457200" lvl="1" indent="0">
                  <a:buClr>
                    <a:schemeClr val="tx1"/>
                  </a:buClr>
                  <a:buNone/>
                </a:pPr>
                <a:endParaRPr lang="en-US" sz="2800" dirty="0"/>
              </a:p>
              <a:p>
                <a:pPr>
                  <a:buClr>
                    <a:schemeClr val="tx1"/>
                  </a:buClr>
                </a:pPr>
                <a:endParaRPr lang="en-US" sz="3200" dirty="0"/>
              </a:p>
            </p:txBody>
          </p:sp>
        </mc:Choice>
        <mc:Fallback xmlns="">
          <p:sp>
            <p:nvSpPr>
              <p:cNvPr id="3" name="Content Placeholder 2">
                <a:extLst>
                  <a:ext uri="{FF2B5EF4-FFF2-40B4-BE49-F238E27FC236}">
                    <a16:creationId xmlns:a16="http://schemas.microsoft.com/office/drawing/2014/main" id="{3CD298EE-232A-4602-BB51-FA680B6EA672}"/>
                  </a:ext>
                </a:extLst>
              </p:cNvPr>
              <p:cNvSpPr>
                <a:spLocks noGrp="1" noRot="1" noChangeAspect="1" noMove="1" noResize="1" noEditPoints="1" noAdjustHandles="1" noChangeArrowheads="1" noChangeShapeType="1" noTextEdit="1"/>
              </p:cNvSpPr>
              <p:nvPr>
                <p:ph idx="1"/>
              </p:nvPr>
            </p:nvSpPr>
            <p:spPr>
              <a:xfrm>
                <a:off x="838200" y="1825624"/>
                <a:ext cx="11020720" cy="4788239"/>
              </a:xfrm>
              <a:blipFill>
                <a:blip r:embed="rId3"/>
                <a:stretch>
                  <a:fillRect l="-1273" t="-2672"/>
                </a:stretch>
              </a:blipFill>
            </p:spPr>
            <p:txBody>
              <a:bodyPr/>
              <a:lstStyle/>
              <a:p>
                <a:r>
                  <a:rPr lang="en-US">
                    <a:noFill/>
                  </a:rPr>
                  <a:t> </a:t>
                </a:r>
              </a:p>
            </p:txBody>
          </p:sp>
        </mc:Fallback>
      </mc:AlternateContent>
    </p:spTree>
    <p:extLst>
      <p:ext uri="{BB962C8B-B14F-4D97-AF65-F5344CB8AC3E}">
        <p14:creationId xmlns:p14="http://schemas.microsoft.com/office/powerpoint/2010/main" val="82469471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5C03587-57EC-7B25-C0D2-0F66DD43AE20}"/>
                  </a:ext>
                </a:extLst>
              </p:cNvPr>
              <p:cNvSpPr txBox="1"/>
              <p:nvPr/>
            </p:nvSpPr>
            <p:spPr>
              <a:xfrm>
                <a:off x="532522" y="2921812"/>
                <a:ext cx="4993849"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4000" i="1" smtClean="0">
                          <a:solidFill>
                            <a:schemeClr val="tx1"/>
                          </a:solidFill>
                          <a:latin typeface="Cambria Math" panose="02040503050406030204" pitchFamily="18" charset="0"/>
                        </a:rPr>
                        <m:t>𝑥</m:t>
                      </m:r>
                      <m:r>
                        <a:rPr lang="en-US" sz="4000" i="1" smtClean="0">
                          <a:solidFill>
                            <a:srgbClr val="C00000"/>
                          </a:solidFill>
                          <a:latin typeface="Cambria Math" panose="02040503050406030204" pitchFamily="18" charset="0"/>
                        </a:rPr>
                        <m:t> </m:t>
                      </m:r>
                      <m:r>
                        <a:rPr lang="en-US" sz="4000" b="0" i="1" smtClean="0">
                          <a:solidFill>
                            <a:srgbClr val="C00000"/>
                          </a:solidFill>
                          <a:latin typeface="Cambria Math" panose="02040503050406030204" pitchFamily="18" charset="0"/>
                        </a:rPr>
                        <m:t>≔</m:t>
                      </m:r>
                      <m:d>
                        <m:dPr>
                          <m:begChr m:val="["/>
                          <m:endChr m:val="]"/>
                          <m:ctrlPr>
                            <a:rPr lang="en-US" sz="4000" b="0" i="1" smtClean="0">
                              <a:solidFill>
                                <a:srgbClr val="C00000"/>
                              </a:solidFill>
                              <a:latin typeface="Cambria Math" panose="02040503050406030204" pitchFamily="18" charset="0"/>
                            </a:rPr>
                          </m:ctrlPr>
                        </m:dPr>
                        <m:e>
                          <m:r>
                            <a:rPr lang="en-US" sz="4000" b="0" i="1" smtClean="0">
                              <a:solidFill>
                                <a:srgbClr val="C00000"/>
                              </a:solidFill>
                              <a:latin typeface="Cambria Math" panose="02040503050406030204" pitchFamily="18" charset="0"/>
                            </a:rPr>
                            <m:t>0,1,0,1,0,0,0</m:t>
                          </m:r>
                        </m:e>
                      </m:d>
                    </m:oMath>
                  </m:oMathPara>
                </a14:m>
                <a:endParaRPr lang="en-US" sz="4000" dirty="0"/>
              </a:p>
            </p:txBody>
          </p:sp>
        </mc:Choice>
        <mc:Fallback xmlns="">
          <p:sp>
            <p:nvSpPr>
              <p:cNvPr id="5" name="TextBox 4">
                <a:extLst>
                  <a:ext uri="{FF2B5EF4-FFF2-40B4-BE49-F238E27FC236}">
                    <a16:creationId xmlns:a16="http://schemas.microsoft.com/office/drawing/2014/main" id="{A5C03587-57EC-7B25-C0D2-0F66DD43AE20}"/>
                  </a:ext>
                </a:extLst>
              </p:cNvPr>
              <p:cNvSpPr txBox="1">
                <a:spLocks noRot="1" noChangeAspect="1" noMove="1" noResize="1" noEditPoints="1" noAdjustHandles="1" noChangeArrowheads="1" noChangeShapeType="1" noTextEdit="1"/>
              </p:cNvSpPr>
              <p:nvPr/>
            </p:nvSpPr>
            <p:spPr>
              <a:xfrm>
                <a:off x="532522" y="2921812"/>
                <a:ext cx="4993849" cy="707886"/>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F43F1C19-C484-29FC-8A4B-67E5D436D126}"/>
                  </a:ext>
                </a:extLst>
              </p:cNvPr>
              <p:cNvSpPr txBox="1"/>
              <p:nvPr/>
            </p:nvSpPr>
            <p:spPr>
              <a:xfrm>
                <a:off x="2394931" y="4632459"/>
                <a:ext cx="9034292" cy="1323439"/>
              </a:xfrm>
              <a:prstGeom prst="rect">
                <a:avLst/>
              </a:prstGeom>
              <a:noFill/>
            </p:spPr>
            <p:txBody>
              <a:bodyPr wrap="square">
                <a:spAutoFit/>
              </a:bodyPr>
              <a:lstStyle/>
              <a:p>
                <a14:m>
                  <m:oMath xmlns:m="http://schemas.openxmlformats.org/officeDocument/2006/math">
                    <m:sSub>
                      <m:sSubPr>
                        <m:ctrlPr>
                          <a:rPr lang="en-US" sz="4000" b="0" i="1" smtClean="0">
                            <a:solidFill>
                              <a:schemeClr val="tx1"/>
                            </a:solidFill>
                            <a:latin typeface="Cambria Math" panose="02040503050406030204" pitchFamily="18" charset="0"/>
                          </a:rPr>
                        </m:ctrlPr>
                      </m:sSubPr>
                      <m:e>
                        <m:r>
                          <a:rPr lang="en-US" sz="4000" b="0" i="1" smtClean="0">
                            <a:solidFill>
                              <a:schemeClr val="tx1"/>
                            </a:solidFill>
                            <a:latin typeface="Cambria Math" panose="02040503050406030204" pitchFamily="18" charset="0"/>
                          </a:rPr>
                          <m:t>𝐴</m:t>
                        </m:r>
                      </m:e>
                      <m:sub>
                        <m:r>
                          <a:rPr lang="en-US" sz="4000" b="0" i="1" smtClean="0">
                            <a:solidFill>
                              <a:schemeClr val="tx1"/>
                            </a:solidFill>
                            <a:latin typeface="Cambria Math" panose="02040503050406030204" pitchFamily="18" charset="0"/>
                          </a:rPr>
                          <m:t>1</m:t>
                        </m:r>
                      </m:sub>
                    </m:sSub>
                    <m:r>
                      <a:rPr lang="en-US" sz="4000" b="0" i="1" smtClean="0">
                        <a:solidFill>
                          <a:srgbClr val="C00000"/>
                        </a:solidFill>
                        <a:latin typeface="Cambria Math" panose="02040503050406030204" pitchFamily="18" charset="0"/>
                      </a:rPr>
                      <m:t>≔</m:t>
                    </m:r>
                    <m:d>
                      <m:dPr>
                        <m:begChr m:val="["/>
                        <m:endChr m:val="]"/>
                        <m:ctrlPr>
                          <a:rPr lang="en-US" sz="4000" b="0" i="1" smtClean="0">
                            <a:solidFill>
                              <a:srgbClr val="C00000"/>
                            </a:solidFill>
                            <a:latin typeface="Cambria Math" panose="02040503050406030204" pitchFamily="18" charset="0"/>
                          </a:rPr>
                        </m:ctrlPr>
                      </m:dPr>
                      <m:e>
                        <m:r>
                          <a:rPr lang="en-US" sz="4000" b="0" i="1" smtClean="0">
                            <a:solidFill>
                              <a:srgbClr val="C00000"/>
                            </a:solidFill>
                            <a:latin typeface="Cambria Math" panose="02040503050406030204" pitchFamily="18" charset="0"/>
                          </a:rPr>
                          <m:t>0,0,0,1,0,0,0</m:t>
                        </m:r>
                      </m:e>
                    </m:d>
                  </m:oMath>
                </a14:m>
                <a:r>
                  <a:rPr lang="en-US" sz="4000" dirty="0">
                    <a:sym typeface="Wingdings 3" panose="05040102010807070707" pitchFamily="18" charset="2"/>
                  </a:rPr>
                  <a:t></a:t>
                </a:r>
                <a:r>
                  <a:rPr lang="en-US" sz="4000" dirty="0">
                    <a:solidFill>
                      <a:srgbClr val="C00000"/>
                    </a:solidFill>
                  </a:rPr>
                  <a:t> </a:t>
                </a:r>
                <a14:m>
                  <m:oMath xmlns:m="http://schemas.openxmlformats.org/officeDocument/2006/math">
                    <m:d>
                      <m:dPr>
                        <m:begChr m:val="⟨"/>
                        <m:endChr m:val="⟩"/>
                        <m:ctrlPr>
                          <a:rPr lang="en-US" sz="4000" b="0" i="1" smtClean="0">
                            <a:solidFill>
                              <a:srgbClr val="C00000"/>
                            </a:solidFill>
                            <a:latin typeface="Cambria Math" panose="02040503050406030204" pitchFamily="18" charset="0"/>
                          </a:rPr>
                        </m:ctrlPr>
                      </m:dPr>
                      <m:e>
                        <m:sSub>
                          <m:sSubPr>
                            <m:ctrlPr>
                              <a:rPr lang="en-US" sz="4000" i="1" smtClean="0">
                                <a:solidFill>
                                  <a:schemeClr val="tx1"/>
                                </a:solidFill>
                                <a:latin typeface="Cambria Math" panose="02040503050406030204" pitchFamily="18" charset="0"/>
                              </a:rPr>
                            </m:ctrlPr>
                          </m:sSubPr>
                          <m:e>
                            <m:r>
                              <a:rPr lang="en-US" sz="4000" i="1">
                                <a:solidFill>
                                  <a:schemeClr val="tx1"/>
                                </a:solidFill>
                                <a:latin typeface="Cambria Math" panose="02040503050406030204" pitchFamily="18" charset="0"/>
                              </a:rPr>
                              <m:t>𝐴</m:t>
                            </m:r>
                          </m:e>
                          <m:sub>
                            <m:r>
                              <a:rPr lang="en-US" sz="4000" i="1">
                                <a:solidFill>
                                  <a:schemeClr val="tx1"/>
                                </a:solidFill>
                                <a:latin typeface="Cambria Math" panose="02040503050406030204" pitchFamily="18" charset="0"/>
                              </a:rPr>
                              <m:t>1</m:t>
                            </m:r>
                          </m:sub>
                        </m:sSub>
                        <m:r>
                          <a:rPr lang="en-US" sz="4000" b="0" i="1" smtClean="0">
                            <a:solidFill>
                              <a:srgbClr val="C00000"/>
                            </a:solidFill>
                            <a:latin typeface="Cambria Math" panose="02040503050406030204" pitchFamily="18" charset="0"/>
                          </a:rPr>
                          <m:t>,</m:t>
                        </m:r>
                        <m:r>
                          <a:rPr lang="en-US" sz="4000" b="0" i="1" smtClean="0">
                            <a:solidFill>
                              <a:schemeClr val="tx1"/>
                            </a:solidFill>
                            <a:latin typeface="Cambria Math" panose="02040503050406030204" pitchFamily="18" charset="0"/>
                          </a:rPr>
                          <m:t>𝑥</m:t>
                        </m:r>
                      </m:e>
                    </m:d>
                    <m:r>
                      <a:rPr lang="en-US" sz="4000" b="0" i="1" smtClean="0">
                        <a:solidFill>
                          <a:srgbClr val="C00000"/>
                        </a:solidFill>
                        <a:latin typeface="Cambria Math" panose="02040503050406030204" pitchFamily="18" charset="0"/>
                      </a:rPr>
                      <m:t>=1</m:t>
                    </m:r>
                  </m:oMath>
                </a14:m>
                <a:endParaRPr lang="en-US" sz="4000" dirty="0"/>
              </a:p>
              <a:p>
                <a14:m>
                  <m:oMath xmlns:m="http://schemas.openxmlformats.org/officeDocument/2006/math">
                    <m:sSub>
                      <m:sSubPr>
                        <m:ctrlPr>
                          <a:rPr lang="en-US" sz="4000" b="0" i="1" smtClean="0">
                            <a:solidFill>
                              <a:schemeClr val="tx1"/>
                            </a:solidFill>
                            <a:latin typeface="Cambria Math" panose="02040503050406030204" pitchFamily="18" charset="0"/>
                          </a:rPr>
                        </m:ctrlPr>
                      </m:sSubPr>
                      <m:e>
                        <m:r>
                          <a:rPr lang="en-US" sz="4000" b="0" i="1" smtClean="0">
                            <a:solidFill>
                              <a:schemeClr val="tx1"/>
                            </a:solidFill>
                            <a:latin typeface="Cambria Math" panose="02040503050406030204" pitchFamily="18" charset="0"/>
                          </a:rPr>
                          <m:t>𝐴</m:t>
                        </m:r>
                      </m:e>
                      <m:sub>
                        <m:r>
                          <a:rPr lang="en-US" sz="4000" b="0" i="1" smtClean="0">
                            <a:solidFill>
                              <a:schemeClr val="tx1"/>
                            </a:solidFill>
                            <a:latin typeface="Cambria Math" panose="02040503050406030204" pitchFamily="18" charset="0"/>
                          </a:rPr>
                          <m:t>2</m:t>
                        </m:r>
                      </m:sub>
                    </m:sSub>
                    <m:r>
                      <a:rPr lang="en-US" sz="4000" b="0" i="1" smtClean="0">
                        <a:solidFill>
                          <a:srgbClr val="C00000"/>
                        </a:solidFill>
                        <a:latin typeface="Cambria Math" panose="02040503050406030204" pitchFamily="18" charset="0"/>
                      </a:rPr>
                      <m:t>≔</m:t>
                    </m:r>
                    <m:d>
                      <m:dPr>
                        <m:begChr m:val="["/>
                        <m:endChr m:val="]"/>
                        <m:ctrlPr>
                          <a:rPr lang="en-US" sz="4000" b="0" i="1" smtClean="0">
                            <a:solidFill>
                              <a:srgbClr val="C00000"/>
                            </a:solidFill>
                            <a:latin typeface="Cambria Math" panose="02040503050406030204" pitchFamily="18" charset="0"/>
                          </a:rPr>
                        </m:ctrlPr>
                      </m:dPr>
                      <m:e>
                        <m:r>
                          <a:rPr lang="en-US" sz="4000" b="0" i="1" smtClean="0">
                            <a:solidFill>
                              <a:srgbClr val="C00000"/>
                            </a:solidFill>
                            <a:latin typeface="Cambria Math" panose="02040503050406030204" pitchFamily="18" charset="0"/>
                          </a:rPr>
                          <m:t>1,</m:t>
                        </m:r>
                        <m:r>
                          <a:rPr lang="en-US" sz="4000" b="0" i="1" smtClean="0">
                            <a:solidFill>
                              <a:srgbClr val="FFC000"/>
                            </a:solidFill>
                            <a:latin typeface="Cambria Math" panose="02040503050406030204" pitchFamily="18" charset="0"/>
                          </a:rPr>
                          <m:t>999</m:t>
                        </m:r>
                        <m:r>
                          <a:rPr lang="en-US" sz="4000" b="0" i="1" smtClean="0">
                            <a:solidFill>
                              <a:srgbClr val="C00000"/>
                            </a:solidFill>
                            <a:latin typeface="Cambria Math" panose="02040503050406030204" pitchFamily="18" charset="0"/>
                          </a:rPr>
                          <m:t>,1,1,0,1,1</m:t>
                        </m:r>
                      </m:e>
                    </m:d>
                  </m:oMath>
                </a14:m>
                <a:r>
                  <a:rPr lang="en-US" sz="4000" dirty="0">
                    <a:sym typeface="Wingdings 3" panose="05040102010807070707" pitchFamily="18" charset="2"/>
                  </a:rPr>
                  <a:t></a:t>
                </a:r>
                <a:r>
                  <a:rPr lang="en-US" sz="4000" dirty="0">
                    <a:solidFill>
                      <a:srgbClr val="C00000"/>
                    </a:solidFill>
                  </a:rPr>
                  <a:t> </a:t>
                </a:r>
                <a14:m>
                  <m:oMath xmlns:m="http://schemas.openxmlformats.org/officeDocument/2006/math">
                    <m:d>
                      <m:dPr>
                        <m:begChr m:val="⟨"/>
                        <m:endChr m:val="⟩"/>
                        <m:ctrlPr>
                          <a:rPr lang="en-US" sz="4000" b="0" i="1" smtClean="0">
                            <a:solidFill>
                              <a:srgbClr val="C00000"/>
                            </a:solidFill>
                            <a:latin typeface="Cambria Math" panose="02040503050406030204" pitchFamily="18" charset="0"/>
                          </a:rPr>
                        </m:ctrlPr>
                      </m:dPr>
                      <m:e>
                        <m:sSub>
                          <m:sSubPr>
                            <m:ctrlPr>
                              <a:rPr lang="en-US" sz="4000" i="1" smtClean="0">
                                <a:solidFill>
                                  <a:schemeClr val="tx1"/>
                                </a:solidFill>
                                <a:latin typeface="Cambria Math" panose="02040503050406030204" pitchFamily="18" charset="0"/>
                              </a:rPr>
                            </m:ctrlPr>
                          </m:sSubPr>
                          <m:e>
                            <m:r>
                              <a:rPr lang="en-US" sz="4000" i="1">
                                <a:solidFill>
                                  <a:schemeClr val="tx1"/>
                                </a:solidFill>
                                <a:latin typeface="Cambria Math" panose="02040503050406030204" pitchFamily="18" charset="0"/>
                              </a:rPr>
                              <m:t>𝐴</m:t>
                            </m:r>
                          </m:e>
                          <m:sub>
                            <m:r>
                              <a:rPr lang="en-US" sz="4000" b="0" i="1" smtClean="0">
                                <a:solidFill>
                                  <a:schemeClr val="tx1"/>
                                </a:solidFill>
                                <a:latin typeface="Cambria Math" panose="02040503050406030204" pitchFamily="18" charset="0"/>
                              </a:rPr>
                              <m:t>2</m:t>
                            </m:r>
                          </m:sub>
                        </m:sSub>
                        <m:r>
                          <a:rPr lang="en-US" sz="4000" b="0" i="1" smtClean="0">
                            <a:solidFill>
                              <a:srgbClr val="C00000"/>
                            </a:solidFill>
                            <a:latin typeface="Cambria Math" panose="02040503050406030204" pitchFamily="18" charset="0"/>
                          </a:rPr>
                          <m:t>,</m:t>
                        </m:r>
                        <m:r>
                          <a:rPr lang="en-US" sz="4000" b="0" i="1" smtClean="0">
                            <a:solidFill>
                              <a:schemeClr val="tx1"/>
                            </a:solidFill>
                            <a:latin typeface="Cambria Math" panose="02040503050406030204" pitchFamily="18" charset="0"/>
                          </a:rPr>
                          <m:t>𝑥</m:t>
                        </m:r>
                      </m:e>
                    </m:d>
                    <m:r>
                      <a:rPr lang="en-US" sz="4000" b="0" i="1" smtClean="0">
                        <a:solidFill>
                          <a:srgbClr val="C00000"/>
                        </a:solidFill>
                        <a:latin typeface="Cambria Math" panose="02040503050406030204" pitchFamily="18" charset="0"/>
                      </a:rPr>
                      <m:t>=</m:t>
                    </m:r>
                    <m:r>
                      <a:rPr lang="en-US" sz="4000" b="0" i="1" smtClean="0">
                        <a:solidFill>
                          <a:srgbClr val="FFC000"/>
                        </a:solidFill>
                        <a:latin typeface="Cambria Math" panose="02040503050406030204" pitchFamily="18" charset="0"/>
                      </a:rPr>
                      <m:t>1000</m:t>
                    </m:r>
                  </m:oMath>
                </a14:m>
                <a:endParaRPr lang="en-US" sz="4000" dirty="0"/>
              </a:p>
            </p:txBody>
          </p:sp>
        </mc:Choice>
        <mc:Fallback xmlns="">
          <p:sp>
            <p:nvSpPr>
              <p:cNvPr id="8" name="TextBox 7">
                <a:extLst>
                  <a:ext uri="{FF2B5EF4-FFF2-40B4-BE49-F238E27FC236}">
                    <a16:creationId xmlns:a16="http://schemas.microsoft.com/office/drawing/2014/main" id="{F43F1C19-C484-29FC-8A4B-67E5D436D126}"/>
                  </a:ext>
                </a:extLst>
              </p:cNvPr>
              <p:cNvSpPr txBox="1">
                <a:spLocks noRot="1" noChangeAspect="1" noMove="1" noResize="1" noEditPoints="1" noAdjustHandles="1" noChangeArrowheads="1" noChangeShapeType="1" noTextEdit="1"/>
              </p:cNvSpPr>
              <p:nvPr/>
            </p:nvSpPr>
            <p:spPr>
              <a:xfrm>
                <a:off x="2394931" y="4632459"/>
                <a:ext cx="9034292" cy="1323439"/>
              </a:xfrm>
              <a:prstGeom prst="rect">
                <a:avLst/>
              </a:prstGeom>
              <a:blipFill>
                <a:blip r:embed="rId4"/>
                <a:stretch>
                  <a:fillRect t="-9217" b="-1797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A830B95C-7545-CA0C-A2B2-0764A99EE703}"/>
                  </a:ext>
                </a:extLst>
              </p:cNvPr>
              <p:cNvSpPr txBox="1"/>
              <p:nvPr/>
            </p:nvSpPr>
            <p:spPr>
              <a:xfrm>
                <a:off x="2647641" y="1106773"/>
                <a:ext cx="6094428" cy="111876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4000" b="0" i="1" smtClean="0">
                          <a:solidFill>
                            <a:schemeClr val="tx1"/>
                          </a:solidFill>
                          <a:latin typeface="Cambria Math" panose="02040503050406030204" pitchFamily="18" charset="0"/>
                        </a:rPr>
                        <m:t>𝐴𝑥</m:t>
                      </m:r>
                      <m:r>
                        <a:rPr lang="en-US" sz="4000" b="0" i="1" smtClean="0">
                          <a:solidFill>
                            <a:srgbClr val="C00000"/>
                          </a:solidFill>
                          <a:latin typeface="Cambria Math" panose="02040503050406030204" pitchFamily="18" charset="0"/>
                        </a:rPr>
                        <m:t>≔</m:t>
                      </m:r>
                      <m:d>
                        <m:dPr>
                          <m:begChr m:val="["/>
                          <m:endChr m:val="]"/>
                          <m:ctrlPr>
                            <a:rPr lang="en-US" sz="4000" b="0" i="1" smtClean="0">
                              <a:solidFill>
                                <a:srgbClr val="C00000"/>
                              </a:solidFill>
                              <a:latin typeface="Cambria Math" panose="02040503050406030204" pitchFamily="18" charset="0"/>
                            </a:rPr>
                          </m:ctrlPr>
                        </m:dPr>
                        <m:e>
                          <m:eqArr>
                            <m:eqArrPr>
                              <m:ctrlPr>
                                <a:rPr lang="en-US" sz="4000" i="1">
                                  <a:solidFill>
                                    <a:srgbClr val="C00000"/>
                                  </a:solidFill>
                                  <a:latin typeface="Cambria Math" panose="02040503050406030204" pitchFamily="18" charset="0"/>
                                </a:rPr>
                              </m:ctrlPr>
                            </m:eqArrPr>
                            <m:e>
                              <m:r>
                                <a:rPr lang="en-US" sz="4000" i="1">
                                  <a:solidFill>
                                    <a:srgbClr val="C00000"/>
                                  </a:solidFill>
                                  <a:latin typeface="Cambria Math" panose="02040503050406030204" pitchFamily="18" charset="0"/>
                                </a:rPr>
                                <m:t>0</m:t>
                              </m:r>
                              <m:r>
                                <a:rPr lang="en-US" sz="4000" b="0" i="1" smtClean="0">
                                  <a:solidFill>
                                    <a:srgbClr val="C00000"/>
                                  </a:solidFill>
                                  <a:latin typeface="Cambria Math" panose="02040503050406030204" pitchFamily="18" charset="0"/>
                                </a:rPr>
                                <m:t>       </m:t>
                              </m:r>
                              <m:r>
                                <a:rPr lang="en-US" sz="4000" i="1">
                                  <a:solidFill>
                                    <a:srgbClr val="C00000"/>
                                  </a:solidFill>
                                  <a:latin typeface="Cambria Math" panose="02040503050406030204" pitchFamily="18" charset="0"/>
                                </a:rPr>
                                <m:t>0</m:t>
                              </m:r>
                              <m:r>
                                <a:rPr lang="en-US" sz="4000" b="0" i="1" smtClean="0">
                                  <a:solidFill>
                                    <a:srgbClr val="C00000"/>
                                  </a:solidFill>
                                  <a:latin typeface="Cambria Math" panose="02040503050406030204" pitchFamily="18" charset="0"/>
                                </a:rPr>
                                <m:t>  </m:t>
                              </m:r>
                              <m:r>
                                <a:rPr lang="en-US" sz="4000" i="1">
                                  <a:solidFill>
                                    <a:srgbClr val="C00000"/>
                                  </a:solidFill>
                                  <a:latin typeface="Cambria Math" panose="02040503050406030204" pitchFamily="18" charset="0"/>
                                </a:rPr>
                                <m:t>0</m:t>
                              </m:r>
                              <m:r>
                                <a:rPr lang="en-US" sz="4000" b="0" i="1" smtClean="0">
                                  <a:solidFill>
                                    <a:srgbClr val="C00000"/>
                                  </a:solidFill>
                                  <a:latin typeface="Cambria Math" panose="02040503050406030204" pitchFamily="18" charset="0"/>
                                </a:rPr>
                                <m:t>  </m:t>
                              </m:r>
                              <m:r>
                                <a:rPr lang="en-US" sz="4000" i="1">
                                  <a:solidFill>
                                    <a:srgbClr val="C00000"/>
                                  </a:solidFill>
                                  <a:latin typeface="Cambria Math" panose="02040503050406030204" pitchFamily="18" charset="0"/>
                                </a:rPr>
                                <m:t>1</m:t>
                              </m:r>
                              <m:r>
                                <a:rPr lang="en-US" sz="4000" b="0" i="1" smtClean="0">
                                  <a:solidFill>
                                    <a:srgbClr val="C00000"/>
                                  </a:solidFill>
                                  <a:latin typeface="Cambria Math" panose="02040503050406030204" pitchFamily="18" charset="0"/>
                                </a:rPr>
                                <m:t>  </m:t>
                              </m:r>
                              <m:r>
                                <a:rPr lang="en-US" sz="4000" i="1">
                                  <a:solidFill>
                                    <a:srgbClr val="C00000"/>
                                  </a:solidFill>
                                  <a:latin typeface="Cambria Math" panose="02040503050406030204" pitchFamily="18" charset="0"/>
                                </a:rPr>
                                <m:t>0</m:t>
                              </m:r>
                              <m:r>
                                <a:rPr lang="en-US" sz="4000" b="0" i="1" smtClean="0">
                                  <a:solidFill>
                                    <a:srgbClr val="C00000"/>
                                  </a:solidFill>
                                  <a:latin typeface="Cambria Math" panose="02040503050406030204" pitchFamily="18" charset="0"/>
                                </a:rPr>
                                <m:t>  </m:t>
                              </m:r>
                              <m:r>
                                <a:rPr lang="en-US" sz="4000" i="1">
                                  <a:solidFill>
                                    <a:srgbClr val="C00000"/>
                                  </a:solidFill>
                                  <a:latin typeface="Cambria Math" panose="02040503050406030204" pitchFamily="18" charset="0"/>
                                </a:rPr>
                                <m:t>0</m:t>
                              </m:r>
                              <m:r>
                                <a:rPr lang="en-US" sz="4000" b="0" i="1" smtClean="0">
                                  <a:solidFill>
                                    <a:srgbClr val="C00000"/>
                                  </a:solidFill>
                                  <a:latin typeface="Cambria Math" panose="02040503050406030204" pitchFamily="18" charset="0"/>
                                </a:rPr>
                                <m:t>  </m:t>
                              </m:r>
                              <m:r>
                                <a:rPr lang="en-US" sz="4000" i="1">
                                  <a:solidFill>
                                    <a:srgbClr val="C00000"/>
                                  </a:solidFill>
                                  <a:latin typeface="Cambria Math" panose="02040503050406030204" pitchFamily="18" charset="0"/>
                                </a:rPr>
                                <m:t>0</m:t>
                              </m:r>
                            </m:e>
                            <m:e>
                              <m:r>
                                <a:rPr lang="en-US" sz="4000" b="0" i="1" smtClean="0">
                                  <a:solidFill>
                                    <a:srgbClr val="C00000"/>
                                  </a:solidFill>
                                  <a:latin typeface="Cambria Math" panose="02040503050406030204" pitchFamily="18" charset="0"/>
                                </a:rPr>
                                <m:t>1</m:t>
                              </m:r>
                              <m:r>
                                <a:rPr lang="en-US" sz="4000" i="1">
                                  <a:solidFill>
                                    <a:srgbClr val="C00000"/>
                                  </a:solidFill>
                                  <a:latin typeface="Cambria Math" panose="02040503050406030204" pitchFamily="18" charset="0"/>
                                </a:rPr>
                                <m:t>  </m:t>
                              </m:r>
                              <m:r>
                                <a:rPr lang="en-US" sz="4000" b="0" i="1" smtClean="0">
                                  <a:solidFill>
                                    <a:srgbClr val="FFC000"/>
                                  </a:solidFill>
                                  <a:latin typeface="Cambria Math" panose="02040503050406030204" pitchFamily="18" charset="0"/>
                                </a:rPr>
                                <m:t>999</m:t>
                              </m:r>
                              <m:r>
                                <a:rPr lang="en-US" sz="4000" b="0" i="1" smtClean="0">
                                  <a:solidFill>
                                    <a:srgbClr val="C00000"/>
                                  </a:solidFill>
                                  <a:latin typeface="Cambria Math" panose="02040503050406030204" pitchFamily="18" charset="0"/>
                                </a:rPr>
                                <m:t> 1</m:t>
                              </m:r>
                              <m:r>
                                <a:rPr lang="en-US" sz="4000" i="1">
                                  <a:solidFill>
                                    <a:srgbClr val="C00000"/>
                                  </a:solidFill>
                                  <a:latin typeface="Cambria Math" panose="02040503050406030204" pitchFamily="18" charset="0"/>
                                </a:rPr>
                                <m:t>  1  0  </m:t>
                              </m:r>
                              <m:r>
                                <a:rPr lang="en-US" sz="4000" b="0" i="1" smtClean="0">
                                  <a:solidFill>
                                    <a:srgbClr val="C00000"/>
                                  </a:solidFill>
                                  <a:latin typeface="Cambria Math" panose="02040503050406030204" pitchFamily="18" charset="0"/>
                                </a:rPr>
                                <m:t>1</m:t>
                              </m:r>
                              <m:r>
                                <a:rPr lang="en-US" sz="4000" i="1">
                                  <a:solidFill>
                                    <a:srgbClr val="C00000"/>
                                  </a:solidFill>
                                  <a:latin typeface="Cambria Math" panose="02040503050406030204" pitchFamily="18" charset="0"/>
                                </a:rPr>
                                <m:t>  </m:t>
                              </m:r>
                              <m:r>
                                <a:rPr lang="en-US" sz="4000" b="0" i="1" smtClean="0">
                                  <a:solidFill>
                                    <a:srgbClr val="C00000"/>
                                  </a:solidFill>
                                  <a:latin typeface="Cambria Math" panose="02040503050406030204" pitchFamily="18" charset="0"/>
                                </a:rPr>
                                <m:t>1</m:t>
                              </m:r>
                            </m:e>
                          </m:eqArr>
                        </m:e>
                      </m:d>
                    </m:oMath>
                  </m:oMathPara>
                </a14:m>
                <a:endParaRPr lang="en-US" sz="4000" dirty="0"/>
              </a:p>
            </p:txBody>
          </p:sp>
        </mc:Choice>
        <mc:Fallback xmlns="">
          <p:sp>
            <p:nvSpPr>
              <p:cNvPr id="10" name="TextBox 9">
                <a:extLst>
                  <a:ext uri="{FF2B5EF4-FFF2-40B4-BE49-F238E27FC236}">
                    <a16:creationId xmlns:a16="http://schemas.microsoft.com/office/drawing/2014/main" id="{A830B95C-7545-CA0C-A2B2-0764A99EE703}"/>
                  </a:ext>
                </a:extLst>
              </p:cNvPr>
              <p:cNvSpPr txBox="1">
                <a:spLocks noRot="1" noChangeAspect="1" noMove="1" noResize="1" noEditPoints="1" noAdjustHandles="1" noChangeArrowheads="1" noChangeShapeType="1" noTextEdit="1"/>
              </p:cNvSpPr>
              <p:nvPr/>
            </p:nvSpPr>
            <p:spPr>
              <a:xfrm>
                <a:off x="2647641" y="1106773"/>
                <a:ext cx="6094428" cy="1118768"/>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4B5C452D-FF03-F274-1157-B48F2C53DFBE}"/>
                  </a:ext>
                </a:extLst>
              </p:cNvPr>
              <p:cNvSpPr txBox="1"/>
              <p:nvPr/>
            </p:nvSpPr>
            <p:spPr>
              <a:xfrm>
                <a:off x="8114827" y="-53154"/>
                <a:ext cx="1848291" cy="412568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en-US" sz="4000" i="1">
                              <a:solidFill>
                                <a:srgbClr val="C00000"/>
                              </a:solidFill>
                              <a:latin typeface="Cambria Math" panose="02040503050406030204" pitchFamily="18" charset="0"/>
                            </a:rPr>
                          </m:ctrlPr>
                        </m:dPr>
                        <m:e>
                          <m:eqArr>
                            <m:eqArrPr>
                              <m:ctrlPr>
                                <a:rPr lang="en-US" sz="4000" i="1">
                                  <a:solidFill>
                                    <a:srgbClr val="C00000"/>
                                  </a:solidFill>
                                  <a:latin typeface="Cambria Math" panose="02040503050406030204" pitchFamily="18" charset="0"/>
                                </a:rPr>
                              </m:ctrlPr>
                            </m:eqArrPr>
                            <m:e>
                              <m:r>
                                <a:rPr lang="en-US" sz="4000" i="1">
                                  <a:solidFill>
                                    <a:srgbClr val="C00000"/>
                                  </a:solidFill>
                                  <a:latin typeface="Cambria Math" panose="02040503050406030204" pitchFamily="18" charset="0"/>
                                </a:rPr>
                                <m:t>0</m:t>
                              </m:r>
                            </m:e>
                            <m:e>
                              <m:r>
                                <a:rPr lang="en-US" sz="4000" i="1" smtClean="0">
                                  <a:solidFill>
                                    <a:srgbClr val="FFC000"/>
                                  </a:solidFill>
                                  <a:latin typeface="Cambria Math" panose="02040503050406030204" pitchFamily="18" charset="0"/>
                                </a:rPr>
                                <m:t>1</m:t>
                              </m:r>
                            </m:e>
                            <m:e>
                              <m:r>
                                <a:rPr lang="en-US" sz="4000" i="1">
                                  <a:solidFill>
                                    <a:srgbClr val="C00000"/>
                                  </a:solidFill>
                                  <a:latin typeface="Cambria Math" panose="02040503050406030204" pitchFamily="18" charset="0"/>
                                </a:rPr>
                                <m:t>0</m:t>
                              </m:r>
                            </m:e>
                            <m:e>
                              <m:r>
                                <a:rPr lang="en-US" sz="4000" i="1">
                                  <a:solidFill>
                                    <a:srgbClr val="C00000"/>
                                  </a:solidFill>
                                  <a:latin typeface="Cambria Math" panose="02040503050406030204" pitchFamily="18" charset="0"/>
                                </a:rPr>
                                <m:t>1</m:t>
                              </m:r>
                            </m:e>
                            <m:e>
                              <m:r>
                                <a:rPr lang="en-US" sz="4000" i="1">
                                  <a:solidFill>
                                    <a:srgbClr val="C00000"/>
                                  </a:solidFill>
                                  <a:latin typeface="Cambria Math" panose="02040503050406030204" pitchFamily="18" charset="0"/>
                                </a:rPr>
                                <m:t>0</m:t>
                              </m:r>
                            </m:e>
                            <m:e>
                              <m:r>
                                <a:rPr lang="en-US" sz="4000" i="1">
                                  <a:solidFill>
                                    <a:srgbClr val="C00000"/>
                                  </a:solidFill>
                                  <a:latin typeface="Cambria Math" panose="02040503050406030204" pitchFamily="18" charset="0"/>
                                </a:rPr>
                                <m:t>0</m:t>
                              </m:r>
                            </m:e>
                            <m:e>
                              <m:r>
                                <a:rPr lang="en-US" sz="4000" i="1">
                                  <a:solidFill>
                                    <a:srgbClr val="C00000"/>
                                  </a:solidFill>
                                  <a:latin typeface="Cambria Math" panose="02040503050406030204" pitchFamily="18" charset="0"/>
                                </a:rPr>
                                <m:t>0</m:t>
                              </m:r>
                            </m:e>
                          </m:eqArr>
                        </m:e>
                      </m:d>
                    </m:oMath>
                  </m:oMathPara>
                </a14:m>
                <a:endParaRPr lang="en-US" sz="4000" dirty="0"/>
              </a:p>
            </p:txBody>
          </p:sp>
        </mc:Choice>
        <mc:Fallback xmlns="">
          <p:sp>
            <p:nvSpPr>
              <p:cNvPr id="14" name="TextBox 13">
                <a:extLst>
                  <a:ext uri="{FF2B5EF4-FFF2-40B4-BE49-F238E27FC236}">
                    <a16:creationId xmlns:a16="http://schemas.microsoft.com/office/drawing/2014/main" id="{4B5C452D-FF03-F274-1157-B48F2C53DFBE}"/>
                  </a:ext>
                </a:extLst>
              </p:cNvPr>
              <p:cNvSpPr txBox="1">
                <a:spLocks noRot="1" noChangeAspect="1" noMove="1" noResize="1" noEditPoints="1" noAdjustHandles="1" noChangeArrowheads="1" noChangeShapeType="1" noTextEdit="1"/>
              </p:cNvSpPr>
              <p:nvPr/>
            </p:nvSpPr>
            <p:spPr>
              <a:xfrm>
                <a:off x="8114827" y="-53154"/>
                <a:ext cx="1848291" cy="4125681"/>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17410B5A-2E67-142B-8AE8-994A50B32462}"/>
                  </a:ext>
                </a:extLst>
              </p:cNvPr>
              <p:cNvSpPr txBox="1"/>
              <p:nvPr/>
            </p:nvSpPr>
            <p:spPr>
              <a:xfrm>
                <a:off x="9478383" y="1140259"/>
                <a:ext cx="2407847" cy="111479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4000" b="0" i="1" smtClean="0">
                          <a:solidFill>
                            <a:srgbClr val="C00000"/>
                          </a:solidFill>
                          <a:latin typeface="Cambria Math" panose="02040503050406030204" pitchFamily="18" charset="0"/>
                        </a:rPr>
                        <m:t>=</m:t>
                      </m:r>
                      <m:d>
                        <m:dPr>
                          <m:begChr m:val="["/>
                          <m:endChr m:val="]"/>
                          <m:ctrlPr>
                            <a:rPr lang="en-US" sz="4000" i="1" smtClean="0">
                              <a:solidFill>
                                <a:srgbClr val="C00000"/>
                              </a:solidFill>
                              <a:latin typeface="Cambria Math" panose="02040503050406030204" pitchFamily="18" charset="0"/>
                            </a:rPr>
                          </m:ctrlPr>
                        </m:dPr>
                        <m:e>
                          <m:eqArr>
                            <m:eqArrPr>
                              <m:ctrlPr>
                                <a:rPr lang="en-US" sz="4000" b="0" i="1" smtClean="0">
                                  <a:solidFill>
                                    <a:srgbClr val="C00000"/>
                                  </a:solidFill>
                                  <a:latin typeface="Cambria Math" panose="02040503050406030204" pitchFamily="18" charset="0"/>
                                </a:rPr>
                              </m:ctrlPr>
                            </m:eqArrPr>
                            <m:e>
                              <m:r>
                                <a:rPr lang="en-US" sz="4000" b="0" i="1" smtClean="0">
                                  <a:solidFill>
                                    <a:srgbClr val="C00000"/>
                                  </a:solidFill>
                                  <a:latin typeface="Cambria Math" panose="02040503050406030204" pitchFamily="18" charset="0"/>
                                </a:rPr>
                                <m:t>1</m:t>
                              </m:r>
                            </m:e>
                            <m:e>
                              <m:r>
                                <a:rPr lang="en-US" sz="4000" b="0" i="1" smtClean="0">
                                  <a:solidFill>
                                    <a:srgbClr val="FFC000"/>
                                  </a:solidFill>
                                  <a:latin typeface="Cambria Math" panose="02040503050406030204" pitchFamily="18" charset="0"/>
                                </a:rPr>
                                <m:t>1000</m:t>
                              </m:r>
                            </m:e>
                          </m:eqArr>
                        </m:e>
                      </m:d>
                    </m:oMath>
                  </m:oMathPara>
                </a14:m>
                <a:endParaRPr lang="en-US" sz="4000" dirty="0"/>
              </a:p>
            </p:txBody>
          </p:sp>
        </mc:Choice>
        <mc:Fallback xmlns="">
          <p:sp>
            <p:nvSpPr>
              <p:cNvPr id="16" name="TextBox 15">
                <a:extLst>
                  <a:ext uri="{FF2B5EF4-FFF2-40B4-BE49-F238E27FC236}">
                    <a16:creationId xmlns:a16="http://schemas.microsoft.com/office/drawing/2014/main" id="{17410B5A-2E67-142B-8AE8-994A50B32462}"/>
                  </a:ext>
                </a:extLst>
              </p:cNvPr>
              <p:cNvSpPr txBox="1">
                <a:spLocks noRot="1" noChangeAspect="1" noMove="1" noResize="1" noEditPoints="1" noAdjustHandles="1" noChangeArrowheads="1" noChangeShapeType="1" noTextEdit="1"/>
              </p:cNvSpPr>
              <p:nvPr/>
            </p:nvSpPr>
            <p:spPr>
              <a:xfrm>
                <a:off x="9478383" y="1140259"/>
                <a:ext cx="2407847" cy="111479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6AEAFC0F-FB89-EB7D-5FE8-5AC54CDC0395}"/>
                  </a:ext>
                </a:extLst>
              </p:cNvPr>
              <p:cNvSpPr txBox="1"/>
              <p:nvPr/>
            </p:nvSpPr>
            <p:spPr>
              <a:xfrm>
                <a:off x="5568099" y="369665"/>
                <a:ext cx="1632154"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4000" b="0" i="1" smtClean="0">
                          <a:solidFill>
                            <a:schemeClr val="tx1"/>
                          </a:solidFill>
                          <a:latin typeface="Cambria Math" panose="02040503050406030204" pitchFamily="18" charset="0"/>
                        </a:rPr>
                        <m:t>𝐴</m:t>
                      </m:r>
                    </m:oMath>
                  </m:oMathPara>
                </a14:m>
                <a:endParaRPr lang="en-US" sz="4000" dirty="0">
                  <a:solidFill>
                    <a:schemeClr val="tx1"/>
                  </a:solidFill>
                </a:endParaRPr>
              </a:p>
            </p:txBody>
          </p:sp>
        </mc:Choice>
        <mc:Fallback xmlns="">
          <p:sp>
            <p:nvSpPr>
              <p:cNvPr id="18" name="TextBox 17">
                <a:extLst>
                  <a:ext uri="{FF2B5EF4-FFF2-40B4-BE49-F238E27FC236}">
                    <a16:creationId xmlns:a16="http://schemas.microsoft.com/office/drawing/2014/main" id="{6AEAFC0F-FB89-EB7D-5FE8-5AC54CDC0395}"/>
                  </a:ext>
                </a:extLst>
              </p:cNvPr>
              <p:cNvSpPr txBox="1">
                <a:spLocks noRot="1" noChangeAspect="1" noMove="1" noResize="1" noEditPoints="1" noAdjustHandles="1" noChangeArrowheads="1" noChangeShapeType="1" noTextEdit="1"/>
              </p:cNvSpPr>
              <p:nvPr/>
            </p:nvSpPr>
            <p:spPr>
              <a:xfrm>
                <a:off x="5568099" y="369665"/>
                <a:ext cx="1632154" cy="707886"/>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1371938A-6129-98E9-BE3A-65056994F4BB}"/>
                  </a:ext>
                </a:extLst>
              </p:cNvPr>
              <p:cNvSpPr txBox="1"/>
              <p:nvPr/>
            </p:nvSpPr>
            <p:spPr>
              <a:xfrm>
                <a:off x="7701872" y="2567868"/>
                <a:ext cx="825910"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4000" i="1" smtClean="0">
                          <a:solidFill>
                            <a:schemeClr val="tx1"/>
                          </a:solidFill>
                          <a:latin typeface="Cambria Math" panose="02040503050406030204" pitchFamily="18" charset="0"/>
                        </a:rPr>
                        <m:t>𝑥</m:t>
                      </m:r>
                    </m:oMath>
                  </m:oMathPara>
                </a14:m>
                <a:endParaRPr lang="en-US" sz="4000" dirty="0">
                  <a:solidFill>
                    <a:schemeClr val="tx1"/>
                  </a:solidFill>
                </a:endParaRPr>
              </a:p>
            </p:txBody>
          </p:sp>
        </mc:Choice>
        <mc:Fallback xmlns="">
          <p:sp>
            <p:nvSpPr>
              <p:cNvPr id="20" name="TextBox 19">
                <a:extLst>
                  <a:ext uri="{FF2B5EF4-FFF2-40B4-BE49-F238E27FC236}">
                    <a16:creationId xmlns:a16="http://schemas.microsoft.com/office/drawing/2014/main" id="{1371938A-6129-98E9-BE3A-65056994F4BB}"/>
                  </a:ext>
                </a:extLst>
              </p:cNvPr>
              <p:cNvSpPr txBox="1">
                <a:spLocks noRot="1" noChangeAspect="1" noMove="1" noResize="1" noEditPoints="1" noAdjustHandles="1" noChangeArrowheads="1" noChangeShapeType="1" noTextEdit="1"/>
              </p:cNvSpPr>
              <p:nvPr/>
            </p:nvSpPr>
            <p:spPr>
              <a:xfrm>
                <a:off x="7701872" y="2567868"/>
                <a:ext cx="825910" cy="707886"/>
              </a:xfrm>
              <a:prstGeom prst="rect">
                <a:avLst/>
              </a:prstGeom>
              <a:blipFill>
                <a:blip r:embed="rId9"/>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78412328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49F98-FC53-4C98-8C23-550048D4FCF9}"/>
              </a:ext>
            </a:extLst>
          </p:cNvPr>
          <p:cNvSpPr>
            <a:spLocks noGrp="1"/>
          </p:cNvSpPr>
          <p:nvPr>
            <p:ph type="title"/>
          </p:nvPr>
        </p:nvSpPr>
        <p:spPr/>
        <p:txBody>
          <a:bodyPr/>
          <a:lstStyle/>
          <a:p>
            <a:r>
              <a:rPr lang="en-US" dirty="0">
                <a:solidFill>
                  <a:srgbClr val="C00000"/>
                </a:solidFill>
              </a:rPr>
              <a:t>Significant Coordinates (II)</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CD298EE-232A-4602-BB51-FA680B6EA672}"/>
                  </a:ext>
                </a:extLst>
              </p:cNvPr>
              <p:cNvSpPr>
                <a:spLocks noGrp="1"/>
              </p:cNvSpPr>
              <p:nvPr>
                <p:ph idx="1"/>
              </p:nvPr>
            </p:nvSpPr>
            <p:spPr>
              <a:xfrm>
                <a:off x="838200" y="1825624"/>
                <a:ext cx="11020720" cy="4788239"/>
              </a:xfrm>
            </p:spPr>
            <p:txBody>
              <a:bodyPr>
                <a:normAutofit/>
              </a:bodyPr>
              <a:lstStyle/>
              <a:p>
                <a:pPr>
                  <a:buClr>
                    <a:schemeClr val="tx1"/>
                  </a:buClr>
                </a:pPr>
                <a:r>
                  <a:rPr lang="en-US" sz="3200" dirty="0"/>
                  <a:t>Since the algorithm has </a:t>
                </a:r>
                <a14:m>
                  <m:oMath xmlns:m="http://schemas.openxmlformats.org/officeDocument/2006/math">
                    <m:r>
                      <a:rPr lang="en-US" sz="3200" b="0" i="1" smtClean="0">
                        <a:solidFill>
                          <a:srgbClr val="C00000"/>
                        </a:solidFill>
                        <a:latin typeface="Cambria Math" panose="02040503050406030204" pitchFamily="18" charset="0"/>
                      </a:rPr>
                      <m:t>𝐴𝑥</m:t>
                    </m:r>
                  </m:oMath>
                </a14:m>
                <a:r>
                  <a:rPr lang="en-US" sz="3200" dirty="0"/>
                  <a:t>, it can recover </a:t>
                </a:r>
                <a14:m>
                  <m:oMath xmlns:m="http://schemas.openxmlformats.org/officeDocument/2006/math">
                    <m:sSup>
                      <m:sSupPr>
                        <m:ctrlPr>
                          <a:rPr lang="en-US" sz="3200" b="0" i="1" smtClean="0">
                            <a:solidFill>
                              <a:srgbClr val="C00000"/>
                            </a:solidFill>
                            <a:latin typeface="Cambria Math" panose="02040503050406030204" pitchFamily="18" charset="0"/>
                          </a:rPr>
                        </m:ctrlPr>
                      </m:sSupPr>
                      <m:e>
                        <m:r>
                          <a:rPr lang="en-US" sz="3200" b="0" i="1" smtClean="0">
                            <a:solidFill>
                              <a:srgbClr val="C00000"/>
                            </a:solidFill>
                            <a:latin typeface="Cambria Math" panose="02040503050406030204" pitchFamily="18" charset="0"/>
                          </a:rPr>
                          <m:t>𝑦</m:t>
                        </m:r>
                      </m:e>
                      <m:sup>
                        <m:r>
                          <a:rPr lang="en-US" sz="3200" b="0" i="1" smtClean="0">
                            <a:solidFill>
                              <a:srgbClr val="C00000"/>
                            </a:solidFill>
                            <a:latin typeface="Cambria Math" panose="02040503050406030204" pitchFamily="18" charset="0"/>
                          </a:rPr>
                          <m:t>⊤</m:t>
                        </m:r>
                      </m:sup>
                    </m:sSup>
                    <m:r>
                      <a:rPr lang="en-US" sz="3200" b="0" i="1" smtClean="0">
                        <a:solidFill>
                          <a:srgbClr val="C00000"/>
                        </a:solidFill>
                        <a:latin typeface="Cambria Math" panose="02040503050406030204" pitchFamily="18" charset="0"/>
                      </a:rPr>
                      <m:t>𝐴𝑥</m:t>
                    </m:r>
                  </m:oMath>
                </a14:m>
                <a:r>
                  <a:rPr lang="en-US" sz="3200" dirty="0"/>
                  <a:t> for any vector </a:t>
                </a:r>
                <a14:m>
                  <m:oMath xmlns:m="http://schemas.openxmlformats.org/officeDocument/2006/math">
                    <m:r>
                      <a:rPr lang="en-US" sz="3200" i="1">
                        <a:solidFill>
                          <a:srgbClr val="C00000"/>
                        </a:solidFill>
                        <a:latin typeface="Cambria Math" panose="02040503050406030204" pitchFamily="18" charset="0"/>
                      </a:rPr>
                      <m:t>𝑦</m:t>
                    </m:r>
                    <m:r>
                      <a:rPr lang="en-US" sz="3200" i="1">
                        <a:solidFill>
                          <a:srgbClr val="C00000"/>
                        </a:solidFill>
                        <a:latin typeface="Cambria Math" panose="02040503050406030204" pitchFamily="18" charset="0"/>
                      </a:rPr>
                      <m:t>∈</m:t>
                    </m:r>
                    <m:sSup>
                      <m:sSupPr>
                        <m:ctrlPr>
                          <a:rPr lang="en-US" sz="3200" i="1">
                            <a:solidFill>
                              <a:srgbClr val="C00000"/>
                            </a:solidFill>
                            <a:latin typeface="Cambria Math" panose="02040503050406030204" pitchFamily="18" charset="0"/>
                          </a:rPr>
                        </m:ctrlPr>
                      </m:sSupPr>
                      <m:e>
                        <m:r>
                          <a:rPr lang="en-US" sz="3200" i="1">
                            <a:solidFill>
                              <a:srgbClr val="C00000"/>
                            </a:solidFill>
                            <a:latin typeface="Cambria Math" panose="02040503050406030204" pitchFamily="18" charset="0"/>
                          </a:rPr>
                          <m:t>ℝ</m:t>
                        </m:r>
                      </m:e>
                      <m:sup>
                        <m:r>
                          <a:rPr lang="en-US" sz="3200" i="1">
                            <a:solidFill>
                              <a:srgbClr val="C00000"/>
                            </a:solidFill>
                            <a:latin typeface="Cambria Math" panose="02040503050406030204" pitchFamily="18" charset="0"/>
                          </a:rPr>
                          <m:t>𝑟</m:t>
                        </m:r>
                      </m:sup>
                    </m:sSup>
                  </m:oMath>
                </a14:m>
                <a:endParaRPr lang="en-US" sz="3200" dirty="0"/>
              </a:p>
              <a:p>
                <a:pPr>
                  <a:buClr>
                    <a:schemeClr val="tx1"/>
                  </a:buClr>
                </a:pPr>
                <a:endParaRPr lang="en-US" sz="3200" dirty="0"/>
              </a:p>
              <a:p>
                <a:pPr>
                  <a:buClr>
                    <a:schemeClr val="tx1"/>
                  </a:buClr>
                </a:pPr>
                <a:r>
                  <a:rPr lang="en-US" sz="3200" dirty="0"/>
                  <a:t>If there exists </a:t>
                </a:r>
                <a14:m>
                  <m:oMath xmlns:m="http://schemas.openxmlformats.org/officeDocument/2006/math">
                    <m:r>
                      <a:rPr lang="en-US" sz="3200" i="1" smtClean="0">
                        <a:solidFill>
                          <a:srgbClr val="C00000"/>
                        </a:solidFill>
                        <a:latin typeface="Cambria Math" panose="02040503050406030204" pitchFamily="18" charset="0"/>
                      </a:rPr>
                      <m:t>𝑦</m:t>
                    </m:r>
                    <m:r>
                      <a:rPr lang="en-US" sz="3200" i="1" smtClean="0">
                        <a:solidFill>
                          <a:srgbClr val="C00000"/>
                        </a:solidFill>
                        <a:latin typeface="Cambria Math" panose="02040503050406030204" pitchFamily="18" charset="0"/>
                      </a:rPr>
                      <m:t>∈</m:t>
                    </m:r>
                    <m:sSup>
                      <m:sSupPr>
                        <m:ctrlPr>
                          <a:rPr lang="en-US" sz="3200" i="1">
                            <a:solidFill>
                              <a:srgbClr val="C00000"/>
                            </a:solidFill>
                            <a:latin typeface="Cambria Math" panose="02040503050406030204" pitchFamily="18" charset="0"/>
                          </a:rPr>
                        </m:ctrlPr>
                      </m:sSupPr>
                      <m:e>
                        <m:r>
                          <a:rPr lang="en-US" sz="3200" i="1">
                            <a:solidFill>
                              <a:srgbClr val="C00000"/>
                            </a:solidFill>
                            <a:latin typeface="Cambria Math" panose="02040503050406030204" pitchFamily="18" charset="0"/>
                          </a:rPr>
                          <m:t>ℝ</m:t>
                        </m:r>
                      </m:e>
                      <m:sup>
                        <m:r>
                          <a:rPr lang="en-US" sz="3200" i="1">
                            <a:solidFill>
                              <a:srgbClr val="C00000"/>
                            </a:solidFill>
                            <a:latin typeface="Cambria Math" panose="02040503050406030204" pitchFamily="18" charset="0"/>
                          </a:rPr>
                          <m:t>𝑟</m:t>
                        </m:r>
                      </m:sup>
                    </m:sSup>
                  </m:oMath>
                </a14:m>
                <a:r>
                  <a:rPr lang="en-US" sz="3200" dirty="0"/>
                  <a:t> such that </a:t>
                </a:r>
                <a14:m>
                  <m:oMath xmlns:m="http://schemas.openxmlformats.org/officeDocument/2006/math">
                    <m:sSubSup>
                      <m:sSubSupPr>
                        <m:ctrlPr>
                          <a:rPr lang="en-US" sz="3200" b="0" i="1" smtClean="0">
                            <a:solidFill>
                              <a:srgbClr val="C00000"/>
                            </a:solidFill>
                            <a:latin typeface="Cambria Math" panose="02040503050406030204" pitchFamily="18" charset="0"/>
                          </a:rPr>
                        </m:ctrlPr>
                      </m:sSubSupPr>
                      <m:e>
                        <m:d>
                          <m:dPr>
                            <m:ctrlPr>
                              <a:rPr lang="en-US" sz="3200" b="0" i="1" smtClean="0">
                                <a:solidFill>
                                  <a:srgbClr val="C00000"/>
                                </a:solidFill>
                                <a:latin typeface="Cambria Math" panose="02040503050406030204" pitchFamily="18" charset="0"/>
                              </a:rPr>
                            </m:ctrlPr>
                          </m:dPr>
                          <m:e>
                            <m:sSup>
                              <m:sSupPr>
                                <m:ctrlPr>
                                  <a:rPr lang="en-US" sz="3200" i="1">
                                    <a:solidFill>
                                      <a:srgbClr val="C00000"/>
                                    </a:solidFill>
                                    <a:latin typeface="Cambria Math" panose="02040503050406030204" pitchFamily="18" charset="0"/>
                                  </a:rPr>
                                </m:ctrlPr>
                              </m:sSupPr>
                              <m:e>
                                <m:r>
                                  <a:rPr lang="en-US" sz="3200" i="1">
                                    <a:solidFill>
                                      <a:srgbClr val="C00000"/>
                                    </a:solidFill>
                                    <a:latin typeface="Cambria Math" panose="02040503050406030204" pitchFamily="18" charset="0"/>
                                  </a:rPr>
                                  <m:t>𝑦</m:t>
                                </m:r>
                              </m:e>
                              <m:sup>
                                <m:r>
                                  <a:rPr lang="en-US" sz="3200" i="1">
                                    <a:solidFill>
                                      <a:srgbClr val="C00000"/>
                                    </a:solidFill>
                                    <a:latin typeface="Cambria Math" panose="02040503050406030204" pitchFamily="18" charset="0"/>
                                  </a:rPr>
                                  <m:t>⊤</m:t>
                                </m:r>
                              </m:sup>
                            </m:sSup>
                            <m:r>
                              <a:rPr lang="en-US" sz="3200" i="1">
                                <a:solidFill>
                                  <a:srgbClr val="C00000"/>
                                </a:solidFill>
                                <a:latin typeface="Cambria Math" panose="02040503050406030204" pitchFamily="18" charset="0"/>
                              </a:rPr>
                              <m:t>𝐴𝑥</m:t>
                            </m:r>
                          </m:e>
                        </m:d>
                      </m:e>
                      <m:sub>
                        <m:r>
                          <a:rPr lang="en-US" sz="3200" b="0" i="1" smtClean="0">
                            <a:solidFill>
                              <a:srgbClr val="C00000"/>
                            </a:solidFill>
                            <a:latin typeface="Cambria Math" panose="02040503050406030204" pitchFamily="18" charset="0"/>
                          </a:rPr>
                          <m:t>𝑖</m:t>
                        </m:r>
                      </m:sub>
                      <m:sup>
                        <m:r>
                          <a:rPr lang="en-US" sz="3200" b="0" i="1" smtClean="0">
                            <a:solidFill>
                              <a:srgbClr val="C00000"/>
                            </a:solidFill>
                            <a:latin typeface="Cambria Math" panose="02040503050406030204" pitchFamily="18" charset="0"/>
                          </a:rPr>
                          <m:t>2</m:t>
                        </m:r>
                      </m:sup>
                    </m:sSubSup>
                    <m:r>
                      <a:rPr lang="en-US" sz="3200" b="0" i="1" smtClean="0">
                        <a:solidFill>
                          <a:srgbClr val="C00000"/>
                        </a:solidFill>
                        <a:latin typeface="Cambria Math" panose="02040503050406030204" pitchFamily="18" charset="0"/>
                      </a:rPr>
                      <m:t>≥</m:t>
                    </m:r>
                    <m:f>
                      <m:fPr>
                        <m:ctrlPr>
                          <a:rPr lang="en-US" sz="3200" b="0" i="1" smtClean="0">
                            <a:solidFill>
                              <a:srgbClr val="C00000"/>
                            </a:solidFill>
                            <a:latin typeface="Cambria Math" panose="02040503050406030204" pitchFamily="18" charset="0"/>
                          </a:rPr>
                        </m:ctrlPr>
                      </m:fPr>
                      <m:num>
                        <m:r>
                          <a:rPr lang="en-US" sz="3200" b="0" i="1" smtClean="0">
                            <a:solidFill>
                              <a:srgbClr val="C00000"/>
                            </a:solidFill>
                            <a:latin typeface="Cambria Math" panose="02040503050406030204" pitchFamily="18" charset="0"/>
                          </a:rPr>
                          <m:t>1</m:t>
                        </m:r>
                      </m:num>
                      <m:den>
                        <m:r>
                          <a:rPr lang="en-US" sz="3200" b="0" i="1" smtClean="0">
                            <a:solidFill>
                              <a:srgbClr val="C00000"/>
                            </a:solidFill>
                            <a:latin typeface="Cambria Math" panose="02040503050406030204" pitchFamily="18" charset="0"/>
                          </a:rPr>
                          <m:t>𝑠</m:t>
                        </m:r>
                      </m:den>
                    </m:f>
                    <m:sSubSup>
                      <m:sSubSupPr>
                        <m:ctrlPr>
                          <a:rPr lang="en-US" sz="3200" b="0" i="1" smtClean="0">
                            <a:solidFill>
                              <a:srgbClr val="C00000"/>
                            </a:solidFill>
                            <a:latin typeface="Cambria Math" panose="02040503050406030204" pitchFamily="18" charset="0"/>
                          </a:rPr>
                        </m:ctrlPr>
                      </m:sSubSupPr>
                      <m:e>
                        <m:d>
                          <m:dPr>
                            <m:begChr m:val="‖"/>
                            <m:endChr m:val="‖"/>
                            <m:ctrlPr>
                              <a:rPr lang="en-US" sz="3200" b="0" i="1" smtClean="0">
                                <a:solidFill>
                                  <a:srgbClr val="C00000"/>
                                </a:solidFill>
                                <a:latin typeface="Cambria Math" panose="02040503050406030204" pitchFamily="18" charset="0"/>
                              </a:rPr>
                            </m:ctrlPr>
                          </m:dPr>
                          <m:e>
                            <m:sSup>
                              <m:sSupPr>
                                <m:ctrlPr>
                                  <a:rPr lang="en-US" sz="3200" b="0" i="1" smtClean="0">
                                    <a:solidFill>
                                      <a:srgbClr val="C00000"/>
                                    </a:solidFill>
                                    <a:latin typeface="Cambria Math" panose="02040503050406030204" pitchFamily="18" charset="0"/>
                                  </a:rPr>
                                </m:ctrlPr>
                              </m:sSupPr>
                              <m:e>
                                <m:r>
                                  <a:rPr lang="en-US" sz="3200" b="0" i="1" smtClean="0">
                                    <a:solidFill>
                                      <a:srgbClr val="C00000"/>
                                    </a:solidFill>
                                    <a:latin typeface="Cambria Math" panose="02040503050406030204" pitchFamily="18" charset="0"/>
                                  </a:rPr>
                                  <m:t>𝑦</m:t>
                                </m:r>
                              </m:e>
                              <m:sup>
                                <m:r>
                                  <a:rPr lang="en-US" sz="3200" b="0" i="1" smtClean="0">
                                    <a:solidFill>
                                      <a:srgbClr val="C00000"/>
                                    </a:solidFill>
                                    <a:latin typeface="Cambria Math" panose="02040503050406030204" pitchFamily="18" charset="0"/>
                                  </a:rPr>
                                  <m:t>⊤</m:t>
                                </m:r>
                              </m:sup>
                            </m:sSup>
                            <m:r>
                              <a:rPr lang="en-US" sz="3200" b="0" i="1" smtClean="0">
                                <a:solidFill>
                                  <a:srgbClr val="C00000"/>
                                </a:solidFill>
                                <a:latin typeface="Cambria Math" panose="02040503050406030204" pitchFamily="18" charset="0"/>
                              </a:rPr>
                              <m:t>𝐴</m:t>
                            </m:r>
                          </m:e>
                        </m:d>
                      </m:e>
                      <m:sub>
                        <m:r>
                          <a:rPr lang="en-US" sz="3200" b="0" i="1" smtClean="0">
                            <a:solidFill>
                              <a:srgbClr val="C00000"/>
                            </a:solidFill>
                            <a:latin typeface="Cambria Math" panose="02040503050406030204" pitchFamily="18" charset="0"/>
                          </a:rPr>
                          <m:t>2</m:t>
                        </m:r>
                      </m:sub>
                      <m:sup>
                        <m:r>
                          <a:rPr lang="en-US" sz="3200" b="0" i="1" smtClean="0">
                            <a:solidFill>
                              <a:srgbClr val="C00000"/>
                            </a:solidFill>
                            <a:latin typeface="Cambria Math" panose="02040503050406030204" pitchFamily="18" charset="0"/>
                          </a:rPr>
                          <m:t>2</m:t>
                        </m:r>
                      </m:sup>
                    </m:sSubSup>
                  </m:oMath>
                </a14:m>
                <a:r>
                  <a:rPr lang="en-US" sz="3200" dirty="0"/>
                  <a:t>, then </a:t>
                </a:r>
                <a14:m>
                  <m:oMath xmlns:m="http://schemas.openxmlformats.org/officeDocument/2006/math">
                    <m:r>
                      <a:rPr lang="en-US" sz="3200" b="0" i="1" smtClean="0">
                        <a:solidFill>
                          <a:srgbClr val="C00000"/>
                        </a:solidFill>
                        <a:latin typeface="Cambria Math" panose="02040503050406030204" pitchFamily="18" charset="0"/>
                      </a:rPr>
                      <m:t>𝑖</m:t>
                    </m:r>
                  </m:oMath>
                </a14:m>
                <a:r>
                  <a:rPr lang="en-US" sz="3200" dirty="0"/>
                  <a:t> is significant (leverage score of column </a:t>
                </a:r>
                <a14:m>
                  <m:oMath xmlns:m="http://schemas.openxmlformats.org/officeDocument/2006/math">
                    <m:r>
                      <a:rPr lang="en-US" sz="3200" b="0" i="1" smtClean="0">
                        <a:solidFill>
                          <a:srgbClr val="C00000"/>
                        </a:solidFill>
                        <a:latin typeface="Cambria Math" panose="02040503050406030204" pitchFamily="18" charset="0"/>
                      </a:rPr>
                      <m:t>𝑖</m:t>
                    </m:r>
                  </m:oMath>
                </a14:m>
                <a:r>
                  <a:rPr lang="en-US" sz="3200" dirty="0"/>
                  <a:t> is large)</a:t>
                </a:r>
              </a:p>
            </p:txBody>
          </p:sp>
        </mc:Choice>
        <mc:Fallback xmlns="">
          <p:sp>
            <p:nvSpPr>
              <p:cNvPr id="3" name="Content Placeholder 2">
                <a:extLst>
                  <a:ext uri="{FF2B5EF4-FFF2-40B4-BE49-F238E27FC236}">
                    <a16:creationId xmlns:a16="http://schemas.microsoft.com/office/drawing/2014/main" id="{3CD298EE-232A-4602-BB51-FA680B6EA672}"/>
                  </a:ext>
                </a:extLst>
              </p:cNvPr>
              <p:cNvSpPr>
                <a:spLocks noGrp="1" noRot="1" noChangeAspect="1" noMove="1" noResize="1" noEditPoints="1" noAdjustHandles="1" noChangeArrowheads="1" noChangeShapeType="1" noTextEdit="1"/>
              </p:cNvSpPr>
              <p:nvPr>
                <p:ph idx="1"/>
              </p:nvPr>
            </p:nvSpPr>
            <p:spPr>
              <a:xfrm>
                <a:off x="838200" y="1825624"/>
                <a:ext cx="11020720" cy="4788239"/>
              </a:xfrm>
              <a:blipFill>
                <a:blip r:embed="rId3"/>
                <a:stretch>
                  <a:fillRect l="-1273" t="-2545" r="-111"/>
                </a:stretch>
              </a:blipFill>
            </p:spPr>
            <p:txBody>
              <a:bodyPr/>
              <a:lstStyle/>
              <a:p>
                <a:r>
                  <a:rPr lang="en-US">
                    <a:noFill/>
                  </a:rPr>
                  <a:t> </a:t>
                </a:r>
              </a:p>
            </p:txBody>
          </p:sp>
        </mc:Fallback>
      </mc:AlternateContent>
    </p:spTree>
    <p:extLst>
      <p:ext uri="{BB962C8B-B14F-4D97-AF65-F5344CB8AC3E}">
        <p14:creationId xmlns:p14="http://schemas.microsoft.com/office/powerpoint/2010/main" val="59084869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49F98-FC53-4C98-8C23-550048D4FCF9}"/>
              </a:ext>
            </a:extLst>
          </p:cNvPr>
          <p:cNvSpPr>
            <a:spLocks noGrp="1"/>
          </p:cNvSpPr>
          <p:nvPr>
            <p:ph type="title"/>
          </p:nvPr>
        </p:nvSpPr>
        <p:spPr/>
        <p:txBody>
          <a:bodyPr/>
          <a:lstStyle/>
          <a:p>
            <a:r>
              <a:rPr lang="en-US" dirty="0">
                <a:solidFill>
                  <a:srgbClr val="C00000"/>
                </a:solidFill>
              </a:rPr>
              <a:t>Significant Coordinates (II)</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CD298EE-232A-4602-BB51-FA680B6EA672}"/>
                  </a:ext>
                </a:extLst>
              </p:cNvPr>
              <p:cNvSpPr>
                <a:spLocks noGrp="1"/>
              </p:cNvSpPr>
              <p:nvPr>
                <p:ph idx="1"/>
              </p:nvPr>
            </p:nvSpPr>
            <p:spPr>
              <a:xfrm>
                <a:off x="838200" y="1825624"/>
                <a:ext cx="11020720" cy="4788239"/>
              </a:xfrm>
            </p:spPr>
            <p:txBody>
              <a:bodyPr>
                <a:normAutofit/>
              </a:bodyPr>
              <a:lstStyle/>
              <a:p>
                <a:pPr>
                  <a:buClr>
                    <a:schemeClr val="tx1"/>
                  </a:buClr>
                </a:pPr>
                <a:r>
                  <a:rPr lang="en-US" sz="3200" dirty="0"/>
                  <a:t>How to quantify significant coordinates?</a:t>
                </a:r>
              </a:p>
              <a:p>
                <a:pPr>
                  <a:buClr>
                    <a:schemeClr val="tx1"/>
                  </a:buClr>
                </a:pPr>
                <a14:m>
                  <m:oMath xmlns:m="http://schemas.openxmlformats.org/officeDocument/2006/math">
                    <m:r>
                      <a:rPr lang="en-US" sz="3200" i="1" smtClean="0">
                        <a:solidFill>
                          <a:srgbClr val="C00000"/>
                        </a:solidFill>
                        <a:latin typeface="Cambria Math" panose="02040503050406030204" pitchFamily="18" charset="0"/>
                      </a:rPr>
                      <m:t>𝑖</m:t>
                    </m:r>
                  </m:oMath>
                </a14:m>
                <a:r>
                  <a:rPr lang="en-US" sz="3200" dirty="0"/>
                  <a:t> is significant if there exists:</a:t>
                </a:r>
              </a:p>
              <a:p>
                <a:pPr lvl="1">
                  <a:buClr>
                    <a:schemeClr val="tx1"/>
                  </a:buClr>
                </a:pPr>
                <a:r>
                  <a:rPr lang="en-US" sz="3200" dirty="0"/>
                  <a:t>an elementary vector </a:t>
                </a:r>
                <a14:m>
                  <m:oMath xmlns:m="http://schemas.openxmlformats.org/officeDocument/2006/math">
                    <m:sSub>
                      <m:sSubPr>
                        <m:ctrlPr>
                          <a:rPr lang="en-US" sz="3200" b="0" i="1" smtClean="0">
                            <a:solidFill>
                              <a:srgbClr val="C00000"/>
                            </a:solidFill>
                            <a:latin typeface="Cambria Math" panose="02040503050406030204" pitchFamily="18" charset="0"/>
                          </a:rPr>
                        </m:ctrlPr>
                      </m:sSubPr>
                      <m:e>
                        <m:r>
                          <a:rPr lang="en-US" sz="3200" b="0" i="1" smtClean="0">
                            <a:solidFill>
                              <a:srgbClr val="C00000"/>
                            </a:solidFill>
                            <a:latin typeface="Cambria Math" panose="02040503050406030204" pitchFamily="18" charset="0"/>
                          </a:rPr>
                          <m:t>𝑒</m:t>
                        </m:r>
                      </m:e>
                      <m:sub>
                        <m:r>
                          <a:rPr lang="en-US" sz="3200" b="0" i="1" smtClean="0">
                            <a:solidFill>
                              <a:srgbClr val="C00000"/>
                            </a:solidFill>
                            <a:latin typeface="Cambria Math" panose="02040503050406030204" pitchFamily="18" charset="0"/>
                          </a:rPr>
                          <m:t>𝑖</m:t>
                        </m:r>
                      </m:sub>
                    </m:sSub>
                  </m:oMath>
                </a14:m>
                <a:r>
                  <a:rPr lang="en-US" sz="3200" dirty="0"/>
                  <a:t> that is a row of </a:t>
                </a:r>
                <a14:m>
                  <m:oMath xmlns:m="http://schemas.openxmlformats.org/officeDocument/2006/math">
                    <m:r>
                      <a:rPr lang="en-US" sz="3200" i="1">
                        <a:solidFill>
                          <a:srgbClr val="C00000"/>
                        </a:solidFill>
                        <a:latin typeface="Cambria Math" panose="02040503050406030204" pitchFamily="18" charset="0"/>
                      </a:rPr>
                      <m:t>𝐴</m:t>
                    </m:r>
                  </m:oMath>
                </a14:m>
                <a:endParaRPr lang="en-US" sz="3200" dirty="0"/>
              </a:p>
              <a:p>
                <a:pPr lvl="1">
                  <a:buClr>
                    <a:schemeClr val="tx1"/>
                  </a:buClr>
                </a:pPr>
                <a14:m>
                  <m:oMath xmlns:m="http://schemas.openxmlformats.org/officeDocument/2006/math">
                    <m:r>
                      <a:rPr lang="en-US" sz="3200" i="1">
                        <a:solidFill>
                          <a:srgbClr val="C00000"/>
                        </a:solidFill>
                        <a:latin typeface="Cambria Math" panose="02040503050406030204" pitchFamily="18" charset="0"/>
                      </a:rPr>
                      <m:t>𝑦</m:t>
                    </m:r>
                    <m:r>
                      <a:rPr lang="en-US" sz="3200" i="1">
                        <a:solidFill>
                          <a:srgbClr val="C00000"/>
                        </a:solidFill>
                        <a:latin typeface="Cambria Math" panose="02040503050406030204" pitchFamily="18" charset="0"/>
                      </a:rPr>
                      <m:t>∈</m:t>
                    </m:r>
                    <m:sSup>
                      <m:sSupPr>
                        <m:ctrlPr>
                          <a:rPr lang="en-US" sz="3200" i="1">
                            <a:solidFill>
                              <a:srgbClr val="C00000"/>
                            </a:solidFill>
                            <a:latin typeface="Cambria Math" panose="02040503050406030204" pitchFamily="18" charset="0"/>
                          </a:rPr>
                        </m:ctrlPr>
                      </m:sSupPr>
                      <m:e>
                        <m:r>
                          <a:rPr lang="en-US" sz="3200" i="1">
                            <a:solidFill>
                              <a:srgbClr val="C00000"/>
                            </a:solidFill>
                            <a:latin typeface="Cambria Math" panose="02040503050406030204" pitchFamily="18" charset="0"/>
                          </a:rPr>
                          <m:t>ℝ</m:t>
                        </m:r>
                      </m:e>
                      <m:sup>
                        <m:r>
                          <a:rPr lang="en-US" sz="3200" i="1">
                            <a:solidFill>
                              <a:srgbClr val="C00000"/>
                            </a:solidFill>
                            <a:latin typeface="Cambria Math" panose="02040503050406030204" pitchFamily="18" charset="0"/>
                          </a:rPr>
                          <m:t>𝑟</m:t>
                        </m:r>
                      </m:sup>
                    </m:sSup>
                  </m:oMath>
                </a14:m>
                <a:r>
                  <a:rPr lang="en-US" sz="3200" dirty="0"/>
                  <a:t> such that </a:t>
                </a:r>
                <a14:m>
                  <m:oMath xmlns:m="http://schemas.openxmlformats.org/officeDocument/2006/math">
                    <m:sSubSup>
                      <m:sSubSupPr>
                        <m:ctrlPr>
                          <a:rPr lang="en-US" sz="3200" i="1">
                            <a:solidFill>
                              <a:srgbClr val="C00000"/>
                            </a:solidFill>
                            <a:latin typeface="Cambria Math" panose="02040503050406030204" pitchFamily="18" charset="0"/>
                          </a:rPr>
                        </m:ctrlPr>
                      </m:sSubSupPr>
                      <m:e>
                        <m:d>
                          <m:dPr>
                            <m:ctrlPr>
                              <a:rPr lang="en-US" sz="3200" i="1">
                                <a:solidFill>
                                  <a:srgbClr val="C00000"/>
                                </a:solidFill>
                                <a:latin typeface="Cambria Math" panose="02040503050406030204" pitchFamily="18" charset="0"/>
                              </a:rPr>
                            </m:ctrlPr>
                          </m:dPr>
                          <m:e>
                            <m:sSup>
                              <m:sSupPr>
                                <m:ctrlPr>
                                  <a:rPr lang="en-US" sz="3200" i="1">
                                    <a:solidFill>
                                      <a:srgbClr val="C00000"/>
                                    </a:solidFill>
                                    <a:latin typeface="Cambria Math" panose="02040503050406030204" pitchFamily="18" charset="0"/>
                                  </a:rPr>
                                </m:ctrlPr>
                              </m:sSupPr>
                              <m:e>
                                <m:r>
                                  <a:rPr lang="en-US" sz="3200" i="1">
                                    <a:solidFill>
                                      <a:srgbClr val="C00000"/>
                                    </a:solidFill>
                                    <a:latin typeface="Cambria Math" panose="02040503050406030204" pitchFamily="18" charset="0"/>
                                  </a:rPr>
                                  <m:t>𝑦</m:t>
                                </m:r>
                              </m:e>
                              <m:sup>
                                <m:r>
                                  <a:rPr lang="en-US" sz="3200" i="1">
                                    <a:solidFill>
                                      <a:srgbClr val="C00000"/>
                                    </a:solidFill>
                                    <a:latin typeface="Cambria Math" panose="02040503050406030204" pitchFamily="18" charset="0"/>
                                  </a:rPr>
                                  <m:t>⊤</m:t>
                                </m:r>
                              </m:sup>
                            </m:sSup>
                            <m:r>
                              <a:rPr lang="en-US" sz="3200" i="1">
                                <a:solidFill>
                                  <a:srgbClr val="C00000"/>
                                </a:solidFill>
                                <a:latin typeface="Cambria Math" panose="02040503050406030204" pitchFamily="18" charset="0"/>
                              </a:rPr>
                              <m:t>𝐴</m:t>
                            </m:r>
                          </m:e>
                        </m:d>
                      </m:e>
                      <m:sub>
                        <m:r>
                          <a:rPr lang="en-US" sz="3200" i="1">
                            <a:solidFill>
                              <a:srgbClr val="C00000"/>
                            </a:solidFill>
                            <a:latin typeface="Cambria Math" panose="02040503050406030204" pitchFamily="18" charset="0"/>
                          </a:rPr>
                          <m:t>𝑖</m:t>
                        </m:r>
                      </m:sub>
                      <m:sup>
                        <m:r>
                          <a:rPr lang="en-US" sz="3200" i="1">
                            <a:solidFill>
                              <a:srgbClr val="C00000"/>
                            </a:solidFill>
                            <a:latin typeface="Cambria Math" panose="02040503050406030204" pitchFamily="18" charset="0"/>
                          </a:rPr>
                          <m:t>2</m:t>
                        </m:r>
                      </m:sup>
                    </m:sSubSup>
                    <m:r>
                      <a:rPr lang="en-US" sz="3200" i="1">
                        <a:solidFill>
                          <a:srgbClr val="C00000"/>
                        </a:solidFill>
                        <a:latin typeface="Cambria Math" panose="02040503050406030204" pitchFamily="18" charset="0"/>
                      </a:rPr>
                      <m:t>≥</m:t>
                    </m:r>
                    <m:f>
                      <m:fPr>
                        <m:ctrlPr>
                          <a:rPr lang="en-US" sz="3200" i="1">
                            <a:solidFill>
                              <a:srgbClr val="C00000"/>
                            </a:solidFill>
                            <a:latin typeface="Cambria Math" panose="02040503050406030204" pitchFamily="18" charset="0"/>
                          </a:rPr>
                        </m:ctrlPr>
                      </m:fPr>
                      <m:num>
                        <m:r>
                          <a:rPr lang="en-US" sz="3200" i="1">
                            <a:solidFill>
                              <a:srgbClr val="C00000"/>
                            </a:solidFill>
                            <a:latin typeface="Cambria Math" panose="02040503050406030204" pitchFamily="18" charset="0"/>
                          </a:rPr>
                          <m:t>1</m:t>
                        </m:r>
                      </m:num>
                      <m:den>
                        <m:r>
                          <a:rPr lang="en-US" sz="3200" i="1">
                            <a:solidFill>
                              <a:srgbClr val="C00000"/>
                            </a:solidFill>
                            <a:latin typeface="Cambria Math" panose="02040503050406030204" pitchFamily="18" charset="0"/>
                          </a:rPr>
                          <m:t>𝑠</m:t>
                        </m:r>
                      </m:den>
                    </m:f>
                    <m:sSubSup>
                      <m:sSubSupPr>
                        <m:ctrlPr>
                          <a:rPr lang="en-US" sz="3200" i="1">
                            <a:solidFill>
                              <a:srgbClr val="C00000"/>
                            </a:solidFill>
                            <a:latin typeface="Cambria Math" panose="02040503050406030204" pitchFamily="18" charset="0"/>
                          </a:rPr>
                        </m:ctrlPr>
                      </m:sSubSupPr>
                      <m:e>
                        <m:d>
                          <m:dPr>
                            <m:begChr m:val="‖"/>
                            <m:endChr m:val="‖"/>
                            <m:ctrlPr>
                              <a:rPr lang="en-US" sz="3200" i="1">
                                <a:solidFill>
                                  <a:srgbClr val="C00000"/>
                                </a:solidFill>
                                <a:latin typeface="Cambria Math" panose="02040503050406030204" pitchFamily="18" charset="0"/>
                              </a:rPr>
                            </m:ctrlPr>
                          </m:dPr>
                          <m:e>
                            <m:sSup>
                              <m:sSupPr>
                                <m:ctrlPr>
                                  <a:rPr lang="en-US" sz="3200" i="1">
                                    <a:solidFill>
                                      <a:srgbClr val="C00000"/>
                                    </a:solidFill>
                                    <a:latin typeface="Cambria Math" panose="02040503050406030204" pitchFamily="18" charset="0"/>
                                  </a:rPr>
                                </m:ctrlPr>
                              </m:sSupPr>
                              <m:e>
                                <m:r>
                                  <a:rPr lang="en-US" sz="3200" i="1">
                                    <a:solidFill>
                                      <a:srgbClr val="C00000"/>
                                    </a:solidFill>
                                    <a:latin typeface="Cambria Math" panose="02040503050406030204" pitchFamily="18" charset="0"/>
                                  </a:rPr>
                                  <m:t>𝑦</m:t>
                                </m:r>
                              </m:e>
                              <m:sup>
                                <m:r>
                                  <a:rPr lang="en-US" sz="3200" i="1">
                                    <a:solidFill>
                                      <a:srgbClr val="C00000"/>
                                    </a:solidFill>
                                    <a:latin typeface="Cambria Math" panose="02040503050406030204" pitchFamily="18" charset="0"/>
                                  </a:rPr>
                                  <m:t>⊤</m:t>
                                </m:r>
                              </m:sup>
                            </m:sSup>
                            <m:r>
                              <a:rPr lang="en-US" sz="3200" i="1">
                                <a:solidFill>
                                  <a:srgbClr val="C00000"/>
                                </a:solidFill>
                                <a:latin typeface="Cambria Math" panose="02040503050406030204" pitchFamily="18" charset="0"/>
                              </a:rPr>
                              <m:t>𝐴</m:t>
                            </m:r>
                          </m:e>
                        </m:d>
                      </m:e>
                      <m:sub>
                        <m:r>
                          <a:rPr lang="en-US" sz="3200" i="1">
                            <a:solidFill>
                              <a:srgbClr val="C00000"/>
                            </a:solidFill>
                            <a:latin typeface="Cambria Math" panose="02040503050406030204" pitchFamily="18" charset="0"/>
                          </a:rPr>
                          <m:t>2</m:t>
                        </m:r>
                      </m:sub>
                      <m:sup>
                        <m:r>
                          <a:rPr lang="en-US" sz="3200" i="1">
                            <a:solidFill>
                              <a:srgbClr val="C00000"/>
                            </a:solidFill>
                            <a:latin typeface="Cambria Math" panose="02040503050406030204" pitchFamily="18" charset="0"/>
                          </a:rPr>
                          <m:t>2</m:t>
                        </m:r>
                      </m:sup>
                    </m:sSubSup>
                  </m:oMath>
                </a14:m>
                <a:endParaRPr lang="en-US" sz="2800" dirty="0"/>
              </a:p>
              <a:p>
                <a:pPr>
                  <a:buClr>
                    <a:schemeClr val="tx1"/>
                  </a:buClr>
                </a:pPr>
                <a:endParaRPr lang="en-US" sz="3200" dirty="0"/>
              </a:p>
            </p:txBody>
          </p:sp>
        </mc:Choice>
        <mc:Fallback xmlns="">
          <p:sp>
            <p:nvSpPr>
              <p:cNvPr id="3" name="Content Placeholder 2">
                <a:extLst>
                  <a:ext uri="{FF2B5EF4-FFF2-40B4-BE49-F238E27FC236}">
                    <a16:creationId xmlns:a16="http://schemas.microsoft.com/office/drawing/2014/main" id="{3CD298EE-232A-4602-BB51-FA680B6EA672}"/>
                  </a:ext>
                </a:extLst>
              </p:cNvPr>
              <p:cNvSpPr>
                <a:spLocks noGrp="1" noRot="1" noChangeAspect="1" noMove="1" noResize="1" noEditPoints="1" noAdjustHandles="1" noChangeArrowheads="1" noChangeShapeType="1" noTextEdit="1"/>
              </p:cNvSpPr>
              <p:nvPr>
                <p:ph idx="1"/>
              </p:nvPr>
            </p:nvSpPr>
            <p:spPr>
              <a:xfrm>
                <a:off x="838200" y="1825624"/>
                <a:ext cx="11020720" cy="4788239"/>
              </a:xfrm>
              <a:blipFill>
                <a:blip r:embed="rId3"/>
                <a:stretch>
                  <a:fillRect l="-1273" t="-2672"/>
                </a:stretch>
              </a:blipFill>
            </p:spPr>
            <p:txBody>
              <a:bodyPr/>
              <a:lstStyle/>
              <a:p>
                <a:r>
                  <a:rPr lang="en-US">
                    <a:noFill/>
                  </a:rPr>
                  <a:t> </a:t>
                </a:r>
              </a:p>
            </p:txBody>
          </p:sp>
        </mc:Fallback>
      </mc:AlternateContent>
    </p:spTree>
    <p:extLst>
      <p:ext uri="{BB962C8B-B14F-4D97-AF65-F5344CB8AC3E}">
        <p14:creationId xmlns:p14="http://schemas.microsoft.com/office/powerpoint/2010/main" val="239655136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5C03587-57EC-7B25-C0D2-0F66DD43AE20}"/>
                  </a:ext>
                </a:extLst>
              </p:cNvPr>
              <p:cNvSpPr txBox="1"/>
              <p:nvPr/>
            </p:nvSpPr>
            <p:spPr>
              <a:xfrm>
                <a:off x="3492539" y="2994492"/>
                <a:ext cx="4993849"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4000" i="1" smtClean="0">
                          <a:solidFill>
                            <a:schemeClr val="tx1"/>
                          </a:solidFill>
                          <a:latin typeface="Cambria Math" panose="02040503050406030204" pitchFamily="18" charset="0"/>
                        </a:rPr>
                        <m:t>𝑥</m:t>
                      </m:r>
                      <m:r>
                        <a:rPr lang="en-US" sz="4000" i="1" smtClean="0">
                          <a:solidFill>
                            <a:srgbClr val="C00000"/>
                          </a:solidFill>
                          <a:latin typeface="Cambria Math" panose="02040503050406030204" pitchFamily="18" charset="0"/>
                        </a:rPr>
                        <m:t> </m:t>
                      </m:r>
                      <m:r>
                        <a:rPr lang="en-US" sz="4000" b="0" i="1" smtClean="0">
                          <a:solidFill>
                            <a:srgbClr val="C00000"/>
                          </a:solidFill>
                          <a:latin typeface="Cambria Math" panose="02040503050406030204" pitchFamily="18" charset="0"/>
                        </a:rPr>
                        <m:t>≔</m:t>
                      </m:r>
                      <m:d>
                        <m:dPr>
                          <m:begChr m:val="["/>
                          <m:endChr m:val="]"/>
                          <m:ctrlPr>
                            <a:rPr lang="en-US" sz="4000" b="0" i="1" smtClean="0">
                              <a:solidFill>
                                <a:srgbClr val="C00000"/>
                              </a:solidFill>
                              <a:latin typeface="Cambria Math" panose="02040503050406030204" pitchFamily="18" charset="0"/>
                            </a:rPr>
                          </m:ctrlPr>
                        </m:dPr>
                        <m:e>
                          <m:r>
                            <a:rPr lang="en-US" sz="4000" b="0" i="1" smtClean="0">
                              <a:solidFill>
                                <a:srgbClr val="C00000"/>
                              </a:solidFill>
                              <a:latin typeface="Cambria Math" panose="02040503050406030204" pitchFamily="18" charset="0"/>
                            </a:rPr>
                            <m:t>2,3,5,0,0,0,</m:t>
                          </m:r>
                          <m:r>
                            <a:rPr lang="en-US" sz="4000" b="0" i="1" smtClean="0">
                              <a:solidFill>
                                <a:srgbClr val="00B0F0"/>
                              </a:solidFill>
                              <a:latin typeface="Cambria Math" panose="02040503050406030204" pitchFamily="18" charset="0"/>
                            </a:rPr>
                            <m:t>1</m:t>
                          </m:r>
                        </m:e>
                      </m:d>
                    </m:oMath>
                  </m:oMathPara>
                </a14:m>
                <a:endParaRPr lang="en-US" sz="4000" dirty="0"/>
              </a:p>
            </p:txBody>
          </p:sp>
        </mc:Choice>
        <mc:Fallback xmlns="">
          <p:sp>
            <p:nvSpPr>
              <p:cNvPr id="5" name="TextBox 4">
                <a:extLst>
                  <a:ext uri="{FF2B5EF4-FFF2-40B4-BE49-F238E27FC236}">
                    <a16:creationId xmlns:a16="http://schemas.microsoft.com/office/drawing/2014/main" id="{A5C03587-57EC-7B25-C0D2-0F66DD43AE20}"/>
                  </a:ext>
                </a:extLst>
              </p:cNvPr>
              <p:cNvSpPr txBox="1">
                <a:spLocks noRot="1" noChangeAspect="1" noMove="1" noResize="1" noEditPoints="1" noAdjustHandles="1" noChangeArrowheads="1" noChangeShapeType="1" noTextEdit="1"/>
              </p:cNvSpPr>
              <p:nvPr/>
            </p:nvSpPr>
            <p:spPr>
              <a:xfrm>
                <a:off x="3492539" y="2994492"/>
                <a:ext cx="4993849" cy="707886"/>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F43F1C19-C484-29FC-8A4B-67E5D436D126}"/>
                  </a:ext>
                </a:extLst>
              </p:cNvPr>
              <p:cNvSpPr txBox="1"/>
              <p:nvPr/>
            </p:nvSpPr>
            <p:spPr>
              <a:xfrm>
                <a:off x="965850" y="1330912"/>
                <a:ext cx="10467689" cy="707886"/>
              </a:xfrm>
              <a:prstGeom prst="rect">
                <a:avLst/>
              </a:prstGeom>
              <a:noFill/>
            </p:spPr>
            <p:txBody>
              <a:bodyPr wrap="square">
                <a:spAutoFit/>
              </a:bodyPr>
              <a:lstStyle/>
              <a:p>
                <a14:m>
                  <m:oMath xmlns:m="http://schemas.openxmlformats.org/officeDocument/2006/math">
                    <m:sSub>
                      <m:sSubPr>
                        <m:ctrlPr>
                          <a:rPr lang="en-US" sz="4000" b="0" i="1" smtClean="0">
                            <a:solidFill>
                              <a:schemeClr val="tx1"/>
                            </a:solidFill>
                            <a:latin typeface="Cambria Math" panose="02040503050406030204" pitchFamily="18" charset="0"/>
                          </a:rPr>
                        </m:ctrlPr>
                      </m:sSubPr>
                      <m:e>
                        <m:r>
                          <a:rPr lang="en-US" sz="4000" b="0" i="1" smtClean="0">
                            <a:solidFill>
                              <a:schemeClr val="tx1"/>
                            </a:solidFill>
                            <a:latin typeface="Cambria Math" panose="02040503050406030204" pitchFamily="18" charset="0"/>
                          </a:rPr>
                          <m:t>𝐴</m:t>
                        </m:r>
                      </m:e>
                      <m:sub>
                        <m:r>
                          <a:rPr lang="en-US" sz="4000" b="0" i="1" smtClean="0">
                            <a:solidFill>
                              <a:schemeClr val="tx1"/>
                            </a:solidFill>
                            <a:latin typeface="Cambria Math" panose="02040503050406030204" pitchFamily="18" charset="0"/>
                          </a:rPr>
                          <m:t>1</m:t>
                        </m:r>
                      </m:sub>
                    </m:sSub>
                    <m:r>
                      <a:rPr lang="en-US" sz="4000" b="0" i="1" smtClean="0">
                        <a:solidFill>
                          <a:srgbClr val="C00000"/>
                        </a:solidFill>
                        <a:latin typeface="Cambria Math" panose="02040503050406030204" pitchFamily="18" charset="0"/>
                      </a:rPr>
                      <m:t>≔</m:t>
                    </m:r>
                    <m:d>
                      <m:dPr>
                        <m:begChr m:val="["/>
                        <m:endChr m:val="]"/>
                        <m:ctrlPr>
                          <a:rPr lang="en-US" sz="4000" b="0" i="1" smtClean="0">
                            <a:solidFill>
                              <a:srgbClr val="C00000"/>
                            </a:solidFill>
                            <a:latin typeface="Cambria Math" panose="02040503050406030204" pitchFamily="18" charset="0"/>
                          </a:rPr>
                        </m:ctrlPr>
                      </m:dPr>
                      <m:e>
                        <m:r>
                          <a:rPr lang="en-US" sz="4000" b="0" i="1" smtClean="0">
                            <a:solidFill>
                              <a:srgbClr val="C00000"/>
                            </a:solidFill>
                            <a:latin typeface="Cambria Math" panose="02040503050406030204" pitchFamily="18" charset="0"/>
                          </a:rPr>
                          <m:t>10, 10, 10, 10, 10, 10, </m:t>
                        </m:r>
                        <m:r>
                          <a:rPr lang="en-US" sz="4000" b="0" i="1" smtClean="0">
                            <a:solidFill>
                              <a:srgbClr val="00B0F0"/>
                            </a:solidFill>
                            <a:latin typeface="Cambria Math" panose="02040503050406030204" pitchFamily="18" charset="0"/>
                          </a:rPr>
                          <m:t>3</m:t>
                        </m:r>
                      </m:e>
                    </m:d>
                  </m:oMath>
                </a14:m>
                <a:r>
                  <a:rPr lang="en-US" sz="4000" dirty="0">
                    <a:sym typeface="Wingdings 3" panose="05040102010807070707" pitchFamily="18" charset="2"/>
                  </a:rPr>
                  <a:t></a:t>
                </a:r>
                <a:r>
                  <a:rPr lang="en-US" sz="4000" dirty="0">
                    <a:solidFill>
                      <a:srgbClr val="C00000"/>
                    </a:solidFill>
                  </a:rPr>
                  <a:t> </a:t>
                </a:r>
                <a14:m>
                  <m:oMath xmlns:m="http://schemas.openxmlformats.org/officeDocument/2006/math">
                    <m:d>
                      <m:dPr>
                        <m:begChr m:val="⟨"/>
                        <m:endChr m:val="⟩"/>
                        <m:ctrlPr>
                          <a:rPr lang="en-US" sz="4000" b="0" i="1" smtClean="0">
                            <a:solidFill>
                              <a:srgbClr val="C00000"/>
                            </a:solidFill>
                            <a:latin typeface="Cambria Math" panose="02040503050406030204" pitchFamily="18" charset="0"/>
                          </a:rPr>
                        </m:ctrlPr>
                      </m:dPr>
                      <m:e>
                        <m:sSub>
                          <m:sSubPr>
                            <m:ctrlPr>
                              <a:rPr lang="en-US" sz="4000" i="1" smtClean="0">
                                <a:solidFill>
                                  <a:schemeClr val="tx1"/>
                                </a:solidFill>
                                <a:latin typeface="Cambria Math" panose="02040503050406030204" pitchFamily="18" charset="0"/>
                              </a:rPr>
                            </m:ctrlPr>
                          </m:sSubPr>
                          <m:e>
                            <m:r>
                              <a:rPr lang="en-US" sz="4000" i="1">
                                <a:solidFill>
                                  <a:schemeClr val="tx1"/>
                                </a:solidFill>
                                <a:latin typeface="Cambria Math" panose="02040503050406030204" pitchFamily="18" charset="0"/>
                              </a:rPr>
                              <m:t>𝐴</m:t>
                            </m:r>
                          </m:e>
                          <m:sub>
                            <m:r>
                              <a:rPr lang="en-US" sz="4000" i="1">
                                <a:solidFill>
                                  <a:schemeClr val="tx1"/>
                                </a:solidFill>
                                <a:latin typeface="Cambria Math" panose="02040503050406030204" pitchFamily="18" charset="0"/>
                              </a:rPr>
                              <m:t>1</m:t>
                            </m:r>
                          </m:sub>
                        </m:sSub>
                        <m:r>
                          <a:rPr lang="en-US" sz="4000" b="0" i="1" smtClean="0">
                            <a:solidFill>
                              <a:srgbClr val="C00000"/>
                            </a:solidFill>
                            <a:latin typeface="Cambria Math" panose="02040503050406030204" pitchFamily="18" charset="0"/>
                          </a:rPr>
                          <m:t>,</m:t>
                        </m:r>
                        <m:r>
                          <a:rPr lang="en-US" sz="4000" b="0" i="1" smtClean="0">
                            <a:solidFill>
                              <a:schemeClr val="tx1"/>
                            </a:solidFill>
                            <a:latin typeface="Cambria Math" panose="02040503050406030204" pitchFamily="18" charset="0"/>
                          </a:rPr>
                          <m:t>𝑥</m:t>
                        </m:r>
                      </m:e>
                    </m:d>
                    <m:r>
                      <a:rPr lang="en-US" sz="4000" b="0" i="1" smtClean="0">
                        <a:solidFill>
                          <a:srgbClr val="C00000"/>
                        </a:solidFill>
                        <a:latin typeface="Cambria Math" panose="02040503050406030204" pitchFamily="18" charset="0"/>
                      </a:rPr>
                      <m:t>=10</m:t>
                    </m:r>
                    <m:r>
                      <a:rPr lang="en-US" sz="4000" b="0" i="1" smtClean="0">
                        <a:solidFill>
                          <a:srgbClr val="00B0F0"/>
                        </a:solidFill>
                        <a:latin typeface="Cambria Math" panose="02040503050406030204" pitchFamily="18" charset="0"/>
                      </a:rPr>
                      <m:t>3</m:t>
                    </m:r>
                  </m:oMath>
                </a14:m>
                <a:endParaRPr lang="en-US" sz="4000" dirty="0"/>
              </a:p>
            </p:txBody>
          </p:sp>
        </mc:Choice>
        <mc:Fallback xmlns="">
          <p:sp>
            <p:nvSpPr>
              <p:cNvPr id="8" name="TextBox 7">
                <a:extLst>
                  <a:ext uri="{FF2B5EF4-FFF2-40B4-BE49-F238E27FC236}">
                    <a16:creationId xmlns:a16="http://schemas.microsoft.com/office/drawing/2014/main" id="{F43F1C19-C484-29FC-8A4B-67E5D436D126}"/>
                  </a:ext>
                </a:extLst>
              </p:cNvPr>
              <p:cNvSpPr txBox="1">
                <a:spLocks noRot="1" noChangeAspect="1" noMove="1" noResize="1" noEditPoints="1" noAdjustHandles="1" noChangeArrowheads="1" noChangeShapeType="1" noTextEdit="1"/>
              </p:cNvSpPr>
              <p:nvPr/>
            </p:nvSpPr>
            <p:spPr>
              <a:xfrm>
                <a:off x="965850" y="1330912"/>
                <a:ext cx="10467689" cy="707886"/>
              </a:xfrm>
              <a:prstGeom prst="rect">
                <a:avLst/>
              </a:prstGeom>
              <a:blipFill>
                <a:blip r:embed="rId4"/>
                <a:stretch>
                  <a:fillRect t="-17241" b="-344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E8C6F898-CCCC-3BB5-AE84-0178AC127702}"/>
                  </a:ext>
                </a:extLst>
              </p:cNvPr>
              <p:cNvSpPr txBox="1"/>
              <p:nvPr/>
            </p:nvSpPr>
            <p:spPr>
              <a:xfrm>
                <a:off x="1677924" y="4811881"/>
                <a:ext cx="9043540" cy="707886"/>
              </a:xfrm>
              <a:prstGeom prst="rect">
                <a:avLst/>
              </a:prstGeom>
              <a:noFill/>
            </p:spPr>
            <p:txBody>
              <a:bodyPr wrap="square">
                <a:spAutoFit/>
              </a:bodyPr>
              <a:lstStyle/>
              <a:p>
                <a:r>
                  <a:rPr lang="en-US" sz="4000" dirty="0"/>
                  <a:t>Reveals information about </a:t>
                </a:r>
                <a14:m>
                  <m:oMath xmlns:m="http://schemas.openxmlformats.org/officeDocument/2006/math">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𝑥</m:t>
                        </m:r>
                      </m:e>
                      <m:sub>
                        <m:r>
                          <a:rPr lang="en-US" sz="4000" b="0" i="1" smtClean="0">
                            <a:solidFill>
                              <a:srgbClr val="C00000"/>
                            </a:solidFill>
                            <a:latin typeface="Cambria Math" panose="02040503050406030204" pitchFamily="18" charset="0"/>
                          </a:rPr>
                          <m:t>𝑛</m:t>
                        </m:r>
                      </m:sub>
                    </m:sSub>
                  </m:oMath>
                </a14:m>
                <a:r>
                  <a:rPr lang="en-US" sz="4000" dirty="0"/>
                  <a:t> modulo </a:t>
                </a:r>
                <a14:m>
                  <m:oMath xmlns:m="http://schemas.openxmlformats.org/officeDocument/2006/math">
                    <m:r>
                      <a:rPr lang="en-US" sz="4000" b="0" i="1" smtClean="0">
                        <a:solidFill>
                          <a:srgbClr val="C00000"/>
                        </a:solidFill>
                        <a:latin typeface="Cambria Math" panose="02040503050406030204" pitchFamily="18" charset="0"/>
                      </a:rPr>
                      <m:t>10</m:t>
                    </m:r>
                  </m:oMath>
                </a14:m>
                <a:endParaRPr lang="en-US" sz="4000" dirty="0"/>
              </a:p>
            </p:txBody>
          </p:sp>
        </mc:Choice>
        <mc:Fallback xmlns="">
          <p:sp>
            <p:nvSpPr>
              <p:cNvPr id="3" name="TextBox 2">
                <a:extLst>
                  <a:ext uri="{FF2B5EF4-FFF2-40B4-BE49-F238E27FC236}">
                    <a16:creationId xmlns:a16="http://schemas.microsoft.com/office/drawing/2014/main" id="{E8C6F898-CCCC-3BB5-AE84-0178AC127702}"/>
                  </a:ext>
                </a:extLst>
              </p:cNvPr>
              <p:cNvSpPr txBox="1">
                <a:spLocks noRot="1" noChangeAspect="1" noMove="1" noResize="1" noEditPoints="1" noAdjustHandles="1" noChangeArrowheads="1" noChangeShapeType="1" noTextEdit="1"/>
              </p:cNvSpPr>
              <p:nvPr/>
            </p:nvSpPr>
            <p:spPr>
              <a:xfrm>
                <a:off x="1677924" y="4811881"/>
                <a:ext cx="9043540" cy="707886"/>
              </a:xfrm>
              <a:prstGeom prst="rect">
                <a:avLst/>
              </a:prstGeom>
              <a:blipFill>
                <a:blip r:embed="rId5"/>
                <a:stretch>
                  <a:fillRect l="-2358" t="-15517" b="-36207"/>
                </a:stretch>
              </a:blipFill>
            </p:spPr>
            <p:txBody>
              <a:bodyPr/>
              <a:lstStyle/>
              <a:p>
                <a:r>
                  <a:rPr lang="en-US">
                    <a:noFill/>
                  </a:rPr>
                  <a:t> </a:t>
                </a:r>
              </a:p>
            </p:txBody>
          </p:sp>
        </mc:Fallback>
      </mc:AlternateContent>
    </p:spTree>
    <p:extLst>
      <p:ext uri="{BB962C8B-B14F-4D97-AF65-F5344CB8AC3E}">
        <p14:creationId xmlns:p14="http://schemas.microsoft.com/office/powerpoint/2010/main" val="113475567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5C03587-57EC-7B25-C0D2-0F66DD43AE20}"/>
                  </a:ext>
                </a:extLst>
              </p:cNvPr>
              <p:cNvSpPr txBox="1"/>
              <p:nvPr/>
            </p:nvSpPr>
            <p:spPr>
              <a:xfrm>
                <a:off x="3492539" y="2994492"/>
                <a:ext cx="4993849"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4000" i="1" smtClean="0">
                          <a:solidFill>
                            <a:schemeClr val="tx1"/>
                          </a:solidFill>
                          <a:latin typeface="Cambria Math" panose="02040503050406030204" pitchFamily="18" charset="0"/>
                        </a:rPr>
                        <m:t>𝑥</m:t>
                      </m:r>
                      <m:r>
                        <a:rPr lang="en-US" sz="4000" i="1" smtClean="0">
                          <a:solidFill>
                            <a:srgbClr val="C00000"/>
                          </a:solidFill>
                          <a:latin typeface="Cambria Math" panose="02040503050406030204" pitchFamily="18" charset="0"/>
                        </a:rPr>
                        <m:t> </m:t>
                      </m:r>
                      <m:r>
                        <a:rPr lang="en-US" sz="4000" b="0" i="1" smtClean="0">
                          <a:solidFill>
                            <a:srgbClr val="C00000"/>
                          </a:solidFill>
                          <a:latin typeface="Cambria Math" panose="02040503050406030204" pitchFamily="18" charset="0"/>
                        </a:rPr>
                        <m:t>≔</m:t>
                      </m:r>
                      <m:d>
                        <m:dPr>
                          <m:begChr m:val="["/>
                          <m:endChr m:val="]"/>
                          <m:ctrlPr>
                            <a:rPr lang="en-US" sz="4000" b="0" i="1" smtClean="0">
                              <a:solidFill>
                                <a:srgbClr val="C00000"/>
                              </a:solidFill>
                              <a:latin typeface="Cambria Math" panose="02040503050406030204" pitchFamily="18" charset="0"/>
                            </a:rPr>
                          </m:ctrlPr>
                        </m:dPr>
                        <m:e>
                          <m:r>
                            <a:rPr lang="en-US" sz="4000" b="0" i="1" smtClean="0">
                              <a:solidFill>
                                <a:srgbClr val="C00000"/>
                              </a:solidFill>
                              <a:latin typeface="Cambria Math" panose="02040503050406030204" pitchFamily="18" charset="0"/>
                            </a:rPr>
                            <m:t>2,3,5,0,0,0,</m:t>
                          </m:r>
                          <m:r>
                            <a:rPr lang="en-US" sz="4000" b="0" i="1" smtClean="0">
                              <a:solidFill>
                                <a:srgbClr val="00B0F0"/>
                              </a:solidFill>
                              <a:latin typeface="Cambria Math" panose="02040503050406030204" pitchFamily="18" charset="0"/>
                            </a:rPr>
                            <m:t>1</m:t>
                          </m:r>
                        </m:e>
                      </m:d>
                    </m:oMath>
                  </m:oMathPara>
                </a14:m>
                <a:endParaRPr lang="en-US" sz="4000" dirty="0"/>
              </a:p>
            </p:txBody>
          </p:sp>
        </mc:Choice>
        <mc:Fallback xmlns="">
          <p:sp>
            <p:nvSpPr>
              <p:cNvPr id="5" name="TextBox 4">
                <a:extLst>
                  <a:ext uri="{FF2B5EF4-FFF2-40B4-BE49-F238E27FC236}">
                    <a16:creationId xmlns:a16="http://schemas.microsoft.com/office/drawing/2014/main" id="{A5C03587-57EC-7B25-C0D2-0F66DD43AE20}"/>
                  </a:ext>
                </a:extLst>
              </p:cNvPr>
              <p:cNvSpPr txBox="1">
                <a:spLocks noRot="1" noChangeAspect="1" noMove="1" noResize="1" noEditPoints="1" noAdjustHandles="1" noChangeArrowheads="1" noChangeShapeType="1" noTextEdit="1"/>
              </p:cNvSpPr>
              <p:nvPr/>
            </p:nvSpPr>
            <p:spPr>
              <a:xfrm>
                <a:off x="3492539" y="2994492"/>
                <a:ext cx="4993849" cy="707886"/>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F43F1C19-C484-29FC-8A4B-67E5D436D126}"/>
                  </a:ext>
                </a:extLst>
              </p:cNvPr>
              <p:cNvSpPr txBox="1"/>
              <p:nvPr/>
            </p:nvSpPr>
            <p:spPr>
              <a:xfrm>
                <a:off x="965850" y="1330912"/>
                <a:ext cx="10467689" cy="1009059"/>
              </a:xfrm>
              <a:prstGeom prst="rect">
                <a:avLst/>
              </a:prstGeom>
              <a:noFill/>
            </p:spPr>
            <p:txBody>
              <a:bodyPr wrap="square">
                <a:spAutoFit/>
              </a:bodyPr>
              <a:lstStyle/>
              <a:p>
                <a14:m>
                  <m:oMath xmlns:m="http://schemas.openxmlformats.org/officeDocument/2006/math">
                    <m:sSub>
                      <m:sSubPr>
                        <m:ctrlPr>
                          <a:rPr lang="en-US" sz="4000" b="0" i="1" smtClean="0">
                            <a:solidFill>
                              <a:schemeClr val="tx1"/>
                            </a:solidFill>
                            <a:latin typeface="Cambria Math" panose="02040503050406030204" pitchFamily="18" charset="0"/>
                          </a:rPr>
                        </m:ctrlPr>
                      </m:sSubPr>
                      <m:e>
                        <m:r>
                          <a:rPr lang="en-US" sz="4000" b="0" i="1" smtClean="0">
                            <a:solidFill>
                              <a:schemeClr val="tx1"/>
                            </a:solidFill>
                            <a:latin typeface="Cambria Math" panose="02040503050406030204" pitchFamily="18" charset="0"/>
                          </a:rPr>
                          <m:t>𝐴</m:t>
                        </m:r>
                      </m:e>
                      <m:sub>
                        <m:r>
                          <a:rPr lang="en-US" sz="4000" b="0" i="1" smtClean="0">
                            <a:solidFill>
                              <a:schemeClr val="tx1"/>
                            </a:solidFill>
                            <a:latin typeface="Cambria Math" panose="02040503050406030204" pitchFamily="18" charset="0"/>
                          </a:rPr>
                          <m:t>1</m:t>
                        </m:r>
                      </m:sub>
                    </m:sSub>
                    <m:r>
                      <a:rPr lang="en-US" sz="4000" b="0" i="1" smtClean="0">
                        <a:solidFill>
                          <a:srgbClr val="C00000"/>
                        </a:solidFill>
                        <a:latin typeface="Cambria Math" panose="02040503050406030204" pitchFamily="18" charset="0"/>
                      </a:rPr>
                      <m:t>≔</m:t>
                    </m:r>
                    <m:d>
                      <m:dPr>
                        <m:begChr m:val="["/>
                        <m:endChr m:val="]"/>
                        <m:ctrlPr>
                          <a:rPr lang="en-US" sz="4000" b="0" i="1" smtClean="0">
                            <a:solidFill>
                              <a:srgbClr val="C00000"/>
                            </a:solidFill>
                            <a:latin typeface="Cambria Math" panose="02040503050406030204" pitchFamily="18" charset="0"/>
                          </a:rPr>
                        </m:ctrlPr>
                      </m:dPr>
                      <m:e>
                        <m:r>
                          <a:rPr lang="en-US" sz="4000" b="0" i="1" smtClean="0">
                            <a:solidFill>
                              <a:srgbClr val="C00000"/>
                            </a:solidFill>
                            <a:latin typeface="Cambria Math" panose="02040503050406030204" pitchFamily="18" charset="0"/>
                          </a:rPr>
                          <m:t>1, 1, 1, 1, 1, 1,</m:t>
                        </m:r>
                        <m:f>
                          <m:fPr>
                            <m:ctrlPr>
                              <a:rPr lang="en-US" sz="4000" b="0" i="1" smtClean="0">
                                <a:solidFill>
                                  <a:srgbClr val="00B0F0"/>
                                </a:solidFill>
                                <a:latin typeface="Cambria Math" panose="02040503050406030204" pitchFamily="18" charset="0"/>
                              </a:rPr>
                            </m:ctrlPr>
                          </m:fPr>
                          <m:num>
                            <m:r>
                              <a:rPr lang="en-US" sz="4000" b="0" i="1" smtClean="0">
                                <a:solidFill>
                                  <a:srgbClr val="00B0F0"/>
                                </a:solidFill>
                                <a:latin typeface="Cambria Math" panose="02040503050406030204" pitchFamily="18" charset="0"/>
                              </a:rPr>
                              <m:t>3</m:t>
                            </m:r>
                          </m:num>
                          <m:den>
                            <m:r>
                              <a:rPr lang="en-US" sz="4000" b="0" i="1" smtClean="0">
                                <a:solidFill>
                                  <a:srgbClr val="00B0F0"/>
                                </a:solidFill>
                                <a:latin typeface="Cambria Math" panose="02040503050406030204" pitchFamily="18" charset="0"/>
                              </a:rPr>
                              <m:t>10</m:t>
                            </m:r>
                          </m:den>
                        </m:f>
                      </m:e>
                    </m:d>
                  </m:oMath>
                </a14:m>
                <a:r>
                  <a:rPr lang="en-US" sz="4000" dirty="0">
                    <a:sym typeface="Wingdings 3" panose="05040102010807070707" pitchFamily="18" charset="2"/>
                  </a:rPr>
                  <a:t></a:t>
                </a:r>
                <a:r>
                  <a:rPr lang="en-US" sz="4000" dirty="0">
                    <a:solidFill>
                      <a:srgbClr val="C00000"/>
                    </a:solidFill>
                  </a:rPr>
                  <a:t> </a:t>
                </a:r>
                <a14:m>
                  <m:oMath xmlns:m="http://schemas.openxmlformats.org/officeDocument/2006/math">
                    <m:d>
                      <m:dPr>
                        <m:begChr m:val="⟨"/>
                        <m:endChr m:val="⟩"/>
                        <m:ctrlPr>
                          <a:rPr lang="en-US" sz="4000" b="0" i="1" smtClean="0">
                            <a:solidFill>
                              <a:srgbClr val="C00000"/>
                            </a:solidFill>
                            <a:latin typeface="Cambria Math" panose="02040503050406030204" pitchFamily="18" charset="0"/>
                          </a:rPr>
                        </m:ctrlPr>
                      </m:dPr>
                      <m:e>
                        <m:sSub>
                          <m:sSubPr>
                            <m:ctrlPr>
                              <a:rPr lang="en-US" sz="4000" i="1" smtClean="0">
                                <a:solidFill>
                                  <a:schemeClr val="tx1"/>
                                </a:solidFill>
                                <a:latin typeface="Cambria Math" panose="02040503050406030204" pitchFamily="18" charset="0"/>
                              </a:rPr>
                            </m:ctrlPr>
                          </m:sSubPr>
                          <m:e>
                            <m:r>
                              <a:rPr lang="en-US" sz="4000" i="1">
                                <a:solidFill>
                                  <a:schemeClr val="tx1"/>
                                </a:solidFill>
                                <a:latin typeface="Cambria Math" panose="02040503050406030204" pitchFamily="18" charset="0"/>
                              </a:rPr>
                              <m:t>𝐴</m:t>
                            </m:r>
                          </m:e>
                          <m:sub>
                            <m:r>
                              <a:rPr lang="en-US" sz="4000" i="1">
                                <a:solidFill>
                                  <a:schemeClr val="tx1"/>
                                </a:solidFill>
                                <a:latin typeface="Cambria Math" panose="02040503050406030204" pitchFamily="18" charset="0"/>
                              </a:rPr>
                              <m:t>1</m:t>
                            </m:r>
                          </m:sub>
                        </m:sSub>
                        <m:r>
                          <a:rPr lang="en-US" sz="4000" b="0" i="1" smtClean="0">
                            <a:solidFill>
                              <a:srgbClr val="C00000"/>
                            </a:solidFill>
                            <a:latin typeface="Cambria Math" panose="02040503050406030204" pitchFamily="18" charset="0"/>
                          </a:rPr>
                          <m:t>,</m:t>
                        </m:r>
                        <m:r>
                          <a:rPr lang="en-US" sz="4000" b="0" i="1" smtClean="0">
                            <a:solidFill>
                              <a:schemeClr val="tx1"/>
                            </a:solidFill>
                            <a:latin typeface="Cambria Math" panose="02040503050406030204" pitchFamily="18" charset="0"/>
                          </a:rPr>
                          <m:t>𝑥</m:t>
                        </m:r>
                      </m:e>
                    </m:d>
                    <m:r>
                      <a:rPr lang="en-US" sz="4000" b="0" i="1" smtClean="0">
                        <a:solidFill>
                          <a:srgbClr val="C00000"/>
                        </a:solidFill>
                        <a:latin typeface="Cambria Math" panose="02040503050406030204" pitchFamily="18" charset="0"/>
                      </a:rPr>
                      <m:t>=10</m:t>
                    </m:r>
                    <m:r>
                      <a:rPr lang="en-US" sz="4000" b="0" i="1" smtClean="0">
                        <a:solidFill>
                          <a:srgbClr val="C00000"/>
                        </a:solidFill>
                        <a:latin typeface="Cambria Math" panose="02040503050406030204" pitchFamily="18" charset="0"/>
                      </a:rPr>
                      <m:t>.</m:t>
                    </m:r>
                    <m:r>
                      <a:rPr lang="en-US" sz="4000" b="0" i="1" smtClean="0">
                        <a:solidFill>
                          <a:srgbClr val="00B0F0"/>
                        </a:solidFill>
                        <a:latin typeface="Cambria Math" panose="02040503050406030204" pitchFamily="18" charset="0"/>
                      </a:rPr>
                      <m:t>3</m:t>
                    </m:r>
                  </m:oMath>
                </a14:m>
                <a:endParaRPr lang="en-US" sz="4000" dirty="0"/>
              </a:p>
            </p:txBody>
          </p:sp>
        </mc:Choice>
        <mc:Fallback>
          <p:sp>
            <p:nvSpPr>
              <p:cNvPr id="8" name="TextBox 7">
                <a:extLst>
                  <a:ext uri="{FF2B5EF4-FFF2-40B4-BE49-F238E27FC236}">
                    <a16:creationId xmlns:a16="http://schemas.microsoft.com/office/drawing/2014/main" id="{F43F1C19-C484-29FC-8A4B-67E5D436D126}"/>
                  </a:ext>
                </a:extLst>
              </p:cNvPr>
              <p:cNvSpPr txBox="1">
                <a:spLocks noRot="1" noChangeAspect="1" noMove="1" noResize="1" noEditPoints="1" noAdjustHandles="1" noChangeArrowheads="1" noChangeShapeType="1" noTextEdit="1"/>
              </p:cNvSpPr>
              <p:nvPr/>
            </p:nvSpPr>
            <p:spPr>
              <a:xfrm>
                <a:off x="965850" y="1330912"/>
                <a:ext cx="10467689" cy="1009059"/>
              </a:xfrm>
              <a:prstGeom prst="rect">
                <a:avLst/>
              </a:prstGeom>
              <a:blipFill>
                <a:blip r:embed="rId4"/>
                <a:stretch>
                  <a:fillRect b="-90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E8C6F898-CCCC-3BB5-AE84-0178AC127702}"/>
                  </a:ext>
                </a:extLst>
              </p:cNvPr>
              <p:cNvSpPr txBox="1"/>
              <p:nvPr/>
            </p:nvSpPr>
            <p:spPr>
              <a:xfrm>
                <a:off x="1677924" y="4661053"/>
                <a:ext cx="9043540" cy="1323439"/>
              </a:xfrm>
              <a:prstGeom prst="rect">
                <a:avLst/>
              </a:prstGeom>
              <a:noFill/>
            </p:spPr>
            <p:txBody>
              <a:bodyPr wrap="square">
                <a:spAutoFit/>
              </a:bodyPr>
              <a:lstStyle/>
              <a:p>
                <a:pPr algn="ctr"/>
                <a:r>
                  <a:rPr lang="en-US" sz="4000" dirty="0">
                    <a:solidFill>
                      <a:srgbClr val="7030A0"/>
                    </a:solidFill>
                  </a:rPr>
                  <a:t>**Fractional** </a:t>
                </a:r>
                <a:r>
                  <a:rPr lang="en-US" sz="4000" dirty="0"/>
                  <a:t>part of </a:t>
                </a:r>
                <a14:m>
                  <m:oMath xmlns:m="http://schemas.openxmlformats.org/officeDocument/2006/math">
                    <m:sSub>
                      <m:sSubPr>
                        <m:ctrlPr>
                          <a:rPr lang="en-US" sz="4000" b="0" i="1" smtClean="0">
                            <a:solidFill>
                              <a:srgbClr val="C00000"/>
                            </a:solidFill>
                            <a:latin typeface="Cambria Math" panose="02040503050406030204" pitchFamily="18" charset="0"/>
                          </a:rPr>
                        </m:ctrlPr>
                      </m:sSubPr>
                      <m:e>
                        <m:d>
                          <m:dPr>
                            <m:ctrlPr>
                              <a:rPr lang="en-US" sz="4000" i="1" smtClean="0">
                                <a:solidFill>
                                  <a:srgbClr val="C00000"/>
                                </a:solidFill>
                                <a:latin typeface="Cambria Math" panose="02040503050406030204" pitchFamily="18" charset="0"/>
                              </a:rPr>
                            </m:ctrlPr>
                          </m:dPr>
                          <m:e>
                            <m:sSup>
                              <m:sSupPr>
                                <m:ctrlPr>
                                  <a:rPr lang="en-US" sz="4000" i="1">
                                    <a:solidFill>
                                      <a:srgbClr val="C00000"/>
                                    </a:solidFill>
                                    <a:latin typeface="Cambria Math" panose="02040503050406030204" pitchFamily="18" charset="0"/>
                                  </a:rPr>
                                </m:ctrlPr>
                              </m:sSupPr>
                              <m:e>
                                <m:r>
                                  <a:rPr lang="en-US" sz="4000" i="1">
                                    <a:solidFill>
                                      <a:srgbClr val="C00000"/>
                                    </a:solidFill>
                                    <a:latin typeface="Cambria Math" panose="02040503050406030204" pitchFamily="18" charset="0"/>
                                  </a:rPr>
                                  <m:t>𝑦</m:t>
                                </m:r>
                              </m:e>
                              <m:sup>
                                <m:r>
                                  <a:rPr lang="en-US" sz="4000" i="1">
                                    <a:solidFill>
                                      <a:srgbClr val="C00000"/>
                                    </a:solidFill>
                                    <a:latin typeface="Cambria Math" panose="02040503050406030204" pitchFamily="18" charset="0"/>
                                  </a:rPr>
                                  <m:t>⊤</m:t>
                                </m:r>
                              </m:sup>
                            </m:sSup>
                            <m:r>
                              <a:rPr lang="en-US" sz="4000" i="1">
                                <a:solidFill>
                                  <a:srgbClr val="C00000"/>
                                </a:solidFill>
                                <a:latin typeface="Cambria Math" panose="02040503050406030204" pitchFamily="18" charset="0"/>
                              </a:rPr>
                              <m:t>𝐴</m:t>
                            </m:r>
                          </m:e>
                        </m:d>
                      </m:e>
                      <m:sub>
                        <m:r>
                          <a:rPr lang="en-US" sz="4000" b="0" i="1" smtClean="0">
                            <a:solidFill>
                              <a:srgbClr val="C00000"/>
                            </a:solidFill>
                            <a:latin typeface="Cambria Math" panose="02040503050406030204" pitchFamily="18" charset="0"/>
                          </a:rPr>
                          <m:t>𝑛</m:t>
                        </m:r>
                      </m:sub>
                    </m:sSub>
                  </m:oMath>
                </a14:m>
                <a:r>
                  <a:rPr lang="en-US" sz="4000" dirty="0"/>
                  <a:t> is large, for </a:t>
                </a:r>
                <a14:m>
                  <m:oMath xmlns:m="http://schemas.openxmlformats.org/officeDocument/2006/math">
                    <m:r>
                      <a:rPr lang="en-US" sz="4000" i="1">
                        <a:solidFill>
                          <a:srgbClr val="C00000"/>
                        </a:solidFill>
                        <a:latin typeface="Cambria Math" panose="02040503050406030204" pitchFamily="18" charset="0"/>
                      </a:rPr>
                      <m:t>𝑦</m:t>
                    </m:r>
                  </m:oMath>
                </a14:m>
                <a:r>
                  <a:rPr lang="en-US" sz="4000" dirty="0"/>
                  <a:t> selecting the first row of </a:t>
                </a:r>
                <a14:m>
                  <m:oMath xmlns:m="http://schemas.openxmlformats.org/officeDocument/2006/math">
                    <m:r>
                      <a:rPr lang="en-US" sz="4000" b="0" i="1" smtClean="0">
                        <a:solidFill>
                          <a:srgbClr val="C00000"/>
                        </a:solidFill>
                        <a:latin typeface="Cambria Math" panose="02040503050406030204" pitchFamily="18" charset="0"/>
                      </a:rPr>
                      <m:t>𝐴</m:t>
                    </m:r>
                  </m:oMath>
                </a14:m>
                <a:endParaRPr lang="en-US" sz="4000" dirty="0"/>
              </a:p>
            </p:txBody>
          </p:sp>
        </mc:Choice>
        <mc:Fallback xmlns="">
          <p:sp>
            <p:nvSpPr>
              <p:cNvPr id="3" name="TextBox 2">
                <a:extLst>
                  <a:ext uri="{FF2B5EF4-FFF2-40B4-BE49-F238E27FC236}">
                    <a16:creationId xmlns:a16="http://schemas.microsoft.com/office/drawing/2014/main" id="{E8C6F898-CCCC-3BB5-AE84-0178AC127702}"/>
                  </a:ext>
                </a:extLst>
              </p:cNvPr>
              <p:cNvSpPr txBox="1">
                <a:spLocks noRot="1" noChangeAspect="1" noMove="1" noResize="1" noEditPoints="1" noAdjustHandles="1" noChangeArrowheads="1" noChangeShapeType="1" noTextEdit="1"/>
              </p:cNvSpPr>
              <p:nvPr/>
            </p:nvSpPr>
            <p:spPr>
              <a:xfrm>
                <a:off x="1677924" y="4661053"/>
                <a:ext cx="9043540" cy="1323439"/>
              </a:xfrm>
              <a:prstGeom prst="rect">
                <a:avLst/>
              </a:prstGeom>
              <a:blipFill>
                <a:blip r:embed="rId5"/>
                <a:stretch>
                  <a:fillRect l="-1348" t="-7834" r="-2628" b="-18894"/>
                </a:stretch>
              </a:blipFill>
            </p:spPr>
            <p:txBody>
              <a:bodyPr/>
              <a:lstStyle/>
              <a:p>
                <a:r>
                  <a:rPr lang="en-US">
                    <a:noFill/>
                  </a:rPr>
                  <a:t> </a:t>
                </a:r>
              </a:p>
            </p:txBody>
          </p:sp>
        </mc:Fallback>
      </mc:AlternateContent>
    </p:spTree>
    <p:extLst>
      <p:ext uri="{BB962C8B-B14F-4D97-AF65-F5344CB8AC3E}">
        <p14:creationId xmlns:p14="http://schemas.microsoft.com/office/powerpoint/2010/main" val="113361147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49F98-FC53-4C98-8C23-550048D4FCF9}"/>
              </a:ext>
            </a:extLst>
          </p:cNvPr>
          <p:cNvSpPr>
            <a:spLocks noGrp="1"/>
          </p:cNvSpPr>
          <p:nvPr>
            <p:ph type="title"/>
          </p:nvPr>
        </p:nvSpPr>
        <p:spPr/>
        <p:txBody>
          <a:bodyPr/>
          <a:lstStyle/>
          <a:p>
            <a:r>
              <a:rPr lang="en-US" dirty="0">
                <a:solidFill>
                  <a:srgbClr val="C00000"/>
                </a:solidFill>
              </a:rPr>
              <a:t>Significant Coordinates (III)</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CD298EE-232A-4602-BB51-FA680B6EA672}"/>
                  </a:ext>
                </a:extLst>
              </p:cNvPr>
              <p:cNvSpPr>
                <a:spLocks noGrp="1"/>
              </p:cNvSpPr>
              <p:nvPr>
                <p:ph idx="1"/>
              </p:nvPr>
            </p:nvSpPr>
            <p:spPr>
              <a:xfrm>
                <a:off x="838200" y="1825624"/>
                <a:ext cx="11020720" cy="4788239"/>
              </a:xfrm>
            </p:spPr>
            <p:txBody>
              <a:bodyPr>
                <a:normAutofit/>
              </a:bodyPr>
              <a:lstStyle/>
              <a:p>
                <a:pPr>
                  <a:buClr>
                    <a:schemeClr val="tx1"/>
                  </a:buClr>
                </a:pPr>
                <a14:m>
                  <m:oMath xmlns:m="http://schemas.openxmlformats.org/officeDocument/2006/math">
                    <m:r>
                      <a:rPr lang="en-US" sz="3200" i="1">
                        <a:solidFill>
                          <a:srgbClr val="C00000"/>
                        </a:solidFill>
                        <a:latin typeface="Cambria Math" panose="02040503050406030204" pitchFamily="18" charset="0"/>
                      </a:rPr>
                      <m:t>𝑖</m:t>
                    </m:r>
                  </m:oMath>
                </a14:m>
                <a:r>
                  <a:rPr lang="en-US" sz="3200" dirty="0"/>
                  <a:t> is significant if there exists </a:t>
                </a:r>
                <a14:m>
                  <m:oMath xmlns:m="http://schemas.openxmlformats.org/officeDocument/2006/math">
                    <m:r>
                      <a:rPr lang="en-US" sz="3200" i="1" smtClean="0">
                        <a:solidFill>
                          <a:srgbClr val="C00000"/>
                        </a:solidFill>
                        <a:latin typeface="Cambria Math" panose="02040503050406030204" pitchFamily="18" charset="0"/>
                      </a:rPr>
                      <m:t>𝑦</m:t>
                    </m:r>
                    <m:r>
                      <a:rPr lang="en-US" sz="3200" i="1" smtClean="0">
                        <a:solidFill>
                          <a:srgbClr val="C00000"/>
                        </a:solidFill>
                        <a:latin typeface="Cambria Math" panose="02040503050406030204" pitchFamily="18" charset="0"/>
                      </a:rPr>
                      <m:t>∈</m:t>
                    </m:r>
                    <m:sSup>
                      <m:sSupPr>
                        <m:ctrlPr>
                          <a:rPr lang="en-US" sz="3200" i="1">
                            <a:solidFill>
                              <a:srgbClr val="C00000"/>
                            </a:solidFill>
                            <a:latin typeface="Cambria Math" panose="02040503050406030204" pitchFamily="18" charset="0"/>
                          </a:rPr>
                        </m:ctrlPr>
                      </m:sSupPr>
                      <m:e>
                        <m:r>
                          <a:rPr lang="en-US" sz="3200" i="1">
                            <a:solidFill>
                              <a:srgbClr val="C00000"/>
                            </a:solidFill>
                            <a:latin typeface="Cambria Math" panose="02040503050406030204" pitchFamily="18" charset="0"/>
                          </a:rPr>
                          <m:t>ℝ</m:t>
                        </m:r>
                      </m:e>
                      <m:sup>
                        <m:r>
                          <a:rPr lang="en-US" sz="3200" i="1">
                            <a:solidFill>
                              <a:srgbClr val="C00000"/>
                            </a:solidFill>
                            <a:latin typeface="Cambria Math" panose="02040503050406030204" pitchFamily="18" charset="0"/>
                          </a:rPr>
                          <m:t>𝑟</m:t>
                        </m:r>
                      </m:sup>
                    </m:sSup>
                  </m:oMath>
                </a14:m>
                <a:r>
                  <a:rPr lang="en-US" sz="3200" dirty="0"/>
                  <a:t> such that </a:t>
                </a:r>
                <a14:m>
                  <m:oMath xmlns:m="http://schemas.openxmlformats.org/officeDocument/2006/math">
                    <m:sSup>
                      <m:sSupPr>
                        <m:ctrlPr>
                          <a:rPr lang="en-US" sz="3200" b="0" i="1" smtClean="0">
                            <a:solidFill>
                              <a:srgbClr val="C00000"/>
                            </a:solidFill>
                            <a:latin typeface="Cambria Math" panose="02040503050406030204" pitchFamily="18" charset="0"/>
                          </a:rPr>
                        </m:ctrlPr>
                      </m:sSupPr>
                      <m:e>
                        <m:d>
                          <m:dPr>
                            <m:ctrlPr>
                              <a:rPr lang="en-US" sz="3200" b="0" i="1" smtClean="0">
                                <a:solidFill>
                                  <a:srgbClr val="C00000"/>
                                </a:solidFill>
                                <a:latin typeface="Cambria Math" panose="02040503050406030204" pitchFamily="18" charset="0"/>
                              </a:rPr>
                            </m:ctrlPr>
                          </m:dPr>
                          <m:e>
                            <m:r>
                              <m:rPr>
                                <m:sty m:val="p"/>
                              </m:rPr>
                              <a:rPr lang="en-US" sz="3200">
                                <a:solidFill>
                                  <a:srgbClr val="C00000"/>
                                </a:solidFill>
                                <a:latin typeface="Cambria Math" panose="02040503050406030204" pitchFamily="18" charset="0"/>
                              </a:rPr>
                              <m:t>FRAC</m:t>
                            </m:r>
                            <m:sSub>
                              <m:sSubPr>
                                <m:ctrlPr>
                                  <a:rPr lang="en-US" sz="3200" i="1">
                                    <a:solidFill>
                                      <a:srgbClr val="C00000"/>
                                    </a:solidFill>
                                    <a:latin typeface="Cambria Math" panose="02040503050406030204" pitchFamily="18" charset="0"/>
                                  </a:rPr>
                                </m:ctrlPr>
                              </m:sSubPr>
                              <m:e>
                                <m:d>
                                  <m:dPr>
                                    <m:ctrlPr>
                                      <a:rPr lang="en-US" sz="3200" i="1">
                                        <a:solidFill>
                                          <a:srgbClr val="C00000"/>
                                        </a:solidFill>
                                        <a:latin typeface="Cambria Math" panose="02040503050406030204" pitchFamily="18" charset="0"/>
                                      </a:rPr>
                                    </m:ctrlPr>
                                  </m:dPr>
                                  <m:e>
                                    <m:sSup>
                                      <m:sSupPr>
                                        <m:ctrlPr>
                                          <a:rPr lang="en-US" sz="3200" i="1">
                                            <a:solidFill>
                                              <a:srgbClr val="C00000"/>
                                            </a:solidFill>
                                            <a:latin typeface="Cambria Math" panose="02040503050406030204" pitchFamily="18" charset="0"/>
                                          </a:rPr>
                                        </m:ctrlPr>
                                      </m:sSupPr>
                                      <m:e>
                                        <m:r>
                                          <a:rPr lang="en-US" sz="3200" i="1">
                                            <a:solidFill>
                                              <a:srgbClr val="C00000"/>
                                            </a:solidFill>
                                            <a:latin typeface="Cambria Math" panose="02040503050406030204" pitchFamily="18" charset="0"/>
                                          </a:rPr>
                                          <m:t>𝑦</m:t>
                                        </m:r>
                                      </m:e>
                                      <m:sup>
                                        <m:r>
                                          <a:rPr lang="en-US" sz="3200" i="1">
                                            <a:solidFill>
                                              <a:srgbClr val="C00000"/>
                                            </a:solidFill>
                                            <a:latin typeface="Cambria Math" panose="02040503050406030204" pitchFamily="18" charset="0"/>
                                          </a:rPr>
                                          <m:t>⊤</m:t>
                                        </m:r>
                                      </m:sup>
                                    </m:sSup>
                                    <m:r>
                                      <a:rPr lang="en-US" sz="3200" i="1">
                                        <a:solidFill>
                                          <a:srgbClr val="C00000"/>
                                        </a:solidFill>
                                        <a:latin typeface="Cambria Math" panose="02040503050406030204" pitchFamily="18" charset="0"/>
                                      </a:rPr>
                                      <m:t>𝐴𝑥</m:t>
                                    </m:r>
                                  </m:e>
                                </m:d>
                              </m:e>
                              <m:sub>
                                <m:r>
                                  <a:rPr lang="en-US" sz="3200" i="1">
                                    <a:solidFill>
                                      <a:srgbClr val="C00000"/>
                                    </a:solidFill>
                                    <a:latin typeface="Cambria Math" panose="02040503050406030204" pitchFamily="18" charset="0"/>
                                  </a:rPr>
                                  <m:t>𝑖</m:t>
                                </m:r>
                              </m:sub>
                            </m:sSub>
                          </m:e>
                        </m:d>
                      </m:e>
                      <m:sup>
                        <m:r>
                          <a:rPr lang="en-US" sz="3200" b="0" i="1" smtClean="0">
                            <a:solidFill>
                              <a:srgbClr val="C00000"/>
                            </a:solidFill>
                            <a:latin typeface="Cambria Math" panose="02040503050406030204" pitchFamily="18" charset="0"/>
                          </a:rPr>
                          <m:t>2</m:t>
                        </m:r>
                      </m:sup>
                    </m:sSup>
                    <m:r>
                      <a:rPr lang="en-US" sz="3200" b="0" i="1" smtClean="0">
                        <a:solidFill>
                          <a:srgbClr val="C00000"/>
                        </a:solidFill>
                        <a:latin typeface="Cambria Math" panose="02040503050406030204" pitchFamily="18" charset="0"/>
                      </a:rPr>
                      <m:t>≥</m:t>
                    </m:r>
                    <m:f>
                      <m:fPr>
                        <m:ctrlPr>
                          <a:rPr lang="en-US" sz="3200" b="0" i="1" smtClean="0">
                            <a:solidFill>
                              <a:srgbClr val="C00000"/>
                            </a:solidFill>
                            <a:latin typeface="Cambria Math" panose="02040503050406030204" pitchFamily="18" charset="0"/>
                          </a:rPr>
                        </m:ctrlPr>
                      </m:fPr>
                      <m:num>
                        <m:r>
                          <a:rPr lang="en-US" sz="3200" b="0" i="1" smtClean="0">
                            <a:solidFill>
                              <a:srgbClr val="C00000"/>
                            </a:solidFill>
                            <a:latin typeface="Cambria Math" panose="02040503050406030204" pitchFamily="18" charset="0"/>
                          </a:rPr>
                          <m:t>1</m:t>
                        </m:r>
                      </m:num>
                      <m:den>
                        <m:r>
                          <a:rPr lang="en-US" sz="3200" b="0" i="1" smtClean="0">
                            <a:solidFill>
                              <a:srgbClr val="C00000"/>
                            </a:solidFill>
                            <a:latin typeface="Cambria Math" panose="02040503050406030204" pitchFamily="18" charset="0"/>
                          </a:rPr>
                          <m:t>𝑠</m:t>
                        </m:r>
                      </m:den>
                    </m:f>
                    <m:nary>
                      <m:naryPr>
                        <m:chr m:val="∑"/>
                        <m:supHide m:val="on"/>
                        <m:ctrlPr>
                          <a:rPr lang="en-US" sz="3200" i="1">
                            <a:solidFill>
                              <a:srgbClr val="C00000"/>
                            </a:solidFill>
                            <a:latin typeface="Cambria Math" panose="02040503050406030204" pitchFamily="18" charset="0"/>
                          </a:rPr>
                        </m:ctrlPr>
                      </m:naryPr>
                      <m:sub>
                        <m:r>
                          <m:rPr>
                            <m:brk m:alnAt="7"/>
                          </m:rPr>
                          <a:rPr lang="en-US" sz="3200" i="1">
                            <a:solidFill>
                              <a:srgbClr val="C00000"/>
                            </a:solidFill>
                            <a:latin typeface="Cambria Math" panose="02040503050406030204" pitchFamily="18" charset="0"/>
                          </a:rPr>
                          <m:t>𝑖</m:t>
                        </m:r>
                      </m:sub>
                      <m:sup/>
                      <m:e>
                        <m:sSup>
                          <m:sSupPr>
                            <m:ctrlPr>
                              <a:rPr lang="en-US" sz="3200" i="1">
                                <a:solidFill>
                                  <a:srgbClr val="C00000"/>
                                </a:solidFill>
                                <a:latin typeface="Cambria Math" panose="02040503050406030204" pitchFamily="18" charset="0"/>
                              </a:rPr>
                            </m:ctrlPr>
                          </m:sSupPr>
                          <m:e>
                            <m:d>
                              <m:dPr>
                                <m:ctrlPr>
                                  <a:rPr lang="en-US" sz="3200" i="1">
                                    <a:solidFill>
                                      <a:srgbClr val="C00000"/>
                                    </a:solidFill>
                                    <a:latin typeface="Cambria Math" panose="02040503050406030204" pitchFamily="18" charset="0"/>
                                  </a:rPr>
                                </m:ctrlPr>
                              </m:dPr>
                              <m:e>
                                <m:r>
                                  <m:rPr>
                                    <m:sty m:val="p"/>
                                  </m:rPr>
                                  <a:rPr lang="en-US" sz="3200">
                                    <a:solidFill>
                                      <a:srgbClr val="C00000"/>
                                    </a:solidFill>
                                    <a:latin typeface="Cambria Math" panose="02040503050406030204" pitchFamily="18" charset="0"/>
                                  </a:rPr>
                                  <m:t>FRAC</m:t>
                                </m:r>
                                <m:sSub>
                                  <m:sSubPr>
                                    <m:ctrlPr>
                                      <a:rPr lang="en-US" sz="3200" i="1">
                                        <a:solidFill>
                                          <a:srgbClr val="C00000"/>
                                        </a:solidFill>
                                        <a:latin typeface="Cambria Math" panose="02040503050406030204" pitchFamily="18" charset="0"/>
                                      </a:rPr>
                                    </m:ctrlPr>
                                  </m:sSubPr>
                                  <m:e>
                                    <m:d>
                                      <m:dPr>
                                        <m:ctrlPr>
                                          <a:rPr lang="en-US" sz="3200" i="1">
                                            <a:solidFill>
                                              <a:srgbClr val="C00000"/>
                                            </a:solidFill>
                                            <a:latin typeface="Cambria Math" panose="02040503050406030204" pitchFamily="18" charset="0"/>
                                          </a:rPr>
                                        </m:ctrlPr>
                                      </m:dPr>
                                      <m:e>
                                        <m:sSup>
                                          <m:sSupPr>
                                            <m:ctrlPr>
                                              <a:rPr lang="en-US" sz="3200" i="1">
                                                <a:solidFill>
                                                  <a:srgbClr val="C00000"/>
                                                </a:solidFill>
                                                <a:latin typeface="Cambria Math" panose="02040503050406030204" pitchFamily="18" charset="0"/>
                                              </a:rPr>
                                            </m:ctrlPr>
                                          </m:sSupPr>
                                          <m:e>
                                            <m:r>
                                              <a:rPr lang="en-US" sz="3200" i="1">
                                                <a:solidFill>
                                                  <a:srgbClr val="C00000"/>
                                                </a:solidFill>
                                                <a:latin typeface="Cambria Math" panose="02040503050406030204" pitchFamily="18" charset="0"/>
                                              </a:rPr>
                                              <m:t>𝑦</m:t>
                                            </m:r>
                                          </m:e>
                                          <m:sup>
                                            <m:r>
                                              <a:rPr lang="en-US" sz="3200" i="1">
                                                <a:solidFill>
                                                  <a:srgbClr val="C00000"/>
                                                </a:solidFill>
                                                <a:latin typeface="Cambria Math" panose="02040503050406030204" pitchFamily="18" charset="0"/>
                                              </a:rPr>
                                              <m:t>⊤</m:t>
                                            </m:r>
                                          </m:sup>
                                        </m:sSup>
                                        <m:r>
                                          <a:rPr lang="en-US" sz="3200" i="1">
                                            <a:solidFill>
                                              <a:srgbClr val="C00000"/>
                                            </a:solidFill>
                                            <a:latin typeface="Cambria Math" panose="02040503050406030204" pitchFamily="18" charset="0"/>
                                          </a:rPr>
                                          <m:t>𝐴𝑥</m:t>
                                        </m:r>
                                      </m:e>
                                    </m:d>
                                  </m:e>
                                  <m:sub>
                                    <m:r>
                                      <a:rPr lang="en-US" sz="3200" i="1">
                                        <a:solidFill>
                                          <a:srgbClr val="C00000"/>
                                        </a:solidFill>
                                        <a:latin typeface="Cambria Math" panose="02040503050406030204" pitchFamily="18" charset="0"/>
                                      </a:rPr>
                                      <m:t>𝑖</m:t>
                                    </m:r>
                                  </m:sub>
                                </m:sSub>
                              </m:e>
                            </m:d>
                          </m:e>
                          <m:sup>
                            <m:r>
                              <a:rPr lang="en-US" sz="3200" i="1">
                                <a:solidFill>
                                  <a:srgbClr val="C00000"/>
                                </a:solidFill>
                                <a:latin typeface="Cambria Math" panose="02040503050406030204" pitchFamily="18" charset="0"/>
                              </a:rPr>
                              <m:t>2</m:t>
                            </m:r>
                          </m:sup>
                        </m:sSup>
                      </m:e>
                    </m:nary>
                  </m:oMath>
                </a14:m>
                <a:endParaRPr lang="en-US" sz="3200" dirty="0"/>
              </a:p>
            </p:txBody>
          </p:sp>
        </mc:Choice>
        <mc:Fallback xmlns="">
          <p:sp>
            <p:nvSpPr>
              <p:cNvPr id="3" name="Content Placeholder 2">
                <a:extLst>
                  <a:ext uri="{FF2B5EF4-FFF2-40B4-BE49-F238E27FC236}">
                    <a16:creationId xmlns:a16="http://schemas.microsoft.com/office/drawing/2014/main" id="{3CD298EE-232A-4602-BB51-FA680B6EA672}"/>
                  </a:ext>
                </a:extLst>
              </p:cNvPr>
              <p:cNvSpPr>
                <a:spLocks noGrp="1" noRot="1" noChangeAspect="1" noMove="1" noResize="1" noEditPoints="1" noAdjustHandles="1" noChangeArrowheads="1" noChangeShapeType="1" noTextEdit="1"/>
              </p:cNvSpPr>
              <p:nvPr>
                <p:ph idx="1"/>
              </p:nvPr>
            </p:nvSpPr>
            <p:spPr>
              <a:xfrm>
                <a:off x="838200" y="1825624"/>
                <a:ext cx="11020720" cy="4788239"/>
              </a:xfrm>
              <a:blipFill>
                <a:blip r:embed="rId3"/>
                <a:stretch>
                  <a:fillRect l="-1273" t="-2545"/>
                </a:stretch>
              </a:blipFill>
            </p:spPr>
            <p:txBody>
              <a:bodyPr/>
              <a:lstStyle/>
              <a:p>
                <a:r>
                  <a:rPr lang="en-US">
                    <a:noFill/>
                  </a:rPr>
                  <a:t> </a:t>
                </a:r>
              </a:p>
            </p:txBody>
          </p:sp>
        </mc:Fallback>
      </mc:AlternateContent>
    </p:spTree>
    <p:extLst>
      <p:ext uri="{BB962C8B-B14F-4D97-AF65-F5344CB8AC3E}">
        <p14:creationId xmlns:p14="http://schemas.microsoft.com/office/powerpoint/2010/main" val="385065573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49F98-FC53-4C98-8C23-550048D4FCF9}"/>
              </a:ext>
            </a:extLst>
          </p:cNvPr>
          <p:cNvSpPr>
            <a:spLocks noGrp="1"/>
          </p:cNvSpPr>
          <p:nvPr>
            <p:ph type="title"/>
          </p:nvPr>
        </p:nvSpPr>
        <p:spPr/>
        <p:txBody>
          <a:bodyPr/>
          <a:lstStyle/>
          <a:p>
            <a:r>
              <a:rPr lang="en-US" dirty="0">
                <a:solidFill>
                  <a:srgbClr val="C00000"/>
                </a:solidFill>
              </a:rPr>
              <a:t>Significant Coordinates</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CD298EE-232A-4602-BB51-FA680B6EA672}"/>
                  </a:ext>
                </a:extLst>
              </p:cNvPr>
              <p:cNvSpPr>
                <a:spLocks noGrp="1"/>
              </p:cNvSpPr>
              <p:nvPr>
                <p:ph idx="1"/>
              </p:nvPr>
            </p:nvSpPr>
            <p:spPr>
              <a:xfrm>
                <a:off x="838200" y="1825624"/>
                <a:ext cx="11020720" cy="4788239"/>
              </a:xfrm>
            </p:spPr>
            <p:txBody>
              <a:bodyPr>
                <a:normAutofit/>
              </a:bodyPr>
              <a:lstStyle/>
              <a:p>
                <a:pPr>
                  <a:buClr>
                    <a:schemeClr val="tx1"/>
                  </a:buClr>
                </a:pPr>
                <a:r>
                  <a:rPr lang="en-US" sz="3200" dirty="0"/>
                  <a:t>How to quantify significant coordinates?</a:t>
                </a:r>
              </a:p>
              <a:p>
                <a:pPr>
                  <a:buClr>
                    <a:schemeClr val="tx1"/>
                  </a:buClr>
                </a:pPr>
                <a14:m>
                  <m:oMath xmlns:m="http://schemas.openxmlformats.org/officeDocument/2006/math">
                    <m:r>
                      <a:rPr lang="en-US" sz="3200" i="1" smtClean="0">
                        <a:solidFill>
                          <a:srgbClr val="C00000"/>
                        </a:solidFill>
                        <a:latin typeface="Cambria Math" panose="02040503050406030204" pitchFamily="18" charset="0"/>
                      </a:rPr>
                      <m:t>𝑖</m:t>
                    </m:r>
                  </m:oMath>
                </a14:m>
                <a:r>
                  <a:rPr lang="en-US" sz="3200" dirty="0"/>
                  <a:t> is significant if there exists:</a:t>
                </a:r>
              </a:p>
              <a:p>
                <a:pPr lvl="1">
                  <a:buClr>
                    <a:schemeClr val="tx1"/>
                  </a:buClr>
                </a:pPr>
                <a:r>
                  <a:rPr lang="en-US" sz="3200" dirty="0"/>
                  <a:t>an elementary vector </a:t>
                </a:r>
                <a14:m>
                  <m:oMath xmlns:m="http://schemas.openxmlformats.org/officeDocument/2006/math">
                    <m:sSub>
                      <m:sSubPr>
                        <m:ctrlPr>
                          <a:rPr lang="en-US" sz="3200" b="0" i="1" smtClean="0">
                            <a:solidFill>
                              <a:srgbClr val="C00000"/>
                            </a:solidFill>
                            <a:latin typeface="Cambria Math" panose="02040503050406030204" pitchFamily="18" charset="0"/>
                          </a:rPr>
                        </m:ctrlPr>
                      </m:sSubPr>
                      <m:e>
                        <m:r>
                          <a:rPr lang="en-US" sz="3200" b="0" i="1" smtClean="0">
                            <a:solidFill>
                              <a:srgbClr val="C00000"/>
                            </a:solidFill>
                            <a:latin typeface="Cambria Math" panose="02040503050406030204" pitchFamily="18" charset="0"/>
                          </a:rPr>
                          <m:t>𝑒</m:t>
                        </m:r>
                      </m:e>
                      <m:sub>
                        <m:r>
                          <a:rPr lang="en-US" sz="3200" b="0" i="1" smtClean="0">
                            <a:solidFill>
                              <a:srgbClr val="C00000"/>
                            </a:solidFill>
                            <a:latin typeface="Cambria Math" panose="02040503050406030204" pitchFamily="18" charset="0"/>
                          </a:rPr>
                          <m:t>𝑖</m:t>
                        </m:r>
                      </m:sub>
                    </m:sSub>
                  </m:oMath>
                </a14:m>
                <a:r>
                  <a:rPr lang="en-US" sz="3200" dirty="0"/>
                  <a:t> that is a row of </a:t>
                </a:r>
                <a14:m>
                  <m:oMath xmlns:m="http://schemas.openxmlformats.org/officeDocument/2006/math">
                    <m:r>
                      <a:rPr lang="en-US" sz="3200" i="1">
                        <a:solidFill>
                          <a:srgbClr val="C00000"/>
                        </a:solidFill>
                        <a:latin typeface="Cambria Math" panose="02040503050406030204" pitchFamily="18" charset="0"/>
                      </a:rPr>
                      <m:t>𝐴</m:t>
                    </m:r>
                  </m:oMath>
                </a14:m>
                <a:endParaRPr lang="en-US" sz="3200" dirty="0"/>
              </a:p>
              <a:p>
                <a:pPr lvl="1">
                  <a:buClr>
                    <a:schemeClr val="tx1"/>
                  </a:buClr>
                </a:pPr>
                <a14:m>
                  <m:oMath xmlns:m="http://schemas.openxmlformats.org/officeDocument/2006/math">
                    <m:r>
                      <a:rPr lang="en-US" sz="3200" i="1">
                        <a:solidFill>
                          <a:srgbClr val="C00000"/>
                        </a:solidFill>
                        <a:latin typeface="Cambria Math" panose="02040503050406030204" pitchFamily="18" charset="0"/>
                      </a:rPr>
                      <m:t>𝑦</m:t>
                    </m:r>
                    <m:r>
                      <a:rPr lang="en-US" sz="3200" i="1">
                        <a:solidFill>
                          <a:srgbClr val="C00000"/>
                        </a:solidFill>
                        <a:latin typeface="Cambria Math" panose="02040503050406030204" pitchFamily="18" charset="0"/>
                      </a:rPr>
                      <m:t>∈</m:t>
                    </m:r>
                    <m:sSup>
                      <m:sSupPr>
                        <m:ctrlPr>
                          <a:rPr lang="en-US" sz="3200" i="1">
                            <a:solidFill>
                              <a:srgbClr val="C00000"/>
                            </a:solidFill>
                            <a:latin typeface="Cambria Math" panose="02040503050406030204" pitchFamily="18" charset="0"/>
                          </a:rPr>
                        </m:ctrlPr>
                      </m:sSupPr>
                      <m:e>
                        <m:r>
                          <a:rPr lang="en-US" sz="3200" i="1">
                            <a:solidFill>
                              <a:srgbClr val="C00000"/>
                            </a:solidFill>
                            <a:latin typeface="Cambria Math" panose="02040503050406030204" pitchFamily="18" charset="0"/>
                          </a:rPr>
                          <m:t>ℝ</m:t>
                        </m:r>
                      </m:e>
                      <m:sup>
                        <m:r>
                          <a:rPr lang="en-US" sz="3200" i="1">
                            <a:solidFill>
                              <a:srgbClr val="C00000"/>
                            </a:solidFill>
                            <a:latin typeface="Cambria Math" panose="02040503050406030204" pitchFamily="18" charset="0"/>
                          </a:rPr>
                          <m:t>𝑟</m:t>
                        </m:r>
                      </m:sup>
                    </m:sSup>
                  </m:oMath>
                </a14:m>
                <a:r>
                  <a:rPr lang="en-US" sz="3200" dirty="0"/>
                  <a:t> such that </a:t>
                </a:r>
                <a14:m>
                  <m:oMath xmlns:m="http://schemas.openxmlformats.org/officeDocument/2006/math">
                    <m:sSubSup>
                      <m:sSubSupPr>
                        <m:ctrlPr>
                          <a:rPr lang="en-US" sz="3200" i="1">
                            <a:solidFill>
                              <a:srgbClr val="C00000"/>
                            </a:solidFill>
                            <a:latin typeface="Cambria Math" panose="02040503050406030204" pitchFamily="18" charset="0"/>
                          </a:rPr>
                        </m:ctrlPr>
                      </m:sSubSupPr>
                      <m:e>
                        <m:d>
                          <m:dPr>
                            <m:ctrlPr>
                              <a:rPr lang="en-US" sz="3200" i="1">
                                <a:solidFill>
                                  <a:srgbClr val="C00000"/>
                                </a:solidFill>
                                <a:latin typeface="Cambria Math" panose="02040503050406030204" pitchFamily="18" charset="0"/>
                              </a:rPr>
                            </m:ctrlPr>
                          </m:dPr>
                          <m:e>
                            <m:sSup>
                              <m:sSupPr>
                                <m:ctrlPr>
                                  <a:rPr lang="en-US" sz="3200" i="1">
                                    <a:solidFill>
                                      <a:srgbClr val="C00000"/>
                                    </a:solidFill>
                                    <a:latin typeface="Cambria Math" panose="02040503050406030204" pitchFamily="18" charset="0"/>
                                  </a:rPr>
                                </m:ctrlPr>
                              </m:sSupPr>
                              <m:e>
                                <m:r>
                                  <a:rPr lang="en-US" sz="3200" i="1">
                                    <a:solidFill>
                                      <a:srgbClr val="C00000"/>
                                    </a:solidFill>
                                    <a:latin typeface="Cambria Math" panose="02040503050406030204" pitchFamily="18" charset="0"/>
                                  </a:rPr>
                                  <m:t>𝑦</m:t>
                                </m:r>
                              </m:e>
                              <m:sup>
                                <m:r>
                                  <a:rPr lang="en-US" sz="3200" i="1">
                                    <a:solidFill>
                                      <a:srgbClr val="C00000"/>
                                    </a:solidFill>
                                    <a:latin typeface="Cambria Math" panose="02040503050406030204" pitchFamily="18" charset="0"/>
                                  </a:rPr>
                                  <m:t>⊤</m:t>
                                </m:r>
                              </m:sup>
                            </m:sSup>
                            <m:r>
                              <a:rPr lang="en-US" sz="3200" i="1">
                                <a:solidFill>
                                  <a:srgbClr val="C00000"/>
                                </a:solidFill>
                                <a:latin typeface="Cambria Math" panose="02040503050406030204" pitchFamily="18" charset="0"/>
                              </a:rPr>
                              <m:t>𝐴</m:t>
                            </m:r>
                          </m:e>
                        </m:d>
                      </m:e>
                      <m:sub>
                        <m:r>
                          <a:rPr lang="en-US" sz="3200" i="1">
                            <a:solidFill>
                              <a:srgbClr val="C00000"/>
                            </a:solidFill>
                            <a:latin typeface="Cambria Math" panose="02040503050406030204" pitchFamily="18" charset="0"/>
                          </a:rPr>
                          <m:t>𝑖</m:t>
                        </m:r>
                      </m:sub>
                      <m:sup>
                        <m:r>
                          <a:rPr lang="en-US" sz="3200" i="1">
                            <a:solidFill>
                              <a:srgbClr val="C00000"/>
                            </a:solidFill>
                            <a:latin typeface="Cambria Math" panose="02040503050406030204" pitchFamily="18" charset="0"/>
                          </a:rPr>
                          <m:t>2</m:t>
                        </m:r>
                      </m:sup>
                    </m:sSubSup>
                    <m:r>
                      <a:rPr lang="en-US" sz="3200" i="1">
                        <a:solidFill>
                          <a:srgbClr val="C00000"/>
                        </a:solidFill>
                        <a:latin typeface="Cambria Math" panose="02040503050406030204" pitchFamily="18" charset="0"/>
                      </a:rPr>
                      <m:t>≥</m:t>
                    </m:r>
                    <m:f>
                      <m:fPr>
                        <m:ctrlPr>
                          <a:rPr lang="en-US" sz="3200" i="1">
                            <a:solidFill>
                              <a:srgbClr val="C00000"/>
                            </a:solidFill>
                            <a:latin typeface="Cambria Math" panose="02040503050406030204" pitchFamily="18" charset="0"/>
                          </a:rPr>
                        </m:ctrlPr>
                      </m:fPr>
                      <m:num>
                        <m:r>
                          <a:rPr lang="en-US" sz="3200" i="1">
                            <a:solidFill>
                              <a:srgbClr val="C00000"/>
                            </a:solidFill>
                            <a:latin typeface="Cambria Math" panose="02040503050406030204" pitchFamily="18" charset="0"/>
                          </a:rPr>
                          <m:t>1</m:t>
                        </m:r>
                      </m:num>
                      <m:den>
                        <m:r>
                          <a:rPr lang="en-US" sz="3200" i="1">
                            <a:solidFill>
                              <a:srgbClr val="C00000"/>
                            </a:solidFill>
                            <a:latin typeface="Cambria Math" panose="02040503050406030204" pitchFamily="18" charset="0"/>
                          </a:rPr>
                          <m:t>𝑠</m:t>
                        </m:r>
                      </m:den>
                    </m:f>
                    <m:sSubSup>
                      <m:sSubSupPr>
                        <m:ctrlPr>
                          <a:rPr lang="en-US" sz="3200" i="1">
                            <a:solidFill>
                              <a:srgbClr val="C00000"/>
                            </a:solidFill>
                            <a:latin typeface="Cambria Math" panose="02040503050406030204" pitchFamily="18" charset="0"/>
                          </a:rPr>
                        </m:ctrlPr>
                      </m:sSubSupPr>
                      <m:e>
                        <m:d>
                          <m:dPr>
                            <m:begChr m:val="‖"/>
                            <m:endChr m:val="‖"/>
                            <m:ctrlPr>
                              <a:rPr lang="en-US" sz="3200" i="1">
                                <a:solidFill>
                                  <a:srgbClr val="C00000"/>
                                </a:solidFill>
                                <a:latin typeface="Cambria Math" panose="02040503050406030204" pitchFamily="18" charset="0"/>
                              </a:rPr>
                            </m:ctrlPr>
                          </m:dPr>
                          <m:e>
                            <m:sSup>
                              <m:sSupPr>
                                <m:ctrlPr>
                                  <a:rPr lang="en-US" sz="3200" i="1">
                                    <a:solidFill>
                                      <a:srgbClr val="C00000"/>
                                    </a:solidFill>
                                    <a:latin typeface="Cambria Math" panose="02040503050406030204" pitchFamily="18" charset="0"/>
                                  </a:rPr>
                                </m:ctrlPr>
                              </m:sSupPr>
                              <m:e>
                                <m:r>
                                  <a:rPr lang="en-US" sz="3200" i="1">
                                    <a:solidFill>
                                      <a:srgbClr val="C00000"/>
                                    </a:solidFill>
                                    <a:latin typeface="Cambria Math" panose="02040503050406030204" pitchFamily="18" charset="0"/>
                                  </a:rPr>
                                  <m:t>𝑦</m:t>
                                </m:r>
                              </m:e>
                              <m:sup>
                                <m:r>
                                  <a:rPr lang="en-US" sz="3200" i="1">
                                    <a:solidFill>
                                      <a:srgbClr val="C00000"/>
                                    </a:solidFill>
                                    <a:latin typeface="Cambria Math" panose="02040503050406030204" pitchFamily="18" charset="0"/>
                                  </a:rPr>
                                  <m:t>⊤</m:t>
                                </m:r>
                              </m:sup>
                            </m:sSup>
                            <m:r>
                              <a:rPr lang="en-US" sz="3200" i="1">
                                <a:solidFill>
                                  <a:srgbClr val="C00000"/>
                                </a:solidFill>
                                <a:latin typeface="Cambria Math" panose="02040503050406030204" pitchFamily="18" charset="0"/>
                              </a:rPr>
                              <m:t>𝐴</m:t>
                            </m:r>
                          </m:e>
                        </m:d>
                      </m:e>
                      <m:sub>
                        <m:r>
                          <a:rPr lang="en-US" sz="3200" i="1">
                            <a:solidFill>
                              <a:srgbClr val="C00000"/>
                            </a:solidFill>
                            <a:latin typeface="Cambria Math" panose="02040503050406030204" pitchFamily="18" charset="0"/>
                          </a:rPr>
                          <m:t>2</m:t>
                        </m:r>
                      </m:sub>
                      <m:sup>
                        <m:r>
                          <a:rPr lang="en-US" sz="3200" i="1">
                            <a:solidFill>
                              <a:srgbClr val="C00000"/>
                            </a:solidFill>
                            <a:latin typeface="Cambria Math" panose="02040503050406030204" pitchFamily="18" charset="0"/>
                          </a:rPr>
                          <m:t>2</m:t>
                        </m:r>
                      </m:sup>
                    </m:sSubSup>
                  </m:oMath>
                </a14:m>
                <a:endParaRPr lang="en-US" sz="3200" dirty="0"/>
              </a:p>
              <a:p>
                <a:pPr lvl="1">
                  <a:buClr>
                    <a:schemeClr val="tx1"/>
                  </a:buClr>
                </a:pPr>
                <a14:m>
                  <m:oMath xmlns:m="http://schemas.openxmlformats.org/officeDocument/2006/math">
                    <m:r>
                      <a:rPr lang="en-US" sz="3200" i="1" smtClean="0">
                        <a:solidFill>
                          <a:srgbClr val="C00000"/>
                        </a:solidFill>
                        <a:latin typeface="Cambria Math" panose="02040503050406030204" pitchFamily="18" charset="0"/>
                      </a:rPr>
                      <m:t>𝑦</m:t>
                    </m:r>
                    <m:r>
                      <a:rPr lang="en-US" sz="3200" i="1" smtClean="0">
                        <a:solidFill>
                          <a:srgbClr val="C00000"/>
                        </a:solidFill>
                        <a:latin typeface="Cambria Math" panose="02040503050406030204" pitchFamily="18" charset="0"/>
                      </a:rPr>
                      <m:t>∈</m:t>
                    </m:r>
                    <m:sSup>
                      <m:sSupPr>
                        <m:ctrlPr>
                          <a:rPr lang="en-US" sz="3200" i="1">
                            <a:solidFill>
                              <a:srgbClr val="C00000"/>
                            </a:solidFill>
                            <a:latin typeface="Cambria Math" panose="02040503050406030204" pitchFamily="18" charset="0"/>
                          </a:rPr>
                        </m:ctrlPr>
                      </m:sSupPr>
                      <m:e>
                        <m:r>
                          <a:rPr lang="en-US" sz="3200" i="1">
                            <a:solidFill>
                              <a:srgbClr val="C00000"/>
                            </a:solidFill>
                            <a:latin typeface="Cambria Math" panose="02040503050406030204" pitchFamily="18" charset="0"/>
                          </a:rPr>
                          <m:t>ℝ</m:t>
                        </m:r>
                      </m:e>
                      <m:sup>
                        <m:r>
                          <a:rPr lang="en-US" sz="3200" i="1">
                            <a:solidFill>
                              <a:srgbClr val="C00000"/>
                            </a:solidFill>
                            <a:latin typeface="Cambria Math" panose="02040503050406030204" pitchFamily="18" charset="0"/>
                          </a:rPr>
                          <m:t>𝑟</m:t>
                        </m:r>
                      </m:sup>
                    </m:sSup>
                  </m:oMath>
                </a14:m>
                <a:r>
                  <a:rPr lang="en-US" sz="3200" dirty="0"/>
                  <a:t> such that </a:t>
                </a:r>
                <a14:m>
                  <m:oMath xmlns:m="http://schemas.openxmlformats.org/officeDocument/2006/math">
                    <m:sSup>
                      <m:sSupPr>
                        <m:ctrlPr>
                          <a:rPr lang="en-US" sz="3200" b="0" i="1" smtClean="0">
                            <a:solidFill>
                              <a:srgbClr val="C00000"/>
                            </a:solidFill>
                            <a:latin typeface="Cambria Math" panose="02040503050406030204" pitchFamily="18" charset="0"/>
                          </a:rPr>
                        </m:ctrlPr>
                      </m:sSupPr>
                      <m:e>
                        <m:d>
                          <m:dPr>
                            <m:ctrlPr>
                              <a:rPr lang="en-US" sz="3200" b="0" i="1" smtClean="0">
                                <a:solidFill>
                                  <a:srgbClr val="C00000"/>
                                </a:solidFill>
                                <a:latin typeface="Cambria Math" panose="02040503050406030204" pitchFamily="18" charset="0"/>
                              </a:rPr>
                            </m:ctrlPr>
                          </m:dPr>
                          <m:e>
                            <m:r>
                              <m:rPr>
                                <m:sty m:val="p"/>
                              </m:rPr>
                              <a:rPr lang="en-US" sz="3200">
                                <a:solidFill>
                                  <a:srgbClr val="C00000"/>
                                </a:solidFill>
                                <a:latin typeface="Cambria Math" panose="02040503050406030204" pitchFamily="18" charset="0"/>
                              </a:rPr>
                              <m:t>FRAC</m:t>
                            </m:r>
                            <m:sSub>
                              <m:sSubPr>
                                <m:ctrlPr>
                                  <a:rPr lang="en-US" sz="3200" i="1">
                                    <a:solidFill>
                                      <a:srgbClr val="C00000"/>
                                    </a:solidFill>
                                    <a:latin typeface="Cambria Math" panose="02040503050406030204" pitchFamily="18" charset="0"/>
                                  </a:rPr>
                                </m:ctrlPr>
                              </m:sSubPr>
                              <m:e>
                                <m:d>
                                  <m:dPr>
                                    <m:ctrlPr>
                                      <a:rPr lang="en-US" sz="3200" i="1">
                                        <a:solidFill>
                                          <a:srgbClr val="C00000"/>
                                        </a:solidFill>
                                        <a:latin typeface="Cambria Math" panose="02040503050406030204" pitchFamily="18" charset="0"/>
                                      </a:rPr>
                                    </m:ctrlPr>
                                  </m:dPr>
                                  <m:e>
                                    <m:sSup>
                                      <m:sSupPr>
                                        <m:ctrlPr>
                                          <a:rPr lang="en-US" sz="3200" i="1">
                                            <a:solidFill>
                                              <a:srgbClr val="C00000"/>
                                            </a:solidFill>
                                            <a:latin typeface="Cambria Math" panose="02040503050406030204" pitchFamily="18" charset="0"/>
                                          </a:rPr>
                                        </m:ctrlPr>
                                      </m:sSupPr>
                                      <m:e>
                                        <m:r>
                                          <a:rPr lang="en-US" sz="3200" i="1">
                                            <a:solidFill>
                                              <a:srgbClr val="C00000"/>
                                            </a:solidFill>
                                            <a:latin typeface="Cambria Math" panose="02040503050406030204" pitchFamily="18" charset="0"/>
                                          </a:rPr>
                                          <m:t>𝑦</m:t>
                                        </m:r>
                                      </m:e>
                                      <m:sup>
                                        <m:r>
                                          <a:rPr lang="en-US" sz="3200" i="1">
                                            <a:solidFill>
                                              <a:srgbClr val="C00000"/>
                                            </a:solidFill>
                                            <a:latin typeface="Cambria Math" panose="02040503050406030204" pitchFamily="18" charset="0"/>
                                          </a:rPr>
                                          <m:t>⊤</m:t>
                                        </m:r>
                                      </m:sup>
                                    </m:sSup>
                                    <m:r>
                                      <a:rPr lang="en-US" sz="3200" i="1">
                                        <a:solidFill>
                                          <a:srgbClr val="C00000"/>
                                        </a:solidFill>
                                        <a:latin typeface="Cambria Math" panose="02040503050406030204" pitchFamily="18" charset="0"/>
                                      </a:rPr>
                                      <m:t>𝐴𝑥</m:t>
                                    </m:r>
                                  </m:e>
                                </m:d>
                              </m:e>
                              <m:sub>
                                <m:r>
                                  <a:rPr lang="en-US" sz="3200" i="1">
                                    <a:solidFill>
                                      <a:srgbClr val="C00000"/>
                                    </a:solidFill>
                                    <a:latin typeface="Cambria Math" panose="02040503050406030204" pitchFamily="18" charset="0"/>
                                  </a:rPr>
                                  <m:t>𝑖</m:t>
                                </m:r>
                              </m:sub>
                            </m:sSub>
                          </m:e>
                        </m:d>
                      </m:e>
                      <m:sup>
                        <m:r>
                          <a:rPr lang="en-US" sz="3200" b="0" i="1" smtClean="0">
                            <a:solidFill>
                              <a:srgbClr val="C00000"/>
                            </a:solidFill>
                            <a:latin typeface="Cambria Math" panose="02040503050406030204" pitchFamily="18" charset="0"/>
                          </a:rPr>
                          <m:t>2</m:t>
                        </m:r>
                      </m:sup>
                    </m:sSup>
                    <m:r>
                      <a:rPr lang="en-US" sz="3200" b="0" i="1" smtClean="0">
                        <a:solidFill>
                          <a:srgbClr val="C00000"/>
                        </a:solidFill>
                        <a:latin typeface="Cambria Math" panose="02040503050406030204" pitchFamily="18" charset="0"/>
                      </a:rPr>
                      <m:t>≥</m:t>
                    </m:r>
                    <m:f>
                      <m:fPr>
                        <m:ctrlPr>
                          <a:rPr lang="en-US" sz="3200" b="0" i="1" smtClean="0">
                            <a:solidFill>
                              <a:srgbClr val="C00000"/>
                            </a:solidFill>
                            <a:latin typeface="Cambria Math" panose="02040503050406030204" pitchFamily="18" charset="0"/>
                          </a:rPr>
                        </m:ctrlPr>
                      </m:fPr>
                      <m:num>
                        <m:r>
                          <a:rPr lang="en-US" sz="3200" b="0" i="1" smtClean="0">
                            <a:solidFill>
                              <a:srgbClr val="C00000"/>
                            </a:solidFill>
                            <a:latin typeface="Cambria Math" panose="02040503050406030204" pitchFamily="18" charset="0"/>
                          </a:rPr>
                          <m:t>1</m:t>
                        </m:r>
                      </m:num>
                      <m:den>
                        <m:r>
                          <a:rPr lang="en-US" sz="3200" b="0" i="1" smtClean="0">
                            <a:solidFill>
                              <a:srgbClr val="C00000"/>
                            </a:solidFill>
                            <a:latin typeface="Cambria Math" panose="02040503050406030204" pitchFamily="18" charset="0"/>
                          </a:rPr>
                          <m:t>𝑠</m:t>
                        </m:r>
                      </m:den>
                    </m:f>
                    <m:nary>
                      <m:naryPr>
                        <m:chr m:val="∑"/>
                        <m:supHide m:val="on"/>
                        <m:ctrlPr>
                          <a:rPr lang="en-US" sz="3200" i="1">
                            <a:solidFill>
                              <a:srgbClr val="C00000"/>
                            </a:solidFill>
                            <a:latin typeface="Cambria Math" panose="02040503050406030204" pitchFamily="18" charset="0"/>
                          </a:rPr>
                        </m:ctrlPr>
                      </m:naryPr>
                      <m:sub>
                        <m:r>
                          <m:rPr>
                            <m:brk m:alnAt="7"/>
                          </m:rPr>
                          <a:rPr lang="en-US" sz="3200" i="1">
                            <a:solidFill>
                              <a:srgbClr val="C00000"/>
                            </a:solidFill>
                            <a:latin typeface="Cambria Math" panose="02040503050406030204" pitchFamily="18" charset="0"/>
                          </a:rPr>
                          <m:t>𝑖</m:t>
                        </m:r>
                      </m:sub>
                      <m:sup/>
                      <m:e>
                        <m:sSup>
                          <m:sSupPr>
                            <m:ctrlPr>
                              <a:rPr lang="en-US" sz="3200" i="1">
                                <a:solidFill>
                                  <a:srgbClr val="C00000"/>
                                </a:solidFill>
                                <a:latin typeface="Cambria Math" panose="02040503050406030204" pitchFamily="18" charset="0"/>
                              </a:rPr>
                            </m:ctrlPr>
                          </m:sSupPr>
                          <m:e>
                            <m:d>
                              <m:dPr>
                                <m:ctrlPr>
                                  <a:rPr lang="en-US" sz="3200" i="1">
                                    <a:solidFill>
                                      <a:srgbClr val="C00000"/>
                                    </a:solidFill>
                                    <a:latin typeface="Cambria Math" panose="02040503050406030204" pitchFamily="18" charset="0"/>
                                  </a:rPr>
                                </m:ctrlPr>
                              </m:dPr>
                              <m:e>
                                <m:r>
                                  <m:rPr>
                                    <m:sty m:val="p"/>
                                  </m:rPr>
                                  <a:rPr lang="en-US" sz="3200">
                                    <a:solidFill>
                                      <a:srgbClr val="C00000"/>
                                    </a:solidFill>
                                    <a:latin typeface="Cambria Math" panose="02040503050406030204" pitchFamily="18" charset="0"/>
                                  </a:rPr>
                                  <m:t>FRAC</m:t>
                                </m:r>
                                <m:sSub>
                                  <m:sSubPr>
                                    <m:ctrlPr>
                                      <a:rPr lang="en-US" sz="3200" i="1">
                                        <a:solidFill>
                                          <a:srgbClr val="C00000"/>
                                        </a:solidFill>
                                        <a:latin typeface="Cambria Math" panose="02040503050406030204" pitchFamily="18" charset="0"/>
                                      </a:rPr>
                                    </m:ctrlPr>
                                  </m:sSubPr>
                                  <m:e>
                                    <m:d>
                                      <m:dPr>
                                        <m:ctrlPr>
                                          <a:rPr lang="en-US" sz="3200" i="1">
                                            <a:solidFill>
                                              <a:srgbClr val="C00000"/>
                                            </a:solidFill>
                                            <a:latin typeface="Cambria Math" panose="02040503050406030204" pitchFamily="18" charset="0"/>
                                          </a:rPr>
                                        </m:ctrlPr>
                                      </m:dPr>
                                      <m:e>
                                        <m:sSup>
                                          <m:sSupPr>
                                            <m:ctrlPr>
                                              <a:rPr lang="en-US" sz="3200" i="1">
                                                <a:solidFill>
                                                  <a:srgbClr val="C00000"/>
                                                </a:solidFill>
                                                <a:latin typeface="Cambria Math" panose="02040503050406030204" pitchFamily="18" charset="0"/>
                                              </a:rPr>
                                            </m:ctrlPr>
                                          </m:sSupPr>
                                          <m:e>
                                            <m:r>
                                              <a:rPr lang="en-US" sz="3200" i="1">
                                                <a:solidFill>
                                                  <a:srgbClr val="C00000"/>
                                                </a:solidFill>
                                                <a:latin typeface="Cambria Math" panose="02040503050406030204" pitchFamily="18" charset="0"/>
                                              </a:rPr>
                                              <m:t>𝑦</m:t>
                                            </m:r>
                                          </m:e>
                                          <m:sup>
                                            <m:r>
                                              <a:rPr lang="en-US" sz="3200" i="1">
                                                <a:solidFill>
                                                  <a:srgbClr val="C00000"/>
                                                </a:solidFill>
                                                <a:latin typeface="Cambria Math" panose="02040503050406030204" pitchFamily="18" charset="0"/>
                                              </a:rPr>
                                              <m:t>⊤</m:t>
                                            </m:r>
                                          </m:sup>
                                        </m:sSup>
                                        <m:r>
                                          <a:rPr lang="en-US" sz="3200" i="1">
                                            <a:solidFill>
                                              <a:srgbClr val="C00000"/>
                                            </a:solidFill>
                                            <a:latin typeface="Cambria Math" panose="02040503050406030204" pitchFamily="18" charset="0"/>
                                          </a:rPr>
                                          <m:t>𝐴𝑥</m:t>
                                        </m:r>
                                      </m:e>
                                    </m:d>
                                  </m:e>
                                  <m:sub>
                                    <m:r>
                                      <a:rPr lang="en-US" sz="3200" i="1">
                                        <a:solidFill>
                                          <a:srgbClr val="C00000"/>
                                        </a:solidFill>
                                        <a:latin typeface="Cambria Math" panose="02040503050406030204" pitchFamily="18" charset="0"/>
                                      </a:rPr>
                                      <m:t>𝑖</m:t>
                                    </m:r>
                                  </m:sub>
                                </m:sSub>
                              </m:e>
                            </m:d>
                          </m:e>
                          <m:sup>
                            <m:r>
                              <a:rPr lang="en-US" sz="3200" i="1">
                                <a:solidFill>
                                  <a:srgbClr val="C00000"/>
                                </a:solidFill>
                                <a:latin typeface="Cambria Math" panose="02040503050406030204" pitchFamily="18" charset="0"/>
                              </a:rPr>
                              <m:t>2</m:t>
                            </m:r>
                          </m:sup>
                        </m:sSup>
                      </m:e>
                    </m:nary>
                  </m:oMath>
                </a14:m>
                <a:endParaRPr lang="en-US" sz="3200" dirty="0"/>
              </a:p>
              <a:p>
                <a:pPr>
                  <a:buClr>
                    <a:schemeClr val="tx1"/>
                  </a:buClr>
                </a:pPr>
                <a:endParaRPr lang="en-US" sz="3200" dirty="0"/>
              </a:p>
            </p:txBody>
          </p:sp>
        </mc:Choice>
        <mc:Fallback xmlns="">
          <p:sp>
            <p:nvSpPr>
              <p:cNvPr id="3" name="Content Placeholder 2">
                <a:extLst>
                  <a:ext uri="{FF2B5EF4-FFF2-40B4-BE49-F238E27FC236}">
                    <a16:creationId xmlns:a16="http://schemas.microsoft.com/office/drawing/2014/main" id="{3CD298EE-232A-4602-BB51-FA680B6EA672}"/>
                  </a:ext>
                </a:extLst>
              </p:cNvPr>
              <p:cNvSpPr>
                <a:spLocks noGrp="1" noRot="1" noChangeAspect="1" noMove="1" noResize="1" noEditPoints="1" noAdjustHandles="1" noChangeArrowheads="1" noChangeShapeType="1" noTextEdit="1"/>
              </p:cNvSpPr>
              <p:nvPr>
                <p:ph idx="1"/>
              </p:nvPr>
            </p:nvSpPr>
            <p:spPr>
              <a:xfrm>
                <a:off x="838200" y="1825624"/>
                <a:ext cx="11020720" cy="4788239"/>
              </a:xfrm>
              <a:blipFill>
                <a:blip r:embed="rId3"/>
                <a:stretch>
                  <a:fillRect l="-1273" t="-2672"/>
                </a:stretch>
              </a:blipFill>
            </p:spPr>
            <p:txBody>
              <a:bodyPr/>
              <a:lstStyle/>
              <a:p>
                <a:r>
                  <a:rPr lang="en-US">
                    <a:noFill/>
                  </a:rPr>
                  <a:t> </a:t>
                </a:r>
              </a:p>
            </p:txBody>
          </p:sp>
        </mc:Fallback>
      </mc:AlternateContent>
    </p:spTree>
    <p:extLst>
      <p:ext uri="{BB962C8B-B14F-4D97-AF65-F5344CB8AC3E}">
        <p14:creationId xmlns:p14="http://schemas.microsoft.com/office/powerpoint/2010/main" val="347695670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49F98-FC53-4C98-8C23-550048D4FCF9}"/>
              </a:ext>
            </a:extLst>
          </p:cNvPr>
          <p:cNvSpPr>
            <a:spLocks noGrp="1"/>
          </p:cNvSpPr>
          <p:nvPr>
            <p:ph type="title"/>
          </p:nvPr>
        </p:nvSpPr>
        <p:spPr/>
        <p:txBody>
          <a:bodyPr/>
          <a:lstStyle/>
          <a:p>
            <a:r>
              <a:rPr lang="en-US" dirty="0">
                <a:solidFill>
                  <a:srgbClr val="C00000"/>
                </a:solidFill>
              </a:rPr>
              <a:t>Pre-processing the Sketch Matrix</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CD298EE-232A-4602-BB51-FA680B6EA672}"/>
                  </a:ext>
                </a:extLst>
              </p:cNvPr>
              <p:cNvSpPr>
                <a:spLocks noGrp="1"/>
              </p:cNvSpPr>
              <p:nvPr>
                <p:ph idx="1"/>
              </p:nvPr>
            </p:nvSpPr>
            <p:spPr>
              <a:xfrm>
                <a:off x="838200" y="1825624"/>
                <a:ext cx="11020720" cy="4788239"/>
              </a:xfrm>
            </p:spPr>
            <p:txBody>
              <a:bodyPr>
                <a:normAutofit/>
              </a:bodyPr>
              <a:lstStyle/>
              <a:p>
                <a:pPr>
                  <a:buClr>
                    <a:schemeClr val="tx1"/>
                  </a:buClr>
                </a:pPr>
                <a:r>
                  <a:rPr lang="en-US" sz="3200" dirty="0"/>
                  <a:t>The algorithm has access to linear sketch </a:t>
                </a:r>
                <a14:m>
                  <m:oMath xmlns:m="http://schemas.openxmlformats.org/officeDocument/2006/math">
                    <m:r>
                      <a:rPr lang="en-US" sz="3200" i="1" smtClean="0">
                        <a:solidFill>
                          <a:srgbClr val="C00000"/>
                        </a:solidFill>
                        <a:latin typeface="Cambria Math" panose="02040503050406030204" pitchFamily="18" charset="0"/>
                      </a:rPr>
                      <m:t>𝐴</m:t>
                    </m:r>
                    <m:r>
                      <a:rPr lang="en-US" sz="3200" b="0" i="1" smtClean="0">
                        <a:solidFill>
                          <a:srgbClr val="C00000"/>
                        </a:solidFill>
                        <a:latin typeface="Cambria Math" panose="02040503050406030204" pitchFamily="18" charset="0"/>
                      </a:rPr>
                      <m:t>𝑥</m:t>
                    </m:r>
                  </m:oMath>
                </a14:m>
                <a:endParaRPr lang="en-US" sz="3200" dirty="0"/>
              </a:p>
              <a:p>
                <a:pPr>
                  <a:buClr>
                    <a:schemeClr val="tx1"/>
                  </a:buClr>
                </a:pPr>
                <a:r>
                  <a:rPr lang="en-US" sz="3200" dirty="0"/>
                  <a:t>Pre-process the matrix </a:t>
                </a:r>
                <a14:m>
                  <m:oMath xmlns:m="http://schemas.openxmlformats.org/officeDocument/2006/math">
                    <m:r>
                      <a:rPr lang="en-US" sz="3200" i="1" smtClean="0">
                        <a:solidFill>
                          <a:srgbClr val="C00000"/>
                        </a:solidFill>
                        <a:latin typeface="Cambria Math" panose="02040503050406030204" pitchFamily="18" charset="0"/>
                      </a:rPr>
                      <m:t>𝐴</m:t>
                    </m:r>
                  </m:oMath>
                </a14:m>
                <a:r>
                  <a:rPr lang="en-US" sz="3200" dirty="0"/>
                  <a:t> into a larger matrix </a:t>
                </a:r>
                <a14:m>
                  <m:oMath xmlns:m="http://schemas.openxmlformats.org/officeDocument/2006/math">
                    <m:r>
                      <a:rPr lang="en-US" sz="3200" i="1">
                        <a:solidFill>
                          <a:srgbClr val="C00000"/>
                        </a:solidFill>
                        <a:latin typeface="Cambria Math" panose="02040503050406030204" pitchFamily="18" charset="0"/>
                      </a:rPr>
                      <m:t>𝐴</m:t>
                    </m:r>
                    <m:r>
                      <a:rPr lang="en-US" sz="3200" b="0" i="0" smtClean="0">
                        <a:solidFill>
                          <a:srgbClr val="C00000"/>
                        </a:solidFill>
                        <a:latin typeface="Cambria Math" panose="02040503050406030204" pitchFamily="18" charset="0"/>
                      </a:rPr>
                      <m:t>′</m:t>
                    </m:r>
                  </m:oMath>
                </a14:m>
                <a:r>
                  <a:rPr lang="en-US" sz="3200" dirty="0"/>
                  <a:t> that separates the significant coordinates</a:t>
                </a:r>
              </a:p>
              <a:p>
                <a:pPr>
                  <a:buClr>
                    <a:schemeClr val="tx1"/>
                  </a:buClr>
                </a:pPr>
                <a:r>
                  <a:rPr lang="en-US" sz="3200" dirty="0"/>
                  <a:t>Only gives the algorithm “more” information</a:t>
                </a:r>
              </a:p>
            </p:txBody>
          </p:sp>
        </mc:Choice>
        <mc:Fallback xmlns="">
          <p:sp>
            <p:nvSpPr>
              <p:cNvPr id="3" name="Content Placeholder 2">
                <a:extLst>
                  <a:ext uri="{FF2B5EF4-FFF2-40B4-BE49-F238E27FC236}">
                    <a16:creationId xmlns:a16="http://schemas.microsoft.com/office/drawing/2014/main" id="{3CD298EE-232A-4602-BB51-FA680B6EA672}"/>
                  </a:ext>
                </a:extLst>
              </p:cNvPr>
              <p:cNvSpPr>
                <a:spLocks noGrp="1" noRot="1" noChangeAspect="1" noMove="1" noResize="1" noEditPoints="1" noAdjustHandles="1" noChangeArrowheads="1" noChangeShapeType="1" noTextEdit="1"/>
              </p:cNvSpPr>
              <p:nvPr>
                <p:ph idx="1"/>
              </p:nvPr>
            </p:nvSpPr>
            <p:spPr>
              <a:xfrm>
                <a:off x="838200" y="1825624"/>
                <a:ext cx="11020720" cy="4788239"/>
              </a:xfrm>
              <a:blipFill>
                <a:blip r:embed="rId3"/>
                <a:stretch>
                  <a:fillRect l="-1273" t="-25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13C61EB6-6FBE-B093-02F7-A5ED89752C4E}"/>
                  </a:ext>
                </a:extLst>
              </p:cNvPr>
              <p:cNvSpPr txBox="1"/>
              <p:nvPr/>
            </p:nvSpPr>
            <p:spPr>
              <a:xfrm>
                <a:off x="1136520" y="4323701"/>
                <a:ext cx="3884235" cy="111876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en-US" sz="4000" b="0" i="1" smtClean="0">
                              <a:solidFill>
                                <a:srgbClr val="C00000"/>
                              </a:solidFill>
                              <a:latin typeface="Cambria Math" panose="02040503050406030204" pitchFamily="18" charset="0"/>
                            </a:rPr>
                          </m:ctrlPr>
                        </m:dPr>
                        <m:e>
                          <m:eqArr>
                            <m:eqArrPr>
                              <m:ctrlPr>
                                <a:rPr lang="en-US" sz="4000" i="1">
                                  <a:solidFill>
                                    <a:srgbClr val="C00000"/>
                                  </a:solidFill>
                                  <a:latin typeface="Cambria Math" panose="02040503050406030204" pitchFamily="18" charset="0"/>
                                </a:rPr>
                              </m:ctrlPr>
                            </m:eqArrPr>
                            <m:e>
                              <m:r>
                                <a:rPr lang="en-US" sz="4000" i="1">
                                  <a:solidFill>
                                    <a:srgbClr val="C00000"/>
                                  </a:solidFill>
                                  <a:latin typeface="Cambria Math" panose="02040503050406030204" pitchFamily="18" charset="0"/>
                                </a:rPr>
                                <m:t>0</m:t>
                              </m:r>
                              <m:r>
                                <a:rPr lang="en-US" sz="4000" b="0" i="1" smtClean="0">
                                  <a:solidFill>
                                    <a:srgbClr val="C00000"/>
                                  </a:solidFill>
                                  <a:latin typeface="Cambria Math" panose="02040503050406030204" pitchFamily="18" charset="0"/>
                                </a:rPr>
                                <m:t>       </m:t>
                              </m:r>
                              <m:r>
                                <a:rPr lang="en-US" sz="4000" i="1">
                                  <a:solidFill>
                                    <a:srgbClr val="C00000"/>
                                  </a:solidFill>
                                  <a:latin typeface="Cambria Math" panose="02040503050406030204" pitchFamily="18" charset="0"/>
                                </a:rPr>
                                <m:t>0</m:t>
                              </m:r>
                              <m:r>
                                <a:rPr lang="en-US" sz="4000" b="0" i="1" smtClean="0">
                                  <a:solidFill>
                                    <a:srgbClr val="C00000"/>
                                  </a:solidFill>
                                  <a:latin typeface="Cambria Math" panose="02040503050406030204" pitchFamily="18" charset="0"/>
                                </a:rPr>
                                <m:t>  </m:t>
                              </m:r>
                              <m:r>
                                <a:rPr lang="en-US" sz="4000" i="1">
                                  <a:solidFill>
                                    <a:srgbClr val="C00000"/>
                                  </a:solidFill>
                                  <a:latin typeface="Cambria Math" panose="02040503050406030204" pitchFamily="18" charset="0"/>
                                </a:rPr>
                                <m:t>0</m:t>
                              </m:r>
                              <m:r>
                                <a:rPr lang="en-US" sz="4000" b="0" i="1" smtClean="0">
                                  <a:solidFill>
                                    <a:srgbClr val="C00000"/>
                                  </a:solidFill>
                                  <a:latin typeface="Cambria Math" panose="02040503050406030204" pitchFamily="18" charset="0"/>
                                </a:rPr>
                                <m:t>  </m:t>
                              </m:r>
                              <m:r>
                                <a:rPr lang="en-US" sz="4000" i="1">
                                  <a:solidFill>
                                    <a:srgbClr val="C00000"/>
                                  </a:solidFill>
                                  <a:latin typeface="Cambria Math" panose="02040503050406030204" pitchFamily="18" charset="0"/>
                                </a:rPr>
                                <m:t>1</m:t>
                              </m:r>
                              <m:r>
                                <a:rPr lang="en-US" sz="4000" b="0" i="1" smtClean="0">
                                  <a:solidFill>
                                    <a:srgbClr val="C00000"/>
                                  </a:solidFill>
                                  <a:latin typeface="Cambria Math" panose="02040503050406030204" pitchFamily="18" charset="0"/>
                                </a:rPr>
                                <m:t>  </m:t>
                              </m:r>
                              <m:r>
                                <a:rPr lang="en-US" sz="4000" i="1">
                                  <a:solidFill>
                                    <a:srgbClr val="C00000"/>
                                  </a:solidFill>
                                  <a:latin typeface="Cambria Math" panose="02040503050406030204" pitchFamily="18" charset="0"/>
                                </a:rPr>
                                <m:t>0</m:t>
                              </m:r>
                              <m:r>
                                <a:rPr lang="en-US" sz="4000" b="0" i="1" smtClean="0">
                                  <a:solidFill>
                                    <a:srgbClr val="C00000"/>
                                  </a:solidFill>
                                  <a:latin typeface="Cambria Math" panose="02040503050406030204" pitchFamily="18" charset="0"/>
                                </a:rPr>
                                <m:t>  </m:t>
                              </m:r>
                              <m:r>
                                <a:rPr lang="en-US" sz="4000" i="1">
                                  <a:solidFill>
                                    <a:srgbClr val="C00000"/>
                                  </a:solidFill>
                                  <a:latin typeface="Cambria Math" panose="02040503050406030204" pitchFamily="18" charset="0"/>
                                </a:rPr>
                                <m:t>0</m:t>
                              </m:r>
                              <m:r>
                                <a:rPr lang="en-US" sz="4000" b="0" i="1" smtClean="0">
                                  <a:solidFill>
                                    <a:srgbClr val="C00000"/>
                                  </a:solidFill>
                                  <a:latin typeface="Cambria Math" panose="02040503050406030204" pitchFamily="18" charset="0"/>
                                </a:rPr>
                                <m:t>  </m:t>
                              </m:r>
                              <m:r>
                                <a:rPr lang="en-US" sz="4000" i="1">
                                  <a:solidFill>
                                    <a:srgbClr val="C00000"/>
                                  </a:solidFill>
                                  <a:latin typeface="Cambria Math" panose="02040503050406030204" pitchFamily="18" charset="0"/>
                                </a:rPr>
                                <m:t>0</m:t>
                              </m:r>
                            </m:e>
                            <m:e>
                              <m:r>
                                <a:rPr lang="en-US" sz="4000" b="0" i="1" smtClean="0">
                                  <a:solidFill>
                                    <a:srgbClr val="C00000"/>
                                  </a:solidFill>
                                  <a:latin typeface="Cambria Math" panose="02040503050406030204" pitchFamily="18" charset="0"/>
                                </a:rPr>
                                <m:t>1</m:t>
                              </m:r>
                              <m:r>
                                <a:rPr lang="en-US" sz="4000" i="1">
                                  <a:solidFill>
                                    <a:srgbClr val="C00000"/>
                                  </a:solidFill>
                                  <a:latin typeface="Cambria Math" panose="02040503050406030204" pitchFamily="18" charset="0"/>
                                </a:rPr>
                                <m:t>  </m:t>
                              </m:r>
                              <m:r>
                                <a:rPr lang="en-US" sz="4000" b="0" i="1" smtClean="0">
                                  <a:solidFill>
                                    <a:srgbClr val="FFC000"/>
                                  </a:solidFill>
                                  <a:latin typeface="Cambria Math" panose="02040503050406030204" pitchFamily="18" charset="0"/>
                                </a:rPr>
                                <m:t>999</m:t>
                              </m:r>
                              <m:r>
                                <a:rPr lang="en-US" sz="4000" b="0" i="1" smtClean="0">
                                  <a:solidFill>
                                    <a:srgbClr val="C00000"/>
                                  </a:solidFill>
                                  <a:latin typeface="Cambria Math" panose="02040503050406030204" pitchFamily="18" charset="0"/>
                                </a:rPr>
                                <m:t> 1</m:t>
                              </m:r>
                              <m:r>
                                <a:rPr lang="en-US" sz="4000" i="1">
                                  <a:solidFill>
                                    <a:srgbClr val="C00000"/>
                                  </a:solidFill>
                                  <a:latin typeface="Cambria Math" panose="02040503050406030204" pitchFamily="18" charset="0"/>
                                </a:rPr>
                                <m:t>  1  0  </m:t>
                              </m:r>
                              <m:r>
                                <a:rPr lang="en-US" sz="4000" b="0" i="1" smtClean="0">
                                  <a:solidFill>
                                    <a:srgbClr val="C00000"/>
                                  </a:solidFill>
                                  <a:latin typeface="Cambria Math" panose="02040503050406030204" pitchFamily="18" charset="0"/>
                                </a:rPr>
                                <m:t>1</m:t>
                              </m:r>
                              <m:r>
                                <a:rPr lang="en-US" sz="4000" i="1">
                                  <a:solidFill>
                                    <a:srgbClr val="C00000"/>
                                  </a:solidFill>
                                  <a:latin typeface="Cambria Math" panose="02040503050406030204" pitchFamily="18" charset="0"/>
                                </a:rPr>
                                <m:t>  </m:t>
                              </m:r>
                              <m:r>
                                <a:rPr lang="en-US" sz="4000" b="0" i="1" smtClean="0">
                                  <a:solidFill>
                                    <a:srgbClr val="C00000"/>
                                  </a:solidFill>
                                  <a:latin typeface="Cambria Math" panose="02040503050406030204" pitchFamily="18" charset="0"/>
                                </a:rPr>
                                <m:t>1</m:t>
                              </m:r>
                            </m:e>
                          </m:eqArr>
                        </m:e>
                      </m:d>
                    </m:oMath>
                  </m:oMathPara>
                </a14:m>
                <a:endParaRPr lang="en-US" sz="4000" dirty="0"/>
              </a:p>
            </p:txBody>
          </p:sp>
        </mc:Choice>
        <mc:Fallback xmlns="">
          <p:sp>
            <p:nvSpPr>
              <p:cNvPr id="4" name="TextBox 3">
                <a:extLst>
                  <a:ext uri="{FF2B5EF4-FFF2-40B4-BE49-F238E27FC236}">
                    <a16:creationId xmlns:a16="http://schemas.microsoft.com/office/drawing/2014/main" id="{13C61EB6-6FBE-B093-02F7-A5ED89752C4E}"/>
                  </a:ext>
                </a:extLst>
              </p:cNvPr>
              <p:cNvSpPr txBox="1">
                <a:spLocks noRot="1" noChangeAspect="1" noMove="1" noResize="1" noEditPoints="1" noAdjustHandles="1" noChangeArrowheads="1" noChangeShapeType="1" noTextEdit="1"/>
              </p:cNvSpPr>
              <p:nvPr/>
            </p:nvSpPr>
            <p:spPr>
              <a:xfrm>
                <a:off x="1136520" y="4323701"/>
                <a:ext cx="3884235" cy="1118768"/>
              </a:xfrm>
              <a:prstGeom prst="rect">
                <a:avLst/>
              </a:prstGeom>
              <a:blipFill>
                <a:blip r:embed="rId4"/>
                <a:stretch>
                  <a:fillRect r="-97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0AC981C4-7BB0-1AF4-8F22-4F65C3AA97E3}"/>
                  </a:ext>
                </a:extLst>
              </p:cNvPr>
              <p:cNvSpPr txBox="1"/>
              <p:nvPr/>
            </p:nvSpPr>
            <p:spPr>
              <a:xfrm>
                <a:off x="5764492" y="4007987"/>
                <a:ext cx="6094428" cy="168886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en-US" sz="4000" b="0" i="1" smtClean="0">
                              <a:solidFill>
                                <a:srgbClr val="C00000"/>
                              </a:solidFill>
                              <a:latin typeface="Cambria Math" panose="02040503050406030204" pitchFamily="18" charset="0"/>
                            </a:rPr>
                          </m:ctrlPr>
                        </m:dPr>
                        <m:e>
                          <m:eqArr>
                            <m:eqArrPr>
                              <m:ctrlPr>
                                <a:rPr lang="en-US" sz="4000" i="1">
                                  <a:solidFill>
                                    <a:srgbClr val="C00000"/>
                                  </a:solidFill>
                                  <a:latin typeface="Cambria Math" panose="02040503050406030204" pitchFamily="18" charset="0"/>
                                </a:rPr>
                              </m:ctrlPr>
                            </m:eqArrPr>
                            <m:e>
                              <m:eqArr>
                                <m:eqArrPr>
                                  <m:ctrlPr>
                                    <a:rPr lang="en-US" sz="4000" i="1">
                                      <a:solidFill>
                                        <a:srgbClr val="C00000"/>
                                      </a:solidFill>
                                      <a:latin typeface="Cambria Math" panose="02040503050406030204" pitchFamily="18" charset="0"/>
                                    </a:rPr>
                                  </m:ctrlPr>
                                </m:eqArrPr>
                                <m:e>
                                  <m:r>
                                    <a:rPr lang="en-US" sz="4000" i="1">
                                      <a:solidFill>
                                        <a:srgbClr val="C00000"/>
                                      </a:solidFill>
                                      <a:latin typeface="Cambria Math" panose="02040503050406030204" pitchFamily="18" charset="0"/>
                                    </a:rPr>
                                    <m:t>0</m:t>
                                  </m:r>
                                  <m:r>
                                    <a:rPr lang="en-US" sz="4000" b="0" i="1" smtClean="0">
                                      <a:solidFill>
                                        <a:srgbClr val="C00000"/>
                                      </a:solidFill>
                                      <a:latin typeface="Cambria Math" panose="02040503050406030204" pitchFamily="18" charset="0"/>
                                    </a:rPr>
                                    <m:t>  </m:t>
                                  </m:r>
                                  <m:r>
                                    <a:rPr lang="en-US" sz="4000" i="1">
                                      <a:solidFill>
                                        <a:srgbClr val="C00000"/>
                                      </a:solidFill>
                                      <a:latin typeface="Cambria Math" panose="02040503050406030204" pitchFamily="18" charset="0"/>
                                    </a:rPr>
                                    <m:t>0</m:t>
                                  </m:r>
                                  <m:r>
                                    <a:rPr lang="en-US" sz="4000" b="0" i="1" smtClean="0">
                                      <a:solidFill>
                                        <a:srgbClr val="C00000"/>
                                      </a:solidFill>
                                      <a:latin typeface="Cambria Math" panose="02040503050406030204" pitchFamily="18" charset="0"/>
                                    </a:rPr>
                                    <m:t>  </m:t>
                                  </m:r>
                                  <m:r>
                                    <a:rPr lang="en-US" sz="4000" i="1">
                                      <a:solidFill>
                                        <a:srgbClr val="C00000"/>
                                      </a:solidFill>
                                      <a:latin typeface="Cambria Math" panose="02040503050406030204" pitchFamily="18" charset="0"/>
                                    </a:rPr>
                                    <m:t>0</m:t>
                                  </m:r>
                                  <m:r>
                                    <a:rPr lang="en-US" sz="4000" b="0" i="1" smtClean="0">
                                      <a:solidFill>
                                        <a:srgbClr val="C00000"/>
                                      </a:solidFill>
                                      <a:latin typeface="Cambria Math" panose="02040503050406030204" pitchFamily="18" charset="0"/>
                                    </a:rPr>
                                    <m:t>  </m:t>
                                  </m:r>
                                  <m:r>
                                    <a:rPr lang="en-US" sz="4000" i="1">
                                      <a:solidFill>
                                        <a:srgbClr val="C00000"/>
                                      </a:solidFill>
                                      <a:latin typeface="Cambria Math" panose="02040503050406030204" pitchFamily="18" charset="0"/>
                                    </a:rPr>
                                    <m:t>1</m:t>
                                  </m:r>
                                  <m:r>
                                    <a:rPr lang="en-US" sz="4000" b="0" i="1" smtClean="0">
                                      <a:solidFill>
                                        <a:srgbClr val="C00000"/>
                                      </a:solidFill>
                                      <a:latin typeface="Cambria Math" panose="02040503050406030204" pitchFamily="18" charset="0"/>
                                    </a:rPr>
                                    <m:t>  </m:t>
                                  </m:r>
                                  <m:r>
                                    <a:rPr lang="en-US" sz="4000" i="1">
                                      <a:solidFill>
                                        <a:srgbClr val="C00000"/>
                                      </a:solidFill>
                                      <a:latin typeface="Cambria Math" panose="02040503050406030204" pitchFamily="18" charset="0"/>
                                    </a:rPr>
                                    <m:t>0</m:t>
                                  </m:r>
                                  <m:r>
                                    <a:rPr lang="en-US" sz="4000" b="0" i="1" smtClean="0">
                                      <a:solidFill>
                                        <a:srgbClr val="C00000"/>
                                      </a:solidFill>
                                      <a:latin typeface="Cambria Math" panose="02040503050406030204" pitchFamily="18" charset="0"/>
                                    </a:rPr>
                                    <m:t>  </m:t>
                                  </m:r>
                                  <m:r>
                                    <a:rPr lang="en-US" sz="4000" i="1">
                                      <a:solidFill>
                                        <a:srgbClr val="C00000"/>
                                      </a:solidFill>
                                      <a:latin typeface="Cambria Math" panose="02040503050406030204" pitchFamily="18" charset="0"/>
                                    </a:rPr>
                                    <m:t>0</m:t>
                                  </m:r>
                                  <m:r>
                                    <a:rPr lang="en-US" sz="4000" b="0" i="1" smtClean="0">
                                      <a:solidFill>
                                        <a:srgbClr val="C00000"/>
                                      </a:solidFill>
                                      <a:latin typeface="Cambria Math" panose="02040503050406030204" pitchFamily="18" charset="0"/>
                                    </a:rPr>
                                    <m:t>  </m:t>
                                  </m:r>
                                  <m:r>
                                    <a:rPr lang="en-US" sz="4000" i="1">
                                      <a:solidFill>
                                        <a:srgbClr val="C00000"/>
                                      </a:solidFill>
                                      <a:latin typeface="Cambria Math" panose="02040503050406030204" pitchFamily="18" charset="0"/>
                                    </a:rPr>
                                    <m:t>0</m:t>
                                  </m:r>
                                </m:e>
                                <m:e>
                                  <m:r>
                                    <a:rPr lang="en-US" sz="4000" b="0" i="1" smtClean="0">
                                      <a:solidFill>
                                        <a:srgbClr val="C00000"/>
                                      </a:solidFill>
                                      <a:latin typeface="Cambria Math" panose="02040503050406030204" pitchFamily="18" charset="0"/>
                                    </a:rPr>
                                    <m:t>1</m:t>
                                  </m:r>
                                  <m:r>
                                    <a:rPr lang="en-US" sz="4000" i="1">
                                      <a:solidFill>
                                        <a:srgbClr val="C00000"/>
                                      </a:solidFill>
                                      <a:latin typeface="Cambria Math" panose="02040503050406030204" pitchFamily="18" charset="0"/>
                                    </a:rPr>
                                    <m:t> </m:t>
                                  </m:r>
                                  <m:r>
                                    <a:rPr lang="en-US" sz="4000" b="0" i="1" smtClean="0">
                                      <a:solidFill>
                                        <a:srgbClr val="C00000"/>
                                      </a:solidFill>
                                      <a:latin typeface="Cambria Math" panose="02040503050406030204" pitchFamily="18" charset="0"/>
                                    </a:rPr>
                                    <m:t> </m:t>
                                  </m:r>
                                  <m:r>
                                    <a:rPr lang="en-US" sz="4000" b="0" i="1" smtClean="0">
                                      <a:solidFill>
                                        <a:srgbClr val="FFC000"/>
                                      </a:solidFill>
                                      <a:latin typeface="Cambria Math" panose="02040503050406030204" pitchFamily="18" charset="0"/>
                                    </a:rPr>
                                    <m:t>0</m:t>
                                  </m:r>
                                  <m:r>
                                    <a:rPr lang="en-US" sz="4000" b="0" i="1" smtClean="0">
                                      <a:solidFill>
                                        <a:srgbClr val="C00000"/>
                                      </a:solidFill>
                                      <a:latin typeface="Cambria Math" panose="02040503050406030204" pitchFamily="18" charset="0"/>
                                    </a:rPr>
                                    <m:t>  1</m:t>
                                  </m:r>
                                  <m:r>
                                    <a:rPr lang="en-US" sz="4000" i="1">
                                      <a:solidFill>
                                        <a:srgbClr val="C00000"/>
                                      </a:solidFill>
                                      <a:latin typeface="Cambria Math" panose="02040503050406030204" pitchFamily="18" charset="0"/>
                                    </a:rPr>
                                    <m:t>  1  0  </m:t>
                                  </m:r>
                                  <m:r>
                                    <a:rPr lang="en-US" sz="4000" b="0" i="1" smtClean="0">
                                      <a:solidFill>
                                        <a:srgbClr val="C00000"/>
                                      </a:solidFill>
                                      <a:latin typeface="Cambria Math" panose="02040503050406030204" pitchFamily="18" charset="0"/>
                                    </a:rPr>
                                    <m:t>1</m:t>
                                  </m:r>
                                  <m:r>
                                    <a:rPr lang="en-US" sz="4000" i="1">
                                      <a:solidFill>
                                        <a:srgbClr val="C00000"/>
                                      </a:solidFill>
                                      <a:latin typeface="Cambria Math" panose="02040503050406030204" pitchFamily="18" charset="0"/>
                                    </a:rPr>
                                    <m:t>  </m:t>
                                  </m:r>
                                  <m:r>
                                    <a:rPr lang="en-US" sz="4000" b="0" i="1" smtClean="0">
                                      <a:solidFill>
                                        <a:srgbClr val="C00000"/>
                                      </a:solidFill>
                                      <a:latin typeface="Cambria Math" panose="02040503050406030204" pitchFamily="18" charset="0"/>
                                    </a:rPr>
                                    <m:t>1</m:t>
                                  </m:r>
                                </m:e>
                              </m:eqArr>
                            </m:e>
                            <m:e>
                              <m:r>
                                <a:rPr lang="en-US" sz="4000" b="0" i="1" smtClean="0">
                                  <a:solidFill>
                                    <a:srgbClr val="C00000"/>
                                  </a:solidFill>
                                  <a:latin typeface="Cambria Math" panose="02040503050406030204" pitchFamily="18" charset="0"/>
                                </a:rPr>
                                <m:t>0  </m:t>
                              </m:r>
                              <m:r>
                                <a:rPr lang="en-US" sz="4000" b="0" i="1" smtClean="0">
                                  <a:solidFill>
                                    <a:srgbClr val="FFC000"/>
                                  </a:solidFill>
                                  <a:latin typeface="Cambria Math" panose="02040503050406030204" pitchFamily="18" charset="0"/>
                                </a:rPr>
                                <m:t>1</m:t>
                              </m:r>
                              <m:r>
                                <a:rPr lang="en-US" sz="4000" b="0" i="1" smtClean="0">
                                  <a:solidFill>
                                    <a:srgbClr val="C00000"/>
                                  </a:solidFill>
                                  <a:latin typeface="Cambria Math" panose="02040503050406030204" pitchFamily="18" charset="0"/>
                                </a:rPr>
                                <m:t>  0  0  0  0  0</m:t>
                              </m:r>
                            </m:e>
                          </m:eqArr>
                        </m:e>
                      </m:d>
                    </m:oMath>
                  </m:oMathPara>
                </a14:m>
                <a:endParaRPr lang="en-US" sz="4000" dirty="0"/>
              </a:p>
            </p:txBody>
          </p:sp>
        </mc:Choice>
        <mc:Fallback xmlns="">
          <p:sp>
            <p:nvSpPr>
              <p:cNvPr id="5" name="TextBox 4">
                <a:extLst>
                  <a:ext uri="{FF2B5EF4-FFF2-40B4-BE49-F238E27FC236}">
                    <a16:creationId xmlns:a16="http://schemas.microsoft.com/office/drawing/2014/main" id="{0AC981C4-7BB0-1AF4-8F22-4F65C3AA97E3}"/>
                  </a:ext>
                </a:extLst>
              </p:cNvPr>
              <p:cNvSpPr txBox="1">
                <a:spLocks noRot="1" noChangeAspect="1" noMove="1" noResize="1" noEditPoints="1" noAdjustHandles="1" noChangeArrowheads="1" noChangeShapeType="1" noTextEdit="1"/>
              </p:cNvSpPr>
              <p:nvPr/>
            </p:nvSpPr>
            <p:spPr>
              <a:xfrm>
                <a:off x="5764492" y="4007987"/>
                <a:ext cx="6094428" cy="1688860"/>
              </a:xfrm>
              <a:prstGeom prst="rect">
                <a:avLst/>
              </a:prstGeom>
              <a:blipFill>
                <a:blip r:embed="rId5"/>
                <a:stretch>
                  <a:fillRect/>
                </a:stretch>
              </a:blipFill>
            </p:spPr>
            <p:txBody>
              <a:bodyPr/>
              <a:lstStyle/>
              <a:p>
                <a:r>
                  <a:rPr lang="en-US">
                    <a:noFill/>
                  </a:rPr>
                  <a:t> </a:t>
                </a:r>
              </a:p>
            </p:txBody>
          </p:sp>
        </mc:Fallback>
      </mc:AlternateContent>
      <p:cxnSp>
        <p:nvCxnSpPr>
          <p:cNvPr id="7" name="Straight Arrow Connector 6">
            <a:extLst>
              <a:ext uri="{FF2B5EF4-FFF2-40B4-BE49-F238E27FC236}">
                <a16:creationId xmlns:a16="http://schemas.microsoft.com/office/drawing/2014/main" id="{CF877BFF-1D42-839D-330C-B5C908B77D32}"/>
              </a:ext>
            </a:extLst>
          </p:cNvPr>
          <p:cNvCxnSpPr>
            <a:cxnSpLocks/>
          </p:cNvCxnSpPr>
          <p:nvPr/>
        </p:nvCxnSpPr>
        <p:spPr>
          <a:xfrm>
            <a:off x="5350497" y="4883085"/>
            <a:ext cx="170625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7D86C523-6AB9-672E-A696-09C41D0364A6}"/>
                  </a:ext>
                </a:extLst>
              </p:cNvPr>
              <p:cNvSpPr txBox="1"/>
              <p:nvPr/>
            </p:nvSpPr>
            <p:spPr>
              <a:xfrm>
                <a:off x="3022078" y="5784989"/>
                <a:ext cx="1414019"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4000" i="1" smtClean="0">
                          <a:solidFill>
                            <a:srgbClr val="C00000"/>
                          </a:solidFill>
                          <a:latin typeface="Cambria Math" panose="02040503050406030204" pitchFamily="18" charset="0"/>
                        </a:rPr>
                        <m:t>𝐴</m:t>
                      </m:r>
                    </m:oMath>
                  </m:oMathPara>
                </a14:m>
                <a:endParaRPr lang="en-US" sz="4000" dirty="0"/>
              </a:p>
            </p:txBody>
          </p:sp>
        </mc:Choice>
        <mc:Fallback xmlns="">
          <p:sp>
            <p:nvSpPr>
              <p:cNvPr id="11" name="TextBox 10">
                <a:extLst>
                  <a:ext uri="{FF2B5EF4-FFF2-40B4-BE49-F238E27FC236}">
                    <a16:creationId xmlns:a16="http://schemas.microsoft.com/office/drawing/2014/main" id="{7D86C523-6AB9-672E-A696-09C41D0364A6}"/>
                  </a:ext>
                </a:extLst>
              </p:cNvPr>
              <p:cNvSpPr txBox="1">
                <a:spLocks noRot="1" noChangeAspect="1" noMove="1" noResize="1" noEditPoints="1" noAdjustHandles="1" noChangeArrowheads="1" noChangeShapeType="1" noTextEdit="1"/>
              </p:cNvSpPr>
              <p:nvPr/>
            </p:nvSpPr>
            <p:spPr>
              <a:xfrm>
                <a:off x="3022078" y="5784989"/>
                <a:ext cx="1414019" cy="707886"/>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9A233F5D-6AE8-BEBD-9ED2-FE67FDC8E452}"/>
                  </a:ext>
                </a:extLst>
              </p:cNvPr>
              <p:cNvSpPr txBox="1"/>
              <p:nvPr/>
            </p:nvSpPr>
            <p:spPr>
              <a:xfrm>
                <a:off x="8104696" y="5905977"/>
                <a:ext cx="1414019"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4000" i="1" smtClean="0">
                          <a:solidFill>
                            <a:srgbClr val="C00000"/>
                          </a:solidFill>
                          <a:latin typeface="Cambria Math" panose="02040503050406030204" pitchFamily="18" charset="0"/>
                        </a:rPr>
                        <m:t>𝐴</m:t>
                      </m:r>
                      <m:r>
                        <a:rPr lang="en-US" sz="4000" b="0" i="1" smtClean="0">
                          <a:solidFill>
                            <a:srgbClr val="C00000"/>
                          </a:solidFill>
                          <a:latin typeface="Cambria Math" panose="02040503050406030204" pitchFamily="18" charset="0"/>
                        </a:rPr>
                        <m:t>′</m:t>
                      </m:r>
                    </m:oMath>
                  </m:oMathPara>
                </a14:m>
                <a:endParaRPr lang="en-US" sz="4000" dirty="0"/>
              </a:p>
            </p:txBody>
          </p:sp>
        </mc:Choice>
        <mc:Fallback xmlns="">
          <p:sp>
            <p:nvSpPr>
              <p:cNvPr id="12" name="TextBox 11">
                <a:extLst>
                  <a:ext uri="{FF2B5EF4-FFF2-40B4-BE49-F238E27FC236}">
                    <a16:creationId xmlns:a16="http://schemas.microsoft.com/office/drawing/2014/main" id="{9A233F5D-6AE8-BEBD-9ED2-FE67FDC8E452}"/>
                  </a:ext>
                </a:extLst>
              </p:cNvPr>
              <p:cNvSpPr txBox="1">
                <a:spLocks noRot="1" noChangeAspect="1" noMove="1" noResize="1" noEditPoints="1" noAdjustHandles="1" noChangeArrowheads="1" noChangeShapeType="1" noTextEdit="1"/>
              </p:cNvSpPr>
              <p:nvPr/>
            </p:nvSpPr>
            <p:spPr>
              <a:xfrm>
                <a:off x="8104696" y="5905977"/>
                <a:ext cx="1414019" cy="707886"/>
              </a:xfrm>
              <a:prstGeom prst="rect">
                <a:avLst/>
              </a:prstGeom>
              <a:blipFill>
                <a:blip r:embed="rId7"/>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0609828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49F98-FC53-4C98-8C23-550048D4FCF9}"/>
              </a:ext>
            </a:extLst>
          </p:cNvPr>
          <p:cNvSpPr>
            <a:spLocks noGrp="1"/>
          </p:cNvSpPr>
          <p:nvPr>
            <p:ph type="title"/>
          </p:nvPr>
        </p:nvSpPr>
        <p:spPr/>
        <p:txBody>
          <a:bodyPr/>
          <a:lstStyle/>
          <a:p>
            <a:r>
              <a:rPr lang="en-US" dirty="0">
                <a:solidFill>
                  <a:srgbClr val="C00000"/>
                </a:solidFill>
              </a:rPr>
              <a:t>Pre-processing the Sketch Matrix</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CD298EE-232A-4602-BB51-FA680B6EA672}"/>
                  </a:ext>
                </a:extLst>
              </p:cNvPr>
              <p:cNvSpPr>
                <a:spLocks noGrp="1"/>
              </p:cNvSpPr>
              <p:nvPr>
                <p:ph idx="1"/>
              </p:nvPr>
            </p:nvSpPr>
            <p:spPr>
              <a:xfrm>
                <a:off x="838200" y="1825624"/>
                <a:ext cx="11020720" cy="4788239"/>
              </a:xfrm>
            </p:spPr>
            <p:txBody>
              <a:bodyPr>
                <a:normAutofit/>
              </a:bodyPr>
              <a:lstStyle/>
              <a:p>
                <a:pPr>
                  <a:buClr>
                    <a:schemeClr val="tx1"/>
                  </a:buClr>
                </a:pPr>
                <a:r>
                  <a:rPr lang="en-US" sz="3200" dirty="0"/>
                  <a:t>Resulting matrix </a:t>
                </a:r>
                <a14:m>
                  <m:oMath xmlns:m="http://schemas.openxmlformats.org/officeDocument/2006/math">
                    <m:r>
                      <a:rPr lang="en-US" sz="3200" i="1">
                        <a:solidFill>
                          <a:srgbClr val="C00000"/>
                        </a:solidFill>
                        <a:latin typeface="Cambria Math" panose="02040503050406030204" pitchFamily="18" charset="0"/>
                      </a:rPr>
                      <m:t>𝐴</m:t>
                    </m:r>
                    <m:r>
                      <a:rPr lang="en-US" sz="3200" b="0" i="0" smtClean="0">
                        <a:solidFill>
                          <a:srgbClr val="C00000"/>
                        </a:solidFill>
                        <a:latin typeface="Cambria Math" panose="02040503050406030204" pitchFamily="18" charset="0"/>
                      </a:rPr>
                      <m:t>′</m:t>
                    </m:r>
                  </m:oMath>
                </a14:m>
                <a:r>
                  <a:rPr lang="en-US" sz="3200" dirty="0"/>
                  <a:t> is a combination of a sparse part </a:t>
                </a:r>
                <a14:m>
                  <m:oMath xmlns:m="http://schemas.openxmlformats.org/officeDocument/2006/math">
                    <m:r>
                      <a:rPr lang="en-US" sz="3200" b="0" i="1" smtClean="0">
                        <a:solidFill>
                          <a:srgbClr val="FFC000"/>
                        </a:solidFill>
                        <a:latin typeface="Cambria Math" panose="02040503050406030204" pitchFamily="18" charset="0"/>
                      </a:rPr>
                      <m:t>𝑆</m:t>
                    </m:r>
                  </m:oMath>
                </a14:m>
                <a:r>
                  <a:rPr lang="en-US" sz="3200" dirty="0"/>
                  <a:t> and a dense part </a:t>
                </a:r>
                <a14:m>
                  <m:oMath xmlns:m="http://schemas.openxmlformats.org/officeDocument/2006/math">
                    <m:r>
                      <a:rPr lang="en-US" sz="3200" b="0" i="1" smtClean="0">
                        <a:solidFill>
                          <a:srgbClr val="00B0F0"/>
                        </a:solidFill>
                        <a:latin typeface="Cambria Math" panose="02040503050406030204" pitchFamily="18" charset="0"/>
                      </a:rPr>
                      <m:t>𝐷</m:t>
                    </m:r>
                  </m:oMath>
                </a14:m>
                <a:endParaRPr lang="en-US" sz="3200" dirty="0"/>
              </a:p>
            </p:txBody>
          </p:sp>
        </mc:Choice>
        <mc:Fallback xmlns="">
          <p:sp>
            <p:nvSpPr>
              <p:cNvPr id="3" name="Content Placeholder 2">
                <a:extLst>
                  <a:ext uri="{FF2B5EF4-FFF2-40B4-BE49-F238E27FC236}">
                    <a16:creationId xmlns:a16="http://schemas.microsoft.com/office/drawing/2014/main" id="{3CD298EE-232A-4602-BB51-FA680B6EA672}"/>
                  </a:ext>
                </a:extLst>
              </p:cNvPr>
              <p:cNvSpPr>
                <a:spLocks noGrp="1" noRot="1" noChangeAspect="1" noMove="1" noResize="1" noEditPoints="1" noAdjustHandles="1" noChangeArrowheads="1" noChangeShapeType="1" noTextEdit="1"/>
              </p:cNvSpPr>
              <p:nvPr>
                <p:ph idx="1"/>
              </p:nvPr>
            </p:nvSpPr>
            <p:spPr>
              <a:xfrm>
                <a:off x="838200" y="1825624"/>
                <a:ext cx="11020720" cy="4788239"/>
              </a:xfrm>
              <a:blipFill>
                <a:blip r:embed="rId3"/>
                <a:stretch>
                  <a:fillRect l="-1273" t="-25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9A233F5D-6AE8-BEBD-9ED2-FE67FDC8E452}"/>
                  </a:ext>
                </a:extLst>
              </p:cNvPr>
              <p:cNvSpPr txBox="1"/>
              <p:nvPr/>
            </p:nvSpPr>
            <p:spPr>
              <a:xfrm>
                <a:off x="4220853" y="2913180"/>
                <a:ext cx="2896384" cy="111479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sz="4000" b="0" i="1" smtClean="0">
                              <a:solidFill>
                                <a:srgbClr val="C00000"/>
                              </a:solidFill>
                              <a:latin typeface="Cambria Math" panose="02040503050406030204" pitchFamily="18" charset="0"/>
                            </a:rPr>
                          </m:ctrlPr>
                        </m:sSupPr>
                        <m:e>
                          <m:r>
                            <a:rPr lang="en-US" sz="4000" i="1" smtClean="0">
                              <a:solidFill>
                                <a:srgbClr val="C00000"/>
                              </a:solidFill>
                              <a:latin typeface="Cambria Math" panose="02040503050406030204" pitchFamily="18" charset="0"/>
                            </a:rPr>
                            <m:t>𝐴</m:t>
                          </m:r>
                        </m:e>
                        <m:sup>
                          <m:r>
                            <a:rPr lang="en-US" sz="4000" b="0" i="1" smtClean="0">
                              <a:solidFill>
                                <a:srgbClr val="C00000"/>
                              </a:solidFill>
                              <a:latin typeface="Cambria Math" panose="02040503050406030204" pitchFamily="18" charset="0"/>
                            </a:rPr>
                            <m:t>′</m:t>
                          </m:r>
                        </m:sup>
                      </m:sSup>
                      <m:r>
                        <a:rPr lang="en-US" sz="4000" b="0" i="1" smtClean="0">
                          <a:solidFill>
                            <a:srgbClr val="C00000"/>
                          </a:solidFill>
                          <a:latin typeface="Cambria Math" panose="02040503050406030204" pitchFamily="18" charset="0"/>
                        </a:rPr>
                        <m:t>=</m:t>
                      </m:r>
                      <m:d>
                        <m:dPr>
                          <m:begChr m:val="["/>
                          <m:endChr m:val="]"/>
                          <m:ctrlPr>
                            <a:rPr lang="en-US" sz="4000" b="0" i="1" smtClean="0">
                              <a:solidFill>
                                <a:srgbClr val="C00000"/>
                              </a:solidFill>
                              <a:latin typeface="Cambria Math" panose="02040503050406030204" pitchFamily="18" charset="0"/>
                            </a:rPr>
                          </m:ctrlPr>
                        </m:dPr>
                        <m:e>
                          <m:eqArr>
                            <m:eqArrPr>
                              <m:ctrlPr>
                                <a:rPr lang="en-US" sz="4000" b="0" i="1" smtClean="0">
                                  <a:solidFill>
                                    <a:srgbClr val="C00000"/>
                                  </a:solidFill>
                                  <a:latin typeface="Cambria Math" panose="02040503050406030204" pitchFamily="18" charset="0"/>
                                </a:rPr>
                              </m:ctrlPr>
                            </m:eqArrPr>
                            <m:e>
                              <m:r>
                                <a:rPr lang="en-US" sz="4000" b="0" i="1" smtClean="0">
                                  <a:solidFill>
                                    <a:srgbClr val="FFC000"/>
                                  </a:solidFill>
                                  <a:latin typeface="Cambria Math" panose="02040503050406030204" pitchFamily="18" charset="0"/>
                                </a:rPr>
                                <m:t>𝑆</m:t>
                              </m:r>
                            </m:e>
                            <m:e>
                              <m:r>
                                <a:rPr lang="en-US" sz="4000" b="0" i="1" smtClean="0">
                                  <a:solidFill>
                                    <a:srgbClr val="00B0F0"/>
                                  </a:solidFill>
                                  <a:latin typeface="Cambria Math" panose="02040503050406030204" pitchFamily="18" charset="0"/>
                                </a:rPr>
                                <m:t>𝐷</m:t>
                              </m:r>
                            </m:e>
                          </m:eqArr>
                        </m:e>
                      </m:d>
                    </m:oMath>
                  </m:oMathPara>
                </a14:m>
                <a:endParaRPr lang="en-US" sz="4000" dirty="0"/>
              </a:p>
            </p:txBody>
          </p:sp>
        </mc:Choice>
        <mc:Fallback xmlns="">
          <p:sp>
            <p:nvSpPr>
              <p:cNvPr id="12" name="TextBox 11">
                <a:extLst>
                  <a:ext uri="{FF2B5EF4-FFF2-40B4-BE49-F238E27FC236}">
                    <a16:creationId xmlns:a16="http://schemas.microsoft.com/office/drawing/2014/main" id="{9A233F5D-6AE8-BEBD-9ED2-FE67FDC8E452}"/>
                  </a:ext>
                </a:extLst>
              </p:cNvPr>
              <p:cNvSpPr txBox="1">
                <a:spLocks noRot="1" noChangeAspect="1" noMove="1" noResize="1" noEditPoints="1" noAdjustHandles="1" noChangeArrowheads="1" noChangeShapeType="1" noTextEdit="1"/>
              </p:cNvSpPr>
              <p:nvPr/>
            </p:nvSpPr>
            <p:spPr>
              <a:xfrm>
                <a:off x="4220853" y="2913180"/>
                <a:ext cx="2896384" cy="111479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1D45452E-8ADC-9AC8-6C3C-48F57B00DCC0}"/>
                  </a:ext>
                </a:extLst>
              </p:cNvPr>
              <p:cNvSpPr txBox="1"/>
              <p:nvPr/>
            </p:nvSpPr>
            <p:spPr>
              <a:xfrm>
                <a:off x="1173638" y="4353536"/>
                <a:ext cx="10180161" cy="1688860"/>
              </a:xfrm>
              <a:prstGeom prst="rect">
                <a:avLst/>
              </a:prstGeom>
              <a:noFill/>
            </p:spPr>
            <p:txBody>
              <a:bodyPr wrap="square">
                <a:spAutoFit/>
              </a:bodyPr>
              <a:lstStyle/>
              <a:p>
                <a14:m>
                  <m:oMath xmlns:m="http://schemas.openxmlformats.org/officeDocument/2006/math">
                    <m:sSup>
                      <m:sSupPr>
                        <m:ctrlPr>
                          <a:rPr lang="en-US" sz="4000" i="1" smtClean="0">
                            <a:solidFill>
                              <a:srgbClr val="C00000"/>
                            </a:solidFill>
                            <a:latin typeface="Cambria Math" panose="02040503050406030204" pitchFamily="18" charset="0"/>
                          </a:rPr>
                        </m:ctrlPr>
                      </m:sSupPr>
                      <m:e>
                        <m:r>
                          <a:rPr lang="en-US" sz="4000" i="1">
                            <a:solidFill>
                              <a:srgbClr val="C00000"/>
                            </a:solidFill>
                            <a:latin typeface="Cambria Math" panose="02040503050406030204" pitchFamily="18" charset="0"/>
                          </a:rPr>
                          <m:t>𝐴</m:t>
                        </m:r>
                      </m:e>
                      <m:sup>
                        <m:r>
                          <a:rPr lang="en-US" sz="4000" i="1">
                            <a:solidFill>
                              <a:srgbClr val="C00000"/>
                            </a:solidFill>
                            <a:latin typeface="Cambria Math" panose="02040503050406030204" pitchFamily="18" charset="0"/>
                          </a:rPr>
                          <m:t>′</m:t>
                        </m:r>
                      </m:sup>
                    </m:sSup>
                    <m:r>
                      <a:rPr lang="en-US" sz="4000" b="0" i="1" smtClean="0">
                        <a:solidFill>
                          <a:srgbClr val="C00000"/>
                        </a:solidFill>
                        <a:latin typeface="Cambria Math" panose="02040503050406030204" pitchFamily="18" charset="0"/>
                      </a:rPr>
                      <m:t>=</m:t>
                    </m:r>
                    <m:d>
                      <m:dPr>
                        <m:begChr m:val="["/>
                        <m:endChr m:val="]"/>
                        <m:ctrlPr>
                          <a:rPr lang="en-US" sz="4000" b="0" i="1" smtClean="0">
                            <a:solidFill>
                              <a:srgbClr val="C00000"/>
                            </a:solidFill>
                            <a:latin typeface="Cambria Math" panose="02040503050406030204" pitchFamily="18" charset="0"/>
                          </a:rPr>
                        </m:ctrlPr>
                      </m:dPr>
                      <m:e>
                        <m:eqArr>
                          <m:eqArrPr>
                            <m:ctrlPr>
                              <a:rPr lang="en-US" sz="4000" i="1" smtClean="0">
                                <a:solidFill>
                                  <a:srgbClr val="C00000"/>
                                </a:solidFill>
                                <a:latin typeface="Cambria Math" panose="02040503050406030204" pitchFamily="18" charset="0"/>
                              </a:rPr>
                            </m:ctrlPr>
                          </m:eqArrPr>
                          <m:e>
                            <m:eqArr>
                              <m:eqArrPr>
                                <m:ctrlPr>
                                  <a:rPr lang="en-US" sz="4000" i="1">
                                    <a:solidFill>
                                      <a:srgbClr val="C00000"/>
                                    </a:solidFill>
                                    <a:latin typeface="Cambria Math" panose="02040503050406030204" pitchFamily="18" charset="0"/>
                                  </a:rPr>
                                </m:ctrlPr>
                              </m:eqArrPr>
                              <m:e>
                                <m:r>
                                  <a:rPr lang="en-US" sz="4000" i="1">
                                    <a:solidFill>
                                      <a:srgbClr val="C00000"/>
                                    </a:solidFill>
                                    <a:latin typeface="Cambria Math" panose="02040503050406030204" pitchFamily="18" charset="0"/>
                                  </a:rPr>
                                  <m:t>0</m:t>
                                </m:r>
                                <m:r>
                                  <a:rPr lang="en-US" sz="4000" b="0" i="1" smtClean="0">
                                    <a:solidFill>
                                      <a:srgbClr val="C00000"/>
                                    </a:solidFill>
                                    <a:latin typeface="Cambria Math" panose="02040503050406030204" pitchFamily="18" charset="0"/>
                                  </a:rPr>
                                  <m:t>  </m:t>
                                </m:r>
                                <m:r>
                                  <a:rPr lang="en-US" sz="4000" i="1">
                                    <a:solidFill>
                                      <a:srgbClr val="C00000"/>
                                    </a:solidFill>
                                    <a:latin typeface="Cambria Math" panose="02040503050406030204" pitchFamily="18" charset="0"/>
                                  </a:rPr>
                                  <m:t>0</m:t>
                                </m:r>
                                <m:r>
                                  <a:rPr lang="en-US" sz="4000" b="0" i="1" smtClean="0">
                                    <a:solidFill>
                                      <a:srgbClr val="C00000"/>
                                    </a:solidFill>
                                    <a:latin typeface="Cambria Math" panose="02040503050406030204" pitchFamily="18" charset="0"/>
                                  </a:rPr>
                                  <m:t>  </m:t>
                                </m:r>
                                <m:r>
                                  <a:rPr lang="en-US" sz="4000" i="1">
                                    <a:solidFill>
                                      <a:srgbClr val="C00000"/>
                                    </a:solidFill>
                                    <a:latin typeface="Cambria Math" panose="02040503050406030204" pitchFamily="18" charset="0"/>
                                  </a:rPr>
                                  <m:t>0</m:t>
                                </m:r>
                                <m:r>
                                  <a:rPr lang="en-US" sz="4000" b="0" i="1" smtClean="0">
                                    <a:solidFill>
                                      <a:srgbClr val="C00000"/>
                                    </a:solidFill>
                                    <a:latin typeface="Cambria Math" panose="02040503050406030204" pitchFamily="18" charset="0"/>
                                  </a:rPr>
                                  <m:t>  </m:t>
                                </m:r>
                                <m:r>
                                  <a:rPr lang="en-US" sz="4000" i="1">
                                    <a:solidFill>
                                      <a:srgbClr val="C00000"/>
                                    </a:solidFill>
                                    <a:latin typeface="Cambria Math" panose="02040503050406030204" pitchFamily="18" charset="0"/>
                                  </a:rPr>
                                  <m:t>1</m:t>
                                </m:r>
                                <m:r>
                                  <a:rPr lang="en-US" sz="4000" b="0" i="1" smtClean="0">
                                    <a:solidFill>
                                      <a:srgbClr val="C00000"/>
                                    </a:solidFill>
                                    <a:latin typeface="Cambria Math" panose="02040503050406030204" pitchFamily="18" charset="0"/>
                                  </a:rPr>
                                  <m:t>  </m:t>
                                </m:r>
                                <m:r>
                                  <a:rPr lang="en-US" sz="4000" i="1">
                                    <a:solidFill>
                                      <a:srgbClr val="C00000"/>
                                    </a:solidFill>
                                    <a:latin typeface="Cambria Math" panose="02040503050406030204" pitchFamily="18" charset="0"/>
                                  </a:rPr>
                                  <m:t>0</m:t>
                                </m:r>
                                <m:r>
                                  <a:rPr lang="en-US" sz="4000" b="0" i="1" smtClean="0">
                                    <a:solidFill>
                                      <a:srgbClr val="C00000"/>
                                    </a:solidFill>
                                    <a:latin typeface="Cambria Math" panose="02040503050406030204" pitchFamily="18" charset="0"/>
                                  </a:rPr>
                                  <m:t>  </m:t>
                                </m:r>
                                <m:r>
                                  <a:rPr lang="en-US" sz="4000" i="1">
                                    <a:solidFill>
                                      <a:srgbClr val="C00000"/>
                                    </a:solidFill>
                                    <a:latin typeface="Cambria Math" panose="02040503050406030204" pitchFamily="18" charset="0"/>
                                  </a:rPr>
                                  <m:t>0</m:t>
                                </m:r>
                                <m:r>
                                  <a:rPr lang="en-US" sz="4000" b="0" i="1" smtClean="0">
                                    <a:solidFill>
                                      <a:srgbClr val="C00000"/>
                                    </a:solidFill>
                                    <a:latin typeface="Cambria Math" panose="02040503050406030204" pitchFamily="18" charset="0"/>
                                  </a:rPr>
                                  <m:t>  </m:t>
                                </m:r>
                                <m:r>
                                  <a:rPr lang="en-US" sz="4000" i="1">
                                    <a:solidFill>
                                      <a:srgbClr val="C00000"/>
                                    </a:solidFill>
                                    <a:latin typeface="Cambria Math" panose="02040503050406030204" pitchFamily="18" charset="0"/>
                                  </a:rPr>
                                  <m:t>0</m:t>
                                </m:r>
                              </m:e>
                              <m:e>
                                <m:r>
                                  <a:rPr lang="en-US" sz="4000" b="0" i="1" smtClean="0">
                                    <a:solidFill>
                                      <a:srgbClr val="C00000"/>
                                    </a:solidFill>
                                    <a:latin typeface="Cambria Math" panose="02040503050406030204" pitchFamily="18" charset="0"/>
                                  </a:rPr>
                                  <m:t>1</m:t>
                                </m:r>
                                <m:r>
                                  <a:rPr lang="en-US" sz="4000" i="1">
                                    <a:solidFill>
                                      <a:srgbClr val="C00000"/>
                                    </a:solidFill>
                                    <a:latin typeface="Cambria Math" panose="02040503050406030204" pitchFamily="18" charset="0"/>
                                  </a:rPr>
                                  <m:t> </m:t>
                                </m:r>
                                <m:r>
                                  <a:rPr lang="en-US" sz="4000" b="0" i="1" smtClean="0">
                                    <a:solidFill>
                                      <a:srgbClr val="C00000"/>
                                    </a:solidFill>
                                    <a:latin typeface="Cambria Math" panose="02040503050406030204" pitchFamily="18" charset="0"/>
                                  </a:rPr>
                                  <m:t> 0  1</m:t>
                                </m:r>
                                <m:r>
                                  <a:rPr lang="en-US" sz="4000" i="1">
                                    <a:solidFill>
                                      <a:srgbClr val="C00000"/>
                                    </a:solidFill>
                                    <a:latin typeface="Cambria Math" panose="02040503050406030204" pitchFamily="18" charset="0"/>
                                  </a:rPr>
                                  <m:t>  1  0  </m:t>
                                </m:r>
                                <m:r>
                                  <a:rPr lang="en-US" sz="4000" b="0" i="1" smtClean="0">
                                    <a:solidFill>
                                      <a:srgbClr val="C00000"/>
                                    </a:solidFill>
                                    <a:latin typeface="Cambria Math" panose="02040503050406030204" pitchFamily="18" charset="0"/>
                                  </a:rPr>
                                  <m:t>1</m:t>
                                </m:r>
                                <m:r>
                                  <a:rPr lang="en-US" sz="4000" i="1">
                                    <a:solidFill>
                                      <a:srgbClr val="C00000"/>
                                    </a:solidFill>
                                    <a:latin typeface="Cambria Math" panose="02040503050406030204" pitchFamily="18" charset="0"/>
                                  </a:rPr>
                                  <m:t>  </m:t>
                                </m:r>
                                <m:r>
                                  <a:rPr lang="en-US" sz="4000" b="0" i="1" smtClean="0">
                                    <a:solidFill>
                                      <a:srgbClr val="C00000"/>
                                    </a:solidFill>
                                    <a:latin typeface="Cambria Math" panose="02040503050406030204" pitchFamily="18" charset="0"/>
                                  </a:rPr>
                                  <m:t>1</m:t>
                                </m:r>
                              </m:e>
                            </m:eqArr>
                          </m:e>
                          <m:e>
                            <m:r>
                              <a:rPr lang="en-US" sz="4000" b="0" i="1" smtClean="0">
                                <a:solidFill>
                                  <a:srgbClr val="C00000"/>
                                </a:solidFill>
                                <a:latin typeface="Cambria Math" panose="02040503050406030204" pitchFamily="18" charset="0"/>
                              </a:rPr>
                              <m:t>0  1  0  0  0  0  0</m:t>
                            </m:r>
                          </m:e>
                        </m:eqArr>
                      </m:e>
                    </m:d>
                    <m:r>
                      <a:rPr lang="en-US" sz="4000" b="0" i="1" smtClean="0">
                        <a:solidFill>
                          <a:srgbClr val="C00000"/>
                        </a:solidFill>
                        <a:latin typeface="Cambria Math" panose="02040503050406030204" pitchFamily="18" charset="0"/>
                      </a:rPr>
                      <m:t>→</m:t>
                    </m:r>
                  </m:oMath>
                </a14:m>
                <a:r>
                  <a:rPr lang="en-US" sz="4000" dirty="0">
                    <a:solidFill>
                      <a:srgbClr val="C00000"/>
                    </a:solidFill>
                  </a:rPr>
                  <a:t> </a:t>
                </a:r>
                <a14:m>
                  <m:oMath xmlns:m="http://schemas.openxmlformats.org/officeDocument/2006/math">
                    <m:d>
                      <m:dPr>
                        <m:begChr m:val="["/>
                        <m:endChr m:val="]"/>
                        <m:ctrlPr>
                          <a:rPr lang="en-US" sz="4000" b="0" i="1" smtClean="0">
                            <a:solidFill>
                              <a:srgbClr val="C00000"/>
                            </a:solidFill>
                            <a:latin typeface="Cambria Math" panose="02040503050406030204" pitchFamily="18" charset="0"/>
                          </a:rPr>
                        </m:ctrlPr>
                      </m:dPr>
                      <m:e>
                        <m:eqArr>
                          <m:eqArrPr>
                            <m:ctrlPr>
                              <a:rPr lang="en-US" sz="4000" i="1">
                                <a:solidFill>
                                  <a:srgbClr val="C00000"/>
                                </a:solidFill>
                                <a:latin typeface="Cambria Math" panose="02040503050406030204" pitchFamily="18" charset="0"/>
                              </a:rPr>
                            </m:ctrlPr>
                          </m:eqArrPr>
                          <m:e>
                            <m:eqArr>
                              <m:eqArrPr>
                                <m:ctrlPr>
                                  <a:rPr lang="en-US" sz="4000" i="1" smtClean="0">
                                    <a:solidFill>
                                      <a:srgbClr val="FFC000"/>
                                    </a:solidFill>
                                    <a:latin typeface="Cambria Math" panose="02040503050406030204" pitchFamily="18" charset="0"/>
                                  </a:rPr>
                                </m:ctrlPr>
                              </m:eqArrPr>
                              <m:e>
                                <m:r>
                                  <a:rPr lang="en-US" sz="4000" i="1">
                                    <a:solidFill>
                                      <a:srgbClr val="FFC000"/>
                                    </a:solidFill>
                                    <a:latin typeface="Cambria Math" panose="02040503050406030204" pitchFamily="18" charset="0"/>
                                  </a:rPr>
                                  <m:t>0  0  0  1  0  0  0</m:t>
                                </m:r>
                              </m:e>
                              <m:e>
                                <m:r>
                                  <a:rPr lang="en-US" sz="4000" i="1">
                                    <a:solidFill>
                                      <a:srgbClr val="FFC000"/>
                                    </a:solidFill>
                                    <a:latin typeface="Cambria Math" panose="02040503050406030204" pitchFamily="18" charset="0"/>
                                  </a:rPr>
                                  <m:t>0  1  0  0  0  0  0</m:t>
                                </m:r>
                              </m:e>
                            </m:eqArr>
                          </m:e>
                          <m:e>
                            <m:r>
                              <a:rPr lang="en-US" sz="4000" i="1" smtClean="0">
                                <a:solidFill>
                                  <a:srgbClr val="00B0F0"/>
                                </a:solidFill>
                                <a:latin typeface="Cambria Math" panose="02040503050406030204" pitchFamily="18" charset="0"/>
                              </a:rPr>
                              <m:t>1</m:t>
                            </m:r>
                            <m:r>
                              <a:rPr lang="en-US" sz="4000" i="1">
                                <a:solidFill>
                                  <a:srgbClr val="00B0F0"/>
                                </a:solidFill>
                                <a:latin typeface="Cambria Math" panose="02040503050406030204" pitchFamily="18" charset="0"/>
                              </a:rPr>
                              <m:t>  0  1  1  0  1  1</m:t>
                            </m:r>
                          </m:e>
                        </m:eqArr>
                      </m:e>
                    </m:d>
                  </m:oMath>
                </a14:m>
                <a:endParaRPr lang="en-US" sz="4000" dirty="0"/>
              </a:p>
            </p:txBody>
          </p:sp>
        </mc:Choice>
        <mc:Fallback xmlns="">
          <p:sp>
            <p:nvSpPr>
              <p:cNvPr id="6" name="TextBox 5">
                <a:extLst>
                  <a:ext uri="{FF2B5EF4-FFF2-40B4-BE49-F238E27FC236}">
                    <a16:creationId xmlns:a16="http://schemas.microsoft.com/office/drawing/2014/main" id="{1D45452E-8ADC-9AC8-6C3C-48F57B00DCC0}"/>
                  </a:ext>
                </a:extLst>
              </p:cNvPr>
              <p:cNvSpPr txBox="1">
                <a:spLocks noRot="1" noChangeAspect="1" noMove="1" noResize="1" noEditPoints="1" noAdjustHandles="1" noChangeArrowheads="1" noChangeShapeType="1" noTextEdit="1"/>
              </p:cNvSpPr>
              <p:nvPr/>
            </p:nvSpPr>
            <p:spPr>
              <a:xfrm>
                <a:off x="1173638" y="4353536"/>
                <a:ext cx="10180161" cy="1688860"/>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7375439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419AC-DCE6-4371-8DE2-D617E99D653D}"/>
              </a:ext>
            </a:extLst>
          </p:cNvPr>
          <p:cNvSpPr>
            <a:spLocks noGrp="1"/>
          </p:cNvSpPr>
          <p:nvPr>
            <p:ph type="title"/>
          </p:nvPr>
        </p:nvSpPr>
        <p:spPr/>
        <p:txBody>
          <a:bodyPr/>
          <a:lstStyle/>
          <a:p>
            <a:r>
              <a:rPr lang="en-US" dirty="0">
                <a:solidFill>
                  <a:srgbClr val="C00000"/>
                </a:solidFill>
              </a:rPr>
              <a:t>Distinct Elements</a:t>
            </a:r>
            <a:endParaRPr lang="en-US" dirty="0"/>
          </a:p>
        </p:txBody>
      </p:sp>
      <mc:AlternateContent xmlns:mc="http://schemas.openxmlformats.org/markup-compatibility/2006" xmlns:a14="http://schemas.microsoft.com/office/drawing/2010/main">
        <mc:Choice Requires="a14">
          <p:sp>
            <p:nvSpPr>
              <p:cNvPr id="5" name="Content Placeholder 3">
                <a:extLst>
                  <a:ext uri="{FF2B5EF4-FFF2-40B4-BE49-F238E27FC236}">
                    <a16:creationId xmlns:a16="http://schemas.microsoft.com/office/drawing/2014/main" id="{46EDD9D9-1338-4BC5-9D28-964A84C143C2}"/>
                  </a:ext>
                </a:extLst>
              </p:cNvPr>
              <p:cNvSpPr>
                <a:spLocks noGrp="1"/>
              </p:cNvSpPr>
              <p:nvPr>
                <p:ph idx="1"/>
              </p:nvPr>
            </p:nvSpPr>
            <p:spPr>
              <a:xfrm>
                <a:off x="838200" y="1580528"/>
                <a:ext cx="10515600" cy="4351338"/>
              </a:xfrm>
            </p:spPr>
            <p:txBody>
              <a:bodyPr>
                <a:noAutofit/>
              </a:bodyPr>
              <a:lstStyle/>
              <a:p>
                <a:pPr>
                  <a:buClr>
                    <a:schemeClr val="tx1"/>
                  </a:buClr>
                </a:pPr>
                <a:r>
                  <a:rPr lang="en-US" sz="3200" dirty="0"/>
                  <a:t>Given a set </a:t>
                </a:r>
                <a14:m>
                  <m:oMath xmlns:m="http://schemas.openxmlformats.org/officeDocument/2006/math">
                    <m:r>
                      <a:rPr lang="en-US" sz="3200" i="1" smtClean="0">
                        <a:solidFill>
                          <a:srgbClr val="C00000"/>
                        </a:solidFill>
                        <a:latin typeface="Cambria Math" panose="02040503050406030204" pitchFamily="18" charset="0"/>
                      </a:rPr>
                      <m:t>𝑆</m:t>
                    </m:r>
                  </m:oMath>
                </a14:m>
                <a:r>
                  <a:rPr lang="en-US" sz="3200" dirty="0"/>
                  <a:t> of </a:t>
                </a:r>
                <a14:m>
                  <m:oMath xmlns:m="http://schemas.openxmlformats.org/officeDocument/2006/math">
                    <m:r>
                      <a:rPr lang="en-US" sz="3200" i="1" smtClean="0">
                        <a:solidFill>
                          <a:srgbClr val="C00000"/>
                        </a:solidFill>
                        <a:latin typeface="Cambria Math" panose="02040503050406030204" pitchFamily="18" charset="0"/>
                      </a:rPr>
                      <m:t>𝑚</m:t>
                    </m:r>
                  </m:oMath>
                </a14:m>
                <a:r>
                  <a:rPr lang="en-US" sz="3200" dirty="0"/>
                  <a:t> elements from </a:t>
                </a:r>
                <a14:m>
                  <m:oMath xmlns:m="http://schemas.openxmlformats.org/officeDocument/2006/math">
                    <m:r>
                      <a:rPr lang="en-US" sz="3200" i="1" smtClean="0">
                        <a:solidFill>
                          <a:srgbClr val="C00000"/>
                        </a:solidFill>
                        <a:latin typeface="Cambria Math" panose="02040503050406030204" pitchFamily="18" charset="0"/>
                      </a:rPr>
                      <m:t>[</m:t>
                    </m:r>
                    <m:r>
                      <a:rPr lang="en-US" sz="3200" i="1" smtClean="0">
                        <a:solidFill>
                          <a:srgbClr val="C00000"/>
                        </a:solidFill>
                        <a:latin typeface="Cambria Math" panose="02040503050406030204" pitchFamily="18" charset="0"/>
                      </a:rPr>
                      <m:t>𝑛</m:t>
                    </m:r>
                    <m:r>
                      <a:rPr lang="en-US" sz="3200" i="1" smtClean="0">
                        <a:solidFill>
                          <a:srgbClr val="C00000"/>
                        </a:solidFill>
                        <a:latin typeface="Cambria Math" panose="02040503050406030204" pitchFamily="18" charset="0"/>
                      </a:rPr>
                      <m:t>]</m:t>
                    </m:r>
                  </m:oMath>
                </a14:m>
                <a:r>
                  <a:rPr lang="en-US" sz="3200" dirty="0"/>
                  <a:t>, let </a:t>
                </a:r>
                <a14:m>
                  <m:oMath xmlns:m="http://schemas.openxmlformats.org/officeDocument/2006/math">
                    <m:sSub>
                      <m:sSubPr>
                        <m:ctrlPr>
                          <a:rPr lang="en-US" sz="3200" b="0" i="1" smtClean="0">
                            <a:solidFill>
                              <a:srgbClr val="C00000"/>
                            </a:solidFill>
                            <a:latin typeface="Cambria Math" panose="02040503050406030204" pitchFamily="18" charset="0"/>
                          </a:rPr>
                        </m:ctrlPr>
                      </m:sSubPr>
                      <m:e>
                        <m:r>
                          <a:rPr lang="en-US" sz="3200" b="0" i="1" smtClean="0">
                            <a:solidFill>
                              <a:srgbClr val="C00000"/>
                            </a:solidFill>
                            <a:latin typeface="Cambria Math" panose="02040503050406030204" pitchFamily="18" charset="0"/>
                          </a:rPr>
                          <m:t>𝑓</m:t>
                        </m:r>
                      </m:e>
                      <m:sub>
                        <m:r>
                          <a:rPr lang="en-US" sz="3200" b="0" i="1" smtClean="0">
                            <a:solidFill>
                              <a:srgbClr val="C00000"/>
                            </a:solidFill>
                            <a:latin typeface="Cambria Math" panose="02040503050406030204" pitchFamily="18" charset="0"/>
                          </a:rPr>
                          <m:t>𝑖</m:t>
                        </m:r>
                      </m:sub>
                    </m:sSub>
                  </m:oMath>
                </a14:m>
                <a:r>
                  <a:rPr lang="en-US" sz="3200" dirty="0">
                    <a:solidFill>
                      <a:srgbClr val="C00000"/>
                    </a:solidFill>
                  </a:rPr>
                  <a:t> </a:t>
                </a:r>
                <a:r>
                  <a:rPr lang="en-US" sz="3200" dirty="0">
                    <a:solidFill>
                      <a:schemeClr val="tx1"/>
                    </a:solidFill>
                  </a:rPr>
                  <a:t>be the frequency of element </a:t>
                </a:r>
                <a14:m>
                  <m:oMath xmlns:m="http://schemas.openxmlformats.org/officeDocument/2006/math">
                    <m:r>
                      <a:rPr lang="en-US" sz="3200" b="0" i="1" smtClean="0">
                        <a:solidFill>
                          <a:srgbClr val="C00000"/>
                        </a:solidFill>
                        <a:latin typeface="Cambria Math" panose="02040503050406030204" pitchFamily="18" charset="0"/>
                      </a:rPr>
                      <m:t>𝑖</m:t>
                    </m:r>
                  </m:oMath>
                </a14:m>
                <a:r>
                  <a:rPr lang="en-US" sz="3200" dirty="0">
                    <a:solidFill>
                      <a:schemeClr val="tx1"/>
                    </a:solidFill>
                  </a:rPr>
                  <a:t>. (How often it appears)</a:t>
                </a:r>
              </a:p>
              <a:p>
                <a:pPr>
                  <a:buClr>
                    <a:schemeClr val="tx1"/>
                  </a:buClr>
                </a:pPr>
                <a:r>
                  <a:rPr lang="en-US" sz="3200" dirty="0">
                    <a:solidFill>
                      <a:schemeClr val="tx1"/>
                    </a:solidFill>
                  </a:rPr>
                  <a:t>Let </a:t>
                </a:r>
                <a14:m>
                  <m:oMath xmlns:m="http://schemas.openxmlformats.org/officeDocument/2006/math">
                    <m:sSub>
                      <m:sSubPr>
                        <m:ctrlPr>
                          <a:rPr lang="en-US" sz="3200" b="0" i="1" smtClean="0">
                            <a:solidFill>
                              <a:srgbClr val="C00000"/>
                            </a:solidFill>
                            <a:latin typeface="Cambria Math" panose="02040503050406030204" pitchFamily="18" charset="0"/>
                          </a:rPr>
                        </m:ctrlPr>
                      </m:sSubPr>
                      <m:e>
                        <m:r>
                          <a:rPr lang="en-US" sz="3200" b="0" i="1" smtClean="0">
                            <a:solidFill>
                              <a:srgbClr val="C00000"/>
                            </a:solidFill>
                            <a:latin typeface="Cambria Math" panose="02040503050406030204" pitchFamily="18" charset="0"/>
                          </a:rPr>
                          <m:t>𝐹</m:t>
                        </m:r>
                      </m:e>
                      <m:sub>
                        <m:r>
                          <a:rPr lang="en-US" sz="3200" b="0" i="1" smtClean="0">
                            <a:solidFill>
                              <a:srgbClr val="C00000"/>
                            </a:solidFill>
                            <a:latin typeface="Cambria Math" panose="02040503050406030204" pitchFamily="18" charset="0"/>
                          </a:rPr>
                          <m:t>0</m:t>
                        </m:r>
                      </m:sub>
                    </m:sSub>
                  </m:oMath>
                </a14:m>
                <a:r>
                  <a:rPr lang="en-US" sz="3200" dirty="0"/>
                  <a:t> be the frequency moment of the vector:</a:t>
                </a:r>
              </a:p>
              <a:p>
                <a:pPr lvl="1">
                  <a:buClr>
                    <a:schemeClr val="tx1"/>
                  </a:buClr>
                </a:pPr>
                <a:endParaRPr lang="en-US" sz="3200" dirty="0">
                  <a:solidFill>
                    <a:schemeClr val="tx1"/>
                  </a:solidFill>
                </a:endParaRPr>
              </a:p>
              <a:p>
                <a:pPr lvl="1">
                  <a:buClr>
                    <a:schemeClr val="tx1"/>
                  </a:buClr>
                </a:pPr>
                <a:endParaRPr lang="en-US" sz="3200" dirty="0"/>
              </a:p>
              <a:p>
                <a:pPr lvl="1">
                  <a:buClr>
                    <a:schemeClr val="tx1"/>
                  </a:buClr>
                </a:pPr>
                <a:endParaRPr lang="en-US" sz="3200" dirty="0">
                  <a:solidFill>
                    <a:schemeClr val="tx1"/>
                  </a:solidFill>
                </a:endParaRPr>
              </a:p>
              <a:p>
                <a:pPr>
                  <a:buClr>
                    <a:schemeClr val="tx1"/>
                  </a:buClr>
                </a:pPr>
                <a:r>
                  <a:rPr lang="en-US" sz="3200" dirty="0">
                    <a:solidFill>
                      <a:srgbClr val="00B050"/>
                    </a:solidFill>
                  </a:rPr>
                  <a:t>Goal</a:t>
                </a:r>
                <a:r>
                  <a:rPr lang="en-US" sz="3200" dirty="0"/>
                  <a:t>: </a:t>
                </a:r>
                <a:r>
                  <a:rPr lang="en-US" sz="3200" dirty="0">
                    <a:solidFill>
                      <a:schemeClr val="tx1"/>
                    </a:solidFill>
                  </a:rPr>
                  <a:t>Given a set </a:t>
                </a:r>
                <a14:m>
                  <m:oMath xmlns:m="http://schemas.openxmlformats.org/officeDocument/2006/math">
                    <m:r>
                      <a:rPr lang="en-US" sz="3200" b="0" i="1" smtClean="0">
                        <a:solidFill>
                          <a:srgbClr val="C00000"/>
                        </a:solidFill>
                        <a:latin typeface="Cambria Math" panose="02040503050406030204" pitchFamily="18" charset="0"/>
                      </a:rPr>
                      <m:t>𝑆</m:t>
                    </m:r>
                  </m:oMath>
                </a14:m>
                <a:r>
                  <a:rPr lang="en-US" sz="3200" dirty="0">
                    <a:solidFill>
                      <a:schemeClr val="tx1"/>
                    </a:solidFill>
                  </a:rPr>
                  <a:t> of </a:t>
                </a:r>
                <a14:m>
                  <m:oMath xmlns:m="http://schemas.openxmlformats.org/officeDocument/2006/math">
                    <m:r>
                      <a:rPr lang="en-US" sz="3200" b="0" i="1" smtClean="0">
                        <a:solidFill>
                          <a:srgbClr val="C00000"/>
                        </a:solidFill>
                        <a:latin typeface="Cambria Math" panose="02040503050406030204" pitchFamily="18" charset="0"/>
                      </a:rPr>
                      <m:t>𝑚</m:t>
                    </m:r>
                  </m:oMath>
                </a14:m>
                <a:r>
                  <a:rPr lang="en-US" sz="3200" dirty="0">
                    <a:solidFill>
                      <a:schemeClr val="tx1"/>
                    </a:solidFill>
                  </a:rPr>
                  <a:t> elements from </a:t>
                </a:r>
                <a14:m>
                  <m:oMath xmlns:m="http://schemas.openxmlformats.org/officeDocument/2006/math">
                    <m:r>
                      <a:rPr lang="en-US" sz="3200" b="0" i="1" smtClean="0">
                        <a:solidFill>
                          <a:srgbClr val="C00000"/>
                        </a:solidFill>
                        <a:latin typeface="Cambria Math" panose="02040503050406030204" pitchFamily="18" charset="0"/>
                      </a:rPr>
                      <m:t>[</m:t>
                    </m:r>
                    <m:r>
                      <a:rPr lang="en-US" sz="3200" b="0" i="1" smtClean="0">
                        <a:solidFill>
                          <a:srgbClr val="C00000"/>
                        </a:solidFill>
                        <a:latin typeface="Cambria Math" panose="02040503050406030204" pitchFamily="18" charset="0"/>
                      </a:rPr>
                      <m:t>𝑛</m:t>
                    </m:r>
                    <m:r>
                      <a:rPr lang="en-US" sz="3200" b="0" i="1" smtClean="0">
                        <a:solidFill>
                          <a:srgbClr val="C00000"/>
                        </a:solidFill>
                        <a:latin typeface="Cambria Math" panose="02040503050406030204" pitchFamily="18" charset="0"/>
                      </a:rPr>
                      <m:t>]</m:t>
                    </m:r>
                  </m:oMath>
                </a14:m>
                <a:r>
                  <a:rPr lang="en-US" sz="3200" dirty="0">
                    <a:solidFill>
                      <a:srgbClr val="C00000"/>
                    </a:solidFill>
                  </a:rPr>
                  <a:t> </a:t>
                </a:r>
                <a:r>
                  <a:rPr lang="en-US" sz="3200" dirty="0">
                    <a:solidFill>
                      <a:schemeClr val="tx1"/>
                    </a:solidFill>
                  </a:rPr>
                  <a:t>and an accuracy parameter </a:t>
                </a:r>
                <a14:m>
                  <m:oMath xmlns:m="http://schemas.openxmlformats.org/officeDocument/2006/math">
                    <m:r>
                      <a:rPr lang="en-US" sz="3200" b="0" i="1" smtClean="0">
                        <a:solidFill>
                          <a:srgbClr val="C00000"/>
                        </a:solidFill>
                        <a:latin typeface="Cambria Math" panose="02040503050406030204" pitchFamily="18" charset="0"/>
                      </a:rPr>
                      <m:t>𝜀</m:t>
                    </m:r>
                  </m:oMath>
                </a14:m>
                <a:r>
                  <a:rPr lang="en-US" sz="3200" dirty="0">
                    <a:solidFill>
                      <a:schemeClr val="tx1"/>
                    </a:solidFill>
                  </a:rPr>
                  <a:t>, output a </a:t>
                </a:r>
                <a14:m>
                  <m:oMath xmlns:m="http://schemas.openxmlformats.org/officeDocument/2006/math">
                    <m:r>
                      <a:rPr lang="en-US" sz="3200" b="0" i="0" smtClean="0">
                        <a:solidFill>
                          <a:srgbClr val="C00000"/>
                        </a:solidFill>
                        <a:latin typeface="Cambria Math" panose="02040503050406030204" pitchFamily="18" charset="0"/>
                      </a:rPr>
                      <m:t>(1+</m:t>
                    </m:r>
                    <m:r>
                      <a:rPr lang="en-US" sz="3200" i="1" smtClean="0">
                        <a:solidFill>
                          <a:srgbClr val="C00000"/>
                        </a:solidFill>
                        <a:latin typeface="Cambria Math" panose="02040503050406030204" pitchFamily="18" charset="0"/>
                      </a:rPr>
                      <m:t>𝜀</m:t>
                    </m:r>
                    <m:r>
                      <a:rPr lang="en-US" sz="3200" b="0" i="1" smtClean="0">
                        <a:solidFill>
                          <a:srgbClr val="C00000"/>
                        </a:solidFill>
                        <a:latin typeface="Cambria Math" panose="02040503050406030204" pitchFamily="18" charset="0"/>
                      </a:rPr>
                      <m:t>)</m:t>
                    </m:r>
                  </m:oMath>
                </a14:m>
                <a:r>
                  <a:rPr lang="en-US" sz="3200" dirty="0">
                    <a:solidFill>
                      <a:schemeClr val="tx1"/>
                    </a:solidFill>
                  </a:rPr>
                  <a:t>-approximation to </a:t>
                </a:r>
                <a14:m>
                  <m:oMath xmlns:m="http://schemas.openxmlformats.org/officeDocument/2006/math">
                    <m:sSub>
                      <m:sSubPr>
                        <m:ctrlPr>
                          <a:rPr lang="en-US" sz="3200" i="1">
                            <a:solidFill>
                              <a:srgbClr val="C00000"/>
                            </a:solidFill>
                            <a:latin typeface="Cambria Math" panose="02040503050406030204" pitchFamily="18" charset="0"/>
                          </a:rPr>
                        </m:ctrlPr>
                      </m:sSubPr>
                      <m:e>
                        <m:r>
                          <a:rPr lang="en-US" sz="3200" i="1">
                            <a:solidFill>
                              <a:srgbClr val="C00000"/>
                            </a:solidFill>
                            <a:latin typeface="Cambria Math" panose="02040503050406030204" pitchFamily="18" charset="0"/>
                          </a:rPr>
                          <m:t>𝐹</m:t>
                        </m:r>
                      </m:e>
                      <m:sub>
                        <m:r>
                          <a:rPr lang="en-US" sz="3200" b="0" i="1" smtClean="0">
                            <a:solidFill>
                              <a:srgbClr val="C00000"/>
                            </a:solidFill>
                            <a:latin typeface="Cambria Math" panose="02040503050406030204" pitchFamily="18" charset="0"/>
                          </a:rPr>
                          <m:t>0</m:t>
                        </m:r>
                      </m:sub>
                    </m:sSub>
                  </m:oMath>
                </a14:m>
                <a:endParaRPr lang="en-US" sz="3200" dirty="0"/>
              </a:p>
              <a:p>
                <a:pPr>
                  <a:buClr>
                    <a:schemeClr val="tx1"/>
                  </a:buClr>
                </a:pPr>
                <a:r>
                  <a:rPr lang="en-US" sz="3200" dirty="0">
                    <a:solidFill>
                      <a:srgbClr val="00B050"/>
                    </a:solidFill>
                  </a:rPr>
                  <a:t>Motivation</a:t>
                </a:r>
                <a:r>
                  <a:rPr lang="en-US" sz="3200" dirty="0"/>
                  <a:t>: Traffic monitoring</a:t>
                </a:r>
              </a:p>
            </p:txBody>
          </p:sp>
        </mc:Choice>
        <mc:Fallback xmlns="">
          <p:sp>
            <p:nvSpPr>
              <p:cNvPr id="5" name="Content Placeholder 3">
                <a:extLst>
                  <a:ext uri="{FF2B5EF4-FFF2-40B4-BE49-F238E27FC236}">
                    <a16:creationId xmlns:a16="http://schemas.microsoft.com/office/drawing/2014/main" id="{46EDD9D9-1338-4BC5-9D28-964A84C143C2}"/>
                  </a:ext>
                </a:extLst>
              </p:cNvPr>
              <p:cNvSpPr>
                <a:spLocks noGrp="1" noRot="1" noChangeAspect="1" noMove="1" noResize="1" noEditPoints="1" noAdjustHandles="1" noChangeArrowheads="1" noChangeShapeType="1" noTextEdit="1"/>
              </p:cNvSpPr>
              <p:nvPr>
                <p:ph idx="1"/>
              </p:nvPr>
            </p:nvSpPr>
            <p:spPr>
              <a:xfrm>
                <a:off x="838200" y="1580528"/>
                <a:ext cx="10515600" cy="4351338"/>
              </a:xfrm>
              <a:blipFill>
                <a:blip r:embed="rId2"/>
                <a:stretch>
                  <a:fillRect l="-1333" t="-2801" r="-1855" b="-1064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B2FD8736-F162-41C2-9CE0-9BF3ADDC3736}"/>
                  </a:ext>
                </a:extLst>
              </p:cNvPr>
              <p:cNvSpPr/>
              <p:nvPr/>
            </p:nvSpPr>
            <p:spPr>
              <a:xfrm>
                <a:off x="3842774" y="3314798"/>
                <a:ext cx="6253315" cy="58477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kumimoji="0" lang="en-US" sz="3200" b="0" i="1" u="none" strike="noStrike" kern="1200" cap="none" spc="0" normalizeH="0" baseline="0" noProof="0" smtClean="0">
                            <a:ln>
                              <a:noFill/>
                            </a:ln>
                            <a:solidFill>
                              <a:srgbClr val="C00000"/>
                            </a:solidFill>
                            <a:effectLst/>
                            <a:uLnTx/>
                            <a:uFillTx/>
                            <a:latin typeface="Cambria Math" panose="02040503050406030204" pitchFamily="18" charset="0"/>
                            <a:ea typeface="+mn-ea"/>
                            <a:cs typeface="+mn-cs"/>
                          </a:rPr>
                        </m:ctrlPr>
                      </m:sSubPr>
                      <m:e>
                        <m:r>
                          <a:rPr kumimoji="0" lang="en-US" sz="3200" b="0" i="1" u="none" strike="noStrike" kern="1200" cap="none" spc="0" normalizeH="0" baseline="0" noProof="0" smtClean="0">
                            <a:ln>
                              <a:noFill/>
                            </a:ln>
                            <a:solidFill>
                              <a:srgbClr val="C00000"/>
                            </a:solidFill>
                            <a:effectLst/>
                            <a:uLnTx/>
                            <a:uFillTx/>
                            <a:latin typeface="Cambria Math" panose="02040503050406030204" pitchFamily="18" charset="0"/>
                            <a:ea typeface="+mn-ea"/>
                            <a:cs typeface="+mn-cs"/>
                          </a:rPr>
                          <m:t>𝐹</m:t>
                        </m:r>
                      </m:e>
                      <m:sub>
                        <m:r>
                          <a:rPr kumimoji="0" lang="en-US" sz="3200" b="0" i="1" u="none" strike="noStrike" kern="1200" cap="none" spc="0" normalizeH="0" baseline="0" noProof="0" smtClean="0">
                            <a:ln>
                              <a:noFill/>
                            </a:ln>
                            <a:solidFill>
                              <a:srgbClr val="C00000"/>
                            </a:solidFill>
                            <a:effectLst/>
                            <a:uLnTx/>
                            <a:uFillTx/>
                            <a:latin typeface="Cambria Math" panose="02040503050406030204" pitchFamily="18" charset="0"/>
                            <a:ea typeface="+mn-ea"/>
                            <a:cs typeface="+mn-cs"/>
                          </a:rPr>
                          <m:t>0</m:t>
                        </m:r>
                      </m:sub>
                    </m:sSub>
                    <m:r>
                      <a:rPr kumimoji="0" lang="en-US" sz="3200" b="0" i="1" u="none" strike="noStrike" kern="1200" cap="none" spc="0" normalizeH="0" baseline="0" noProof="0" smtClean="0">
                        <a:ln>
                          <a:noFill/>
                        </a:ln>
                        <a:solidFill>
                          <a:srgbClr val="C00000"/>
                        </a:solidFill>
                        <a:effectLst/>
                        <a:uLnTx/>
                        <a:uFillTx/>
                        <a:latin typeface="Cambria Math" panose="02040503050406030204" pitchFamily="18" charset="0"/>
                        <a:ea typeface="+mn-ea"/>
                        <a:cs typeface="+mn-cs"/>
                      </a:rPr>
                      <m:t>=</m:t>
                    </m:r>
                  </m:oMath>
                </a14:m>
                <a:r>
                  <a:rPr kumimoji="0" lang="en-US" sz="3200" b="0" i="1" u="none" strike="noStrike" kern="1200" cap="none" spc="0" normalizeH="0" baseline="0" noProof="0" dirty="0">
                    <a:ln>
                      <a:noFill/>
                    </a:ln>
                    <a:solidFill>
                      <a:srgbClr val="C00000"/>
                    </a:solidFill>
                    <a:effectLst/>
                    <a:uLnTx/>
                    <a:uFillTx/>
                    <a:latin typeface="Calibri" panose="020F0502020204030204"/>
                    <a:ea typeface="+mn-ea"/>
                    <a:cs typeface="+mn-cs"/>
                  </a:rPr>
                  <a:t> </a:t>
                </a:r>
                <a14:m>
                  <m:oMath xmlns:m="http://schemas.openxmlformats.org/officeDocument/2006/math">
                    <m:r>
                      <a:rPr kumimoji="0" lang="en-US" sz="3200" b="0" i="1" u="none" strike="noStrike" kern="1200" cap="none" spc="0" normalizeH="0" baseline="0" noProof="0" smtClean="0">
                        <a:ln>
                          <a:noFill/>
                        </a:ln>
                        <a:solidFill>
                          <a:srgbClr val="C00000"/>
                        </a:solidFill>
                        <a:effectLst/>
                        <a:uLnTx/>
                        <a:uFillTx/>
                        <a:latin typeface="Cambria Math" panose="02040503050406030204" pitchFamily="18" charset="0"/>
                        <a:ea typeface="+mn-ea"/>
                        <a:cs typeface="+mn-cs"/>
                      </a:rPr>
                      <m:t>|{</m:t>
                    </m:r>
                    <m:r>
                      <a:rPr kumimoji="0" lang="en-US" sz="3200" b="0" i="1" u="none" strike="noStrike" kern="1200" cap="none" spc="0" normalizeH="0" baseline="0" noProof="0" smtClean="0">
                        <a:ln>
                          <a:noFill/>
                        </a:ln>
                        <a:solidFill>
                          <a:srgbClr val="C00000"/>
                        </a:solidFill>
                        <a:effectLst/>
                        <a:uLnTx/>
                        <a:uFillTx/>
                        <a:latin typeface="Cambria Math" panose="02040503050406030204" pitchFamily="18" charset="0"/>
                        <a:ea typeface="+mn-ea"/>
                        <a:cs typeface="+mn-cs"/>
                      </a:rPr>
                      <m:t>𝑖</m:t>
                    </m:r>
                    <m:r>
                      <a:rPr kumimoji="0" lang="en-US" sz="3200" b="0" i="1" u="none" strike="noStrike" kern="1200" cap="none" spc="0" normalizeH="0" baseline="0" noProof="0" smtClean="0">
                        <a:ln>
                          <a:noFill/>
                        </a:ln>
                        <a:solidFill>
                          <a:srgbClr val="C00000"/>
                        </a:solidFill>
                        <a:effectLst/>
                        <a:uLnTx/>
                        <a:uFillTx/>
                        <a:latin typeface="Cambria Math" panose="02040503050406030204" pitchFamily="18" charset="0"/>
                        <a:ea typeface="+mn-ea"/>
                        <a:cs typeface="+mn-cs"/>
                      </a:rPr>
                      <m:t> :</m:t>
                    </m:r>
                    <m:sSub>
                      <m:sSubPr>
                        <m:ctrlPr>
                          <a:rPr kumimoji="0" lang="en-US" sz="3200" b="0" i="1" u="none" strike="noStrike" kern="1200" cap="none" spc="0" normalizeH="0" baseline="0" noProof="0" smtClean="0">
                            <a:ln>
                              <a:noFill/>
                            </a:ln>
                            <a:solidFill>
                              <a:srgbClr val="C00000"/>
                            </a:solidFill>
                            <a:effectLst/>
                            <a:uLnTx/>
                            <a:uFillTx/>
                            <a:latin typeface="Cambria Math" panose="02040503050406030204" pitchFamily="18" charset="0"/>
                            <a:ea typeface="+mn-ea"/>
                            <a:cs typeface="+mn-cs"/>
                          </a:rPr>
                        </m:ctrlPr>
                      </m:sSubPr>
                      <m:e>
                        <m:r>
                          <a:rPr kumimoji="0" lang="en-US" sz="3200" b="0" i="1" u="none" strike="noStrike" kern="1200" cap="none" spc="0" normalizeH="0" baseline="0" noProof="0" smtClean="0">
                            <a:ln>
                              <a:noFill/>
                            </a:ln>
                            <a:solidFill>
                              <a:srgbClr val="C00000"/>
                            </a:solidFill>
                            <a:effectLst/>
                            <a:uLnTx/>
                            <a:uFillTx/>
                            <a:latin typeface="Cambria Math" panose="02040503050406030204" pitchFamily="18" charset="0"/>
                            <a:ea typeface="+mn-ea"/>
                            <a:cs typeface="+mn-cs"/>
                          </a:rPr>
                          <m:t>𝑓</m:t>
                        </m:r>
                      </m:e>
                      <m:sub>
                        <m:r>
                          <a:rPr kumimoji="0" lang="en-US" sz="3200" b="0" i="1" u="none" strike="noStrike" kern="1200" cap="none" spc="0" normalizeH="0" baseline="0" noProof="0" smtClean="0">
                            <a:ln>
                              <a:noFill/>
                            </a:ln>
                            <a:solidFill>
                              <a:srgbClr val="C00000"/>
                            </a:solidFill>
                            <a:effectLst/>
                            <a:uLnTx/>
                            <a:uFillTx/>
                            <a:latin typeface="Cambria Math" panose="02040503050406030204" pitchFamily="18" charset="0"/>
                            <a:ea typeface="+mn-ea"/>
                            <a:cs typeface="+mn-cs"/>
                          </a:rPr>
                          <m:t>𝑖</m:t>
                        </m:r>
                      </m:sub>
                    </m:sSub>
                    <m:r>
                      <a:rPr kumimoji="0" lang="en-US" sz="3200" b="0" i="1" u="none" strike="noStrike" kern="1200" cap="none" spc="0" normalizeH="0" baseline="0" noProof="0" smtClean="0">
                        <a:ln>
                          <a:noFill/>
                        </a:ln>
                        <a:solidFill>
                          <a:srgbClr val="C00000"/>
                        </a:solidFill>
                        <a:effectLst/>
                        <a:uLnTx/>
                        <a:uFillTx/>
                        <a:latin typeface="Cambria Math" panose="02040503050406030204" pitchFamily="18" charset="0"/>
                        <a:ea typeface="+mn-ea"/>
                        <a:cs typeface="+mn-cs"/>
                      </a:rPr>
                      <m:t>≠0}|</m:t>
                    </m:r>
                  </m:oMath>
                </a14:m>
                <a:endPar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6" name="Rectangle 5">
                <a:extLst>
                  <a:ext uri="{FF2B5EF4-FFF2-40B4-BE49-F238E27FC236}">
                    <a16:creationId xmlns:a16="http://schemas.microsoft.com/office/drawing/2014/main" id="{B2FD8736-F162-41C2-9CE0-9BF3ADDC3736}"/>
                  </a:ext>
                </a:extLst>
              </p:cNvPr>
              <p:cNvSpPr>
                <a:spLocks noRot="1" noChangeAspect="1" noMove="1" noResize="1" noEditPoints="1" noAdjustHandles="1" noChangeArrowheads="1" noChangeShapeType="1" noTextEdit="1"/>
              </p:cNvSpPr>
              <p:nvPr/>
            </p:nvSpPr>
            <p:spPr>
              <a:xfrm>
                <a:off x="3842774" y="3314798"/>
                <a:ext cx="6253315" cy="584775"/>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7524126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49F98-FC53-4C98-8C23-550048D4FCF9}"/>
              </a:ext>
            </a:extLst>
          </p:cNvPr>
          <p:cNvSpPr>
            <a:spLocks noGrp="1"/>
          </p:cNvSpPr>
          <p:nvPr>
            <p:ph type="title"/>
          </p:nvPr>
        </p:nvSpPr>
        <p:spPr/>
        <p:txBody>
          <a:bodyPr/>
          <a:lstStyle/>
          <a:p>
            <a:r>
              <a:rPr lang="en-US" dirty="0">
                <a:solidFill>
                  <a:srgbClr val="C00000"/>
                </a:solidFill>
              </a:rPr>
              <a:t>Pre-processing the Sketch Matrix</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CD298EE-232A-4602-BB51-FA680B6EA672}"/>
                  </a:ext>
                </a:extLst>
              </p:cNvPr>
              <p:cNvSpPr>
                <a:spLocks noGrp="1"/>
              </p:cNvSpPr>
              <p:nvPr>
                <p:ph idx="1"/>
              </p:nvPr>
            </p:nvSpPr>
            <p:spPr>
              <a:xfrm>
                <a:off x="838200" y="1825624"/>
                <a:ext cx="11020720" cy="4788239"/>
              </a:xfrm>
            </p:spPr>
            <p:txBody>
              <a:bodyPr>
                <a:normAutofit/>
              </a:bodyPr>
              <a:lstStyle/>
              <a:p>
                <a:pPr>
                  <a:buClr>
                    <a:schemeClr val="tx1"/>
                  </a:buClr>
                </a:pPr>
                <a:r>
                  <a:rPr lang="en-US" sz="3200" dirty="0"/>
                  <a:t>Sparse part </a:t>
                </a:r>
                <a14:m>
                  <m:oMath xmlns:m="http://schemas.openxmlformats.org/officeDocument/2006/math">
                    <m:r>
                      <a:rPr lang="en-US" sz="3200" b="0" i="1" smtClean="0">
                        <a:solidFill>
                          <a:srgbClr val="FFC000"/>
                        </a:solidFill>
                        <a:latin typeface="Cambria Math" panose="02040503050406030204" pitchFamily="18" charset="0"/>
                      </a:rPr>
                      <m:t>𝑆</m:t>
                    </m:r>
                  </m:oMath>
                </a14:m>
                <a:r>
                  <a:rPr lang="en-US" sz="3200" dirty="0"/>
                  <a:t> has at most one nonzero entry per column</a:t>
                </a:r>
              </a:p>
              <a:p>
                <a:pPr>
                  <a:buClr>
                    <a:schemeClr val="tx1"/>
                  </a:buClr>
                </a:pPr>
                <a:r>
                  <a:rPr lang="en-US" sz="3200" dirty="0"/>
                  <a:t>Dense part </a:t>
                </a:r>
                <a14:m>
                  <m:oMath xmlns:m="http://schemas.openxmlformats.org/officeDocument/2006/math">
                    <m:r>
                      <a:rPr lang="en-US" sz="3200" b="0" i="1" smtClean="0">
                        <a:solidFill>
                          <a:srgbClr val="00B0F0"/>
                        </a:solidFill>
                        <a:latin typeface="Cambria Math" panose="02040503050406030204" pitchFamily="18" charset="0"/>
                      </a:rPr>
                      <m:t>𝐷</m:t>
                    </m:r>
                  </m:oMath>
                </a14:m>
                <a:r>
                  <a:rPr lang="en-US" sz="3200" dirty="0"/>
                  <a:t> has no significant columns</a:t>
                </a:r>
              </a:p>
              <a:p>
                <a:pPr>
                  <a:buClr>
                    <a:schemeClr val="tx1"/>
                  </a:buClr>
                </a:pPr>
                <a:endParaRPr lang="en-US" sz="3200" dirty="0"/>
              </a:p>
              <a:p>
                <a:pPr>
                  <a:buClr>
                    <a:schemeClr val="tx1"/>
                  </a:buClr>
                </a:pPr>
                <a:r>
                  <a:rPr lang="en-US" sz="3200" dirty="0"/>
                  <a:t>Show only </a:t>
                </a:r>
                <a14:m>
                  <m:oMath xmlns:m="http://schemas.openxmlformats.org/officeDocument/2006/math">
                    <m:r>
                      <a:rPr lang="en-US" sz="3200" b="0" i="1" smtClean="0">
                        <a:solidFill>
                          <a:srgbClr val="C00000"/>
                        </a:solidFill>
                        <a:latin typeface="Cambria Math" panose="02040503050406030204" pitchFamily="18" charset="0"/>
                      </a:rPr>
                      <m:t>𝑂</m:t>
                    </m:r>
                    <m:r>
                      <a:rPr lang="en-US" sz="3200" b="0" i="1" smtClean="0">
                        <a:solidFill>
                          <a:srgbClr val="C00000"/>
                        </a:solidFill>
                        <a:latin typeface="Cambria Math" panose="02040503050406030204" pitchFamily="18" charset="0"/>
                      </a:rPr>
                      <m:t>(</m:t>
                    </m:r>
                    <m:r>
                      <a:rPr lang="en-US" sz="3200" b="0" i="1" smtClean="0">
                        <a:solidFill>
                          <a:srgbClr val="C00000"/>
                        </a:solidFill>
                        <a:latin typeface="Cambria Math" panose="02040503050406030204" pitchFamily="18" charset="0"/>
                      </a:rPr>
                      <m:t>𝑟𝑠</m:t>
                    </m:r>
                    <m:func>
                      <m:funcPr>
                        <m:ctrlPr>
                          <a:rPr lang="en-US" sz="3200" b="0" i="1" smtClean="0">
                            <a:solidFill>
                              <a:srgbClr val="C00000"/>
                            </a:solidFill>
                            <a:latin typeface="Cambria Math" panose="02040503050406030204" pitchFamily="18" charset="0"/>
                          </a:rPr>
                        </m:ctrlPr>
                      </m:funcPr>
                      <m:fName>
                        <m:r>
                          <m:rPr>
                            <m:sty m:val="p"/>
                          </m:rPr>
                          <a:rPr lang="en-US" sz="3200" b="0" i="0" smtClean="0">
                            <a:solidFill>
                              <a:srgbClr val="C00000"/>
                            </a:solidFill>
                            <a:latin typeface="Cambria Math" panose="02040503050406030204" pitchFamily="18" charset="0"/>
                          </a:rPr>
                          <m:t>log</m:t>
                        </m:r>
                      </m:fName>
                      <m:e>
                        <m:r>
                          <a:rPr lang="en-US" sz="3200" b="0" i="1" smtClean="0">
                            <a:solidFill>
                              <a:srgbClr val="C00000"/>
                            </a:solidFill>
                            <a:latin typeface="Cambria Math" panose="02040503050406030204" pitchFamily="18" charset="0"/>
                          </a:rPr>
                          <m:t>𝑛</m:t>
                        </m:r>
                      </m:e>
                    </m:func>
                    <m:r>
                      <a:rPr lang="en-US" sz="3200" b="0" i="1" smtClean="0">
                        <a:solidFill>
                          <a:srgbClr val="C00000"/>
                        </a:solidFill>
                        <a:latin typeface="Cambria Math" panose="02040503050406030204" pitchFamily="18" charset="0"/>
                      </a:rPr>
                      <m:t>)</m:t>
                    </m:r>
                  </m:oMath>
                </a14:m>
                <a:r>
                  <a:rPr lang="en-US" sz="3200" dirty="0"/>
                  <a:t> rows added to </a:t>
                </a:r>
                <a14:m>
                  <m:oMath xmlns:m="http://schemas.openxmlformats.org/officeDocument/2006/math">
                    <m:r>
                      <a:rPr lang="en-US" sz="3200" i="1">
                        <a:solidFill>
                          <a:srgbClr val="C00000"/>
                        </a:solidFill>
                        <a:latin typeface="Cambria Math" panose="02040503050406030204" pitchFamily="18" charset="0"/>
                      </a:rPr>
                      <m:t>𝐴</m:t>
                    </m:r>
                  </m:oMath>
                </a14:m>
                <a:endParaRPr lang="en-US" sz="3200" dirty="0"/>
              </a:p>
              <a:p>
                <a:pPr>
                  <a:buClr>
                    <a:schemeClr val="tx1"/>
                  </a:buClr>
                </a:pPr>
                <a:endParaRPr lang="en-US" sz="3200" dirty="0"/>
              </a:p>
              <a:p>
                <a:pPr>
                  <a:buClr>
                    <a:schemeClr val="tx1"/>
                  </a:buClr>
                </a:pPr>
                <a:r>
                  <a:rPr lang="en-US" sz="3200" dirty="0"/>
                  <a:t>Note that if there were no dense part, we can use fingerprinting code to attack </a:t>
                </a:r>
                <a14:m>
                  <m:oMath xmlns:m="http://schemas.openxmlformats.org/officeDocument/2006/math">
                    <m:r>
                      <a:rPr lang="en-US" sz="3200" i="1">
                        <a:solidFill>
                          <a:srgbClr val="FFC000"/>
                        </a:solidFill>
                        <a:latin typeface="Cambria Math" panose="02040503050406030204" pitchFamily="18" charset="0"/>
                      </a:rPr>
                      <m:t>𝑆</m:t>
                    </m:r>
                  </m:oMath>
                </a14:m>
                <a:endParaRPr lang="en-US" sz="3200" dirty="0"/>
              </a:p>
            </p:txBody>
          </p:sp>
        </mc:Choice>
        <mc:Fallback xmlns="">
          <p:sp>
            <p:nvSpPr>
              <p:cNvPr id="3" name="Content Placeholder 2">
                <a:extLst>
                  <a:ext uri="{FF2B5EF4-FFF2-40B4-BE49-F238E27FC236}">
                    <a16:creationId xmlns:a16="http://schemas.microsoft.com/office/drawing/2014/main" id="{3CD298EE-232A-4602-BB51-FA680B6EA672}"/>
                  </a:ext>
                </a:extLst>
              </p:cNvPr>
              <p:cNvSpPr>
                <a:spLocks noGrp="1" noRot="1" noChangeAspect="1" noMove="1" noResize="1" noEditPoints="1" noAdjustHandles="1" noChangeArrowheads="1" noChangeShapeType="1" noTextEdit="1"/>
              </p:cNvSpPr>
              <p:nvPr>
                <p:ph idx="1"/>
              </p:nvPr>
            </p:nvSpPr>
            <p:spPr>
              <a:xfrm>
                <a:off x="838200" y="1825624"/>
                <a:ext cx="11020720" cy="4788239"/>
              </a:xfrm>
              <a:blipFill>
                <a:blip r:embed="rId3"/>
                <a:stretch>
                  <a:fillRect l="-1273" t="-2545" r="-17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4E792811-EF96-8FC6-3C13-83C5FEA7BE02}"/>
                  </a:ext>
                </a:extLst>
              </p:cNvPr>
              <p:cNvSpPr txBox="1"/>
              <p:nvPr/>
            </p:nvSpPr>
            <p:spPr>
              <a:xfrm>
                <a:off x="8477054" y="2850201"/>
                <a:ext cx="2590014" cy="136954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en-US" sz="3200" b="0" i="1" smtClean="0">
                              <a:solidFill>
                                <a:srgbClr val="C00000"/>
                              </a:solidFill>
                              <a:latin typeface="Cambria Math" panose="02040503050406030204" pitchFamily="18" charset="0"/>
                            </a:rPr>
                          </m:ctrlPr>
                        </m:dPr>
                        <m:e>
                          <m:eqArr>
                            <m:eqArrPr>
                              <m:ctrlPr>
                                <a:rPr lang="en-US" sz="3200" i="1">
                                  <a:solidFill>
                                    <a:srgbClr val="C00000"/>
                                  </a:solidFill>
                                  <a:latin typeface="Cambria Math" panose="02040503050406030204" pitchFamily="18" charset="0"/>
                                </a:rPr>
                              </m:ctrlPr>
                            </m:eqArrPr>
                            <m:e>
                              <m:eqArr>
                                <m:eqArrPr>
                                  <m:ctrlPr>
                                    <a:rPr lang="en-US" sz="3200" i="1" smtClean="0">
                                      <a:solidFill>
                                        <a:srgbClr val="FFC000"/>
                                      </a:solidFill>
                                      <a:latin typeface="Cambria Math" panose="02040503050406030204" pitchFamily="18" charset="0"/>
                                    </a:rPr>
                                  </m:ctrlPr>
                                </m:eqArrPr>
                                <m:e>
                                  <m:r>
                                    <a:rPr lang="en-US" sz="3200" i="1">
                                      <a:solidFill>
                                        <a:srgbClr val="FFC000"/>
                                      </a:solidFill>
                                      <a:latin typeface="Cambria Math" panose="02040503050406030204" pitchFamily="18" charset="0"/>
                                    </a:rPr>
                                    <m:t>0  0  0  1  0  0  0</m:t>
                                  </m:r>
                                </m:e>
                                <m:e>
                                  <m:r>
                                    <a:rPr lang="en-US" sz="3200" i="1">
                                      <a:solidFill>
                                        <a:srgbClr val="FFC000"/>
                                      </a:solidFill>
                                      <a:latin typeface="Cambria Math" panose="02040503050406030204" pitchFamily="18" charset="0"/>
                                    </a:rPr>
                                    <m:t>0  1  0  0  0  0  0</m:t>
                                  </m:r>
                                </m:e>
                              </m:eqArr>
                            </m:e>
                            <m:e>
                              <m:r>
                                <a:rPr lang="en-US" sz="3200" i="1" smtClean="0">
                                  <a:solidFill>
                                    <a:srgbClr val="00B0F0"/>
                                  </a:solidFill>
                                  <a:latin typeface="Cambria Math" panose="02040503050406030204" pitchFamily="18" charset="0"/>
                                </a:rPr>
                                <m:t>1</m:t>
                              </m:r>
                              <m:r>
                                <a:rPr lang="en-US" sz="3200" i="1">
                                  <a:solidFill>
                                    <a:srgbClr val="00B0F0"/>
                                  </a:solidFill>
                                  <a:latin typeface="Cambria Math" panose="02040503050406030204" pitchFamily="18" charset="0"/>
                                </a:rPr>
                                <m:t>  0  1  1  0  1  1</m:t>
                              </m:r>
                            </m:e>
                          </m:eqArr>
                        </m:e>
                      </m:d>
                    </m:oMath>
                  </m:oMathPara>
                </a14:m>
                <a:endParaRPr lang="en-US" sz="3200" dirty="0"/>
              </a:p>
            </p:txBody>
          </p:sp>
        </mc:Choice>
        <mc:Fallback xmlns="">
          <p:sp>
            <p:nvSpPr>
              <p:cNvPr id="5" name="TextBox 4">
                <a:extLst>
                  <a:ext uri="{FF2B5EF4-FFF2-40B4-BE49-F238E27FC236}">
                    <a16:creationId xmlns:a16="http://schemas.microsoft.com/office/drawing/2014/main" id="{4E792811-EF96-8FC6-3C13-83C5FEA7BE02}"/>
                  </a:ext>
                </a:extLst>
              </p:cNvPr>
              <p:cNvSpPr txBox="1">
                <a:spLocks noRot="1" noChangeAspect="1" noMove="1" noResize="1" noEditPoints="1" noAdjustHandles="1" noChangeArrowheads="1" noChangeShapeType="1" noTextEdit="1"/>
              </p:cNvSpPr>
              <p:nvPr/>
            </p:nvSpPr>
            <p:spPr>
              <a:xfrm>
                <a:off x="8477054" y="2850201"/>
                <a:ext cx="2590014" cy="1369542"/>
              </a:xfrm>
              <a:prstGeom prst="rect">
                <a:avLst/>
              </a:prstGeom>
              <a:blipFill>
                <a:blip r:embed="rId4"/>
                <a:stretch>
                  <a:fillRect r="-16745"/>
                </a:stretch>
              </a:blipFill>
            </p:spPr>
            <p:txBody>
              <a:bodyPr/>
              <a:lstStyle/>
              <a:p>
                <a:r>
                  <a:rPr lang="en-US">
                    <a:noFill/>
                  </a:rPr>
                  <a:t> </a:t>
                </a:r>
              </a:p>
            </p:txBody>
          </p:sp>
        </mc:Fallback>
      </mc:AlternateContent>
    </p:spTree>
    <p:extLst>
      <p:ext uri="{BB962C8B-B14F-4D97-AF65-F5344CB8AC3E}">
        <p14:creationId xmlns:p14="http://schemas.microsoft.com/office/powerpoint/2010/main" val="303179471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49F98-FC53-4C98-8C23-550048D4FCF9}"/>
              </a:ext>
            </a:extLst>
          </p:cNvPr>
          <p:cNvSpPr>
            <a:spLocks noGrp="1"/>
          </p:cNvSpPr>
          <p:nvPr>
            <p:ph type="title"/>
          </p:nvPr>
        </p:nvSpPr>
        <p:spPr/>
        <p:txBody>
          <a:bodyPr/>
          <a:lstStyle/>
          <a:p>
            <a:r>
              <a:rPr lang="en-US" dirty="0">
                <a:solidFill>
                  <a:srgbClr val="C00000"/>
                </a:solidFill>
              </a:rPr>
              <a:t>Overall Attack</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CD298EE-232A-4602-BB51-FA680B6EA672}"/>
                  </a:ext>
                </a:extLst>
              </p:cNvPr>
              <p:cNvSpPr>
                <a:spLocks noGrp="1"/>
              </p:cNvSpPr>
              <p:nvPr>
                <p:ph idx="1"/>
              </p:nvPr>
            </p:nvSpPr>
            <p:spPr>
              <a:xfrm>
                <a:off x="3496559" y="1921453"/>
                <a:ext cx="5647441" cy="3970299"/>
              </a:xfrm>
              <a:ln w="38100">
                <a:solidFill>
                  <a:srgbClr val="C00000"/>
                </a:solidFill>
              </a:ln>
            </p:spPr>
            <p:txBody>
              <a:bodyPr>
                <a:noAutofit/>
              </a:bodyPr>
              <a:lstStyle/>
              <a:p>
                <a:pPr marL="514350" indent="-514350">
                  <a:buClr>
                    <a:schemeClr val="tx1"/>
                  </a:buClr>
                  <a:buFont typeface="+mj-lt"/>
                  <a:buAutoNum type="arabicPeriod"/>
                </a:pPr>
                <a:r>
                  <a:rPr lang="en-US" sz="3600" dirty="0"/>
                  <a:t>Pre-process the matrix </a:t>
                </a:r>
                <a14:m>
                  <m:oMath xmlns:m="http://schemas.openxmlformats.org/officeDocument/2006/math">
                    <m:r>
                      <a:rPr lang="en-US" sz="3600" i="1">
                        <a:solidFill>
                          <a:srgbClr val="C00000"/>
                        </a:solidFill>
                        <a:latin typeface="Cambria Math" panose="02040503050406030204" pitchFamily="18" charset="0"/>
                      </a:rPr>
                      <m:t>𝐴</m:t>
                    </m:r>
                  </m:oMath>
                </a14:m>
                <a:r>
                  <a:rPr lang="en-US" sz="3600" dirty="0"/>
                  <a:t> into a matrix </a:t>
                </a:r>
                <a14:m>
                  <m:oMath xmlns:m="http://schemas.openxmlformats.org/officeDocument/2006/math">
                    <m:r>
                      <a:rPr lang="en-US" sz="3600" i="1">
                        <a:solidFill>
                          <a:srgbClr val="C00000"/>
                        </a:solidFill>
                        <a:latin typeface="Cambria Math" panose="02040503050406030204" pitchFamily="18" charset="0"/>
                      </a:rPr>
                      <m:t>𝐴</m:t>
                    </m:r>
                    <m:r>
                      <a:rPr lang="en-US" sz="3600" b="0" i="1" smtClean="0">
                        <a:solidFill>
                          <a:srgbClr val="C00000"/>
                        </a:solidFill>
                        <a:latin typeface="Cambria Math" panose="02040503050406030204" pitchFamily="18" charset="0"/>
                      </a:rPr>
                      <m:t>′</m:t>
                    </m:r>
                  </m:oMath>
                </a14:m>
                <a:r>
                  <a:rPr lang="en-US" sz="3600" dirty="0"/>
                  <a:t> that is a combination of a sparse part </a:t>
                </a:r>
                <a14:m>
                  <m:oMath xmlns:m="http://schemas.openxmlformats.org/officeDocument/2006/math">
                    <m:r>
                      <a:rPr lang="en-US" sz="3600" i="1">
                        <a:solidFill>
                          <a:srgbClr val="FFC000"/>
                        </a:solidFill>
                        <a:latin typeface="Cambria Math" panose="02040503050406030204" pitchFamily="18" charset="0"/>
                      </a:rPr>
                      <m:t>𝑆</m:t>
                    </m:r>
                  </m:oMath>
                </a14:m>
                <a:r>
                  <a:rPr lang="en-US" sz="3600" dirty="0"/>
                  <a:t> and a dense part </a:t>
                </a:r>
                <a14:m>
                  <m:oMath xmlns:m="http://schemas.openxmlformats.org/officeDocument/2006/math">
                    <m:r>
                      <a:rPr lang="en-US" sz="3600" i="1">
                        <a:solidFill>
                          <a:srgbClr val="00B0F0"/>
                        </a:solidFill>
                        <a:latin typeface="Cambria Math" panose="02040503050406030204" pitchFamily="18" charset="0"/>
                      </a:rPr>
                      <m:t>𝐷</m:t>
                    </m:r>
                  </m:oMath>
                </a14:m>
                <a:endParaRPr lang="en-US" sz="3600" dirty="0"/>
              </a:p>
              <a:p>
                <a:pPr marL="514350" indent="-514350">
                  <a:buClr>
                    <a:schemeClr val="tx1"/>
                  </a:buClr>
                  <a:buFont typeface="+mj-lt"/>
                  <a:buAutoNum type="arabicPeriod"/>
                </a:pPr>
                <a:r>
                  <a:rPr lang="en-US" sz="3600" dirty="0"/>
                  <a:t>Attack sparse part </a:t>
                </a:r>
                <a14:m>
                  <m:oMath xmlns:m="http://schemas.openxmlformats.org/officeDocument/2006/math">
                    <m:r>
                      <a:rPr lang="en-US" sz="3600" i="1">
                        <a:solidFill>
                          <a:srgbClr val="FFC000"/>
                        </a:solidFill>
                        <a:latin typeface="Cambria Math" panose="02040503050406030204" pitchFamily="18" charset="0"/>
                      </a:rPr>
                      <m:t>𝑆</m:t>
                    </m:r>
                  </m:oMath>
                </a14:m>
                <a:r>
                  <a:rPr lang="en-US" sz="3600" dirty="0"/>
                  <a:t> using fingerprinting code</a:t>
                </a:r>
              </a:p>
              <a:p>
                <a:pPr marL="514350" indent="-514350">
                  <a:buClr>
                    <a:schemeClr val="tx1"/>
                  </a:buClr>
                  <a:buFont typeface="+mj-lt"/>
                  <a:buAutoNum type="arabicPeriod"/>
                </a:pPr>
                <a:r>
                  <a:rPr lang="en-US" sz="3600" dirty="0"/>
                  <a:t>Attack dense part </a:t>
                </a:r>
                <a14:m>
                  <m:oMath xmlns:m="http://schemas.openxmlformats.org/officeDocument/2006/math">
                    <m:r>
                      <a:rPr lang="en-US" sz="3600" i="1">
                        <a:solidFill>
                          <a:srgbClr val="00B0F0"/>
                        </a:solidFill>
                        <a:latin typeface="Cambria Math" panose="02040503050406030204" pitchFamily="18" charset="0"/>
                      </a:rPr>
                      <m:t>𝐷</m:t>
                    </m:r>
                  </m:oMath>
                </a14:m>
                <a:endParaRPr lang="en-US" sz="3600" dirty="0"/>
              </a:p>
            </p:txBody>
          </p:sp>
        </mc:Choice>
        <mc:Fallback xmlns="">
          <p:sp>
            <p:nvSpPr>
              <p:cNvPr id="3" name="Content Placeholder 2">
                <a:extLst>
                  <a:ext uri="{FF2B5EF4-FFF2-40B4-BE49-F238E27FC236}">
                    <a16:creationId xmlns:a16="http://schemas.microsoft.com/office/drawing/2014/main" id="{3CD298EE-232A-4602-BB51-FA680B6EA672}"/>
                  </a:ext>
                </a:extLst>
              </p:cNvPr>
              <p:cNvSpPr>
                <a:spLocks noGrp="1" noRot="1" noChangeAspect="1" noMove="1" noResize="1" noEditPoints="1" noAdjustHandles="1" noChangeArrowheads="1" noChangeShapeType="1" noTextEdit="1"/>
              </p:cNvSpPr>
              <p:nvPr>
                <p:ph idx="1"/>
              </p:nvPr>
            </p:nvSpPr>
            <p:spPr>
              <a:xfrm>
                <a:off x="3496559" y="1921453"/>
                <a:ext cx="5647441" cy="3970299"/>
              </a:xfrm>
              <a:blipFill>
                <a:blip r:embed="rId3"/>
                <a:stretch>
                  <a:fillRect l="-3004" t="-3501" r="-1609" b="-1370"/>
                </a:stretch>
              </a:blipFill>
              <a:ln w="38100">
                <a:solidFill>
                  <a:srgbClr val="C00000"/>
                </a:solidFill>
              </a:ln>
            </p:spPr>
            <p:txBody>
              <a:bodyPr/>
              <a:lstStyle/>
              <a:p>
                <a:r>
                  <a:rPr lang="en-US">
                    <a:noFill/>
                  </a:rPr>
                  <a:t> </a:t>
                </a:r>
              </a:p>
            </p:txBody>
          </p:sp>
        </mc:Fallback>
      </mc:AlternateContent>
    </p:spTree>
    <p:extLst>
      <p:ext uri="{BB962C8B-B14F-4D97-AF65-F5344CB8AC3E}">
        <p14:creationId xmlns:p14="http://schemas.microsoft.com/office/powerpoint/2010/main" val="44486182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11126" y="365125"/>
            <a:ext cx="3642674" cy="1325563"/>
          </a:xfrm>
        </p:spPr>
        <p:txBody>
          <a:bodyPr/>
          <a:lstStyle/>
          <a:p>
            <a:r>
              <a:rPr lang="en-US" dirty="0">
                <a:solidFill>
                  <a:srgbClr val="C00000"/>
                </a:solidFill>
              </a:rPr>
              <a:t>Questions?</a:t>
            </a:r>
          </a:p>
        </p:txBody>
      </p:sp>
      <p:pic>
        <p:nvPicPr>
          <p:cNvPr id="6" name="Content Placeholder 5" descr="conan.jpg"/>
          <p:cNvPicPr>
            <a:picLocks noGrp="1" noChangeAspect="1"/>
          </p:cNvPicPr>
          <p:nvPr>
            <p:ph idx="1"/>
          </p:nvPr>
        </p:nvPicPr>
        <p:blipFill>
          <a:blip r:embed="rId2" cstate="print"/>
          <a:stretch>
            <a:fillRect/>
          </a:stretch>
        </p:blipFill>
        <p:spPr>
          <a:xfrm>
            <a:off x="7752761" y="1825625"/>
            <a:ext cx="2502210" cy="2150659"/>
          </a:xfrm>
        </p:spPr>
      </p:pic>
      <p:sp>
        <p:nvSpPr>
          <p:cNvPr id="7" name="Title 1">
            <a:extLst>
              <a:ext uri="{FF2B5EF4-FFF2-40B4-BE49-F238E27FC236}">
                <a16:creationId xmlns:a16="http://schemas.microsoft.com/office/drawing/2014/main" id="{70B03FB5-EC2A-4E69-8171-BD44A3FEBFCA}"/>
              </a:ext>
            </a:extLst>
          </p:cNvPr>
          <p:cNvSpPr txBox="1">
            <a:spLocks/>
          </p:cNvSpPr>
          <p:nvPr/>
        </p:nvSpPr>
        <p:spPr>
          <a:xfrm>
            <a:off x="838200" y="365125"/>
            <a:ext cx="3931763"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rgbClr val="C00000"/>
                </a:solidFill>
              </a:rPr>
              <a:t>Upcoming</a:t>
            </a:r>
          </a:p>
        </p:txBody>
      </p:sp>
      <p:cxnSp>
        <p:nvCxnSpPr>
          <p:cNvPr id="4" name="Straight Connector 3">
            <a:extLst>
              <a:ext uri="{FF2B5EF4-FFF2-40B4-BE49-F238E27FC236}">
                <a16:creationId xmlns:a16="http://schemas.microsoft.com/office/drawing/2014/main" id="{60C584AE-C04C-4EC9-8B62-B1CC3A1D9C20}"/>
              </a:ext>
            </a:extLst>
          </p:cNvPr>
          <p:cNvCxnSpPr>
            <a:cxnSpLocks/>
          </p:cNvCxnSpPr>
          <p:nvPr/>
        </p:nvCxnSpPr>
        <p:spPr>
          <a:xfrm>
            <a:off x="6138420" y="307468"/>
            <a:ext cx="0" cy="6243064"/>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1" name="Content Placeholder 2">
            <a:extLst>
              <a:ext uri="{FF2B5EF4-FFF2-40B4-BE49-F238E27FC236}">
                <a16:creationId xmlns:a16="http://schemas.microsoft.com/office/drawing/2014/main" id="{27D32BCC-9E94-4BED-A0AA-3B7239E70958}"/>
              </a:ext>
            </a:extLst>
          </p:cNvPr>
          <p:cNvSpPr txBox="1">
            <a:spLocks/>
          </p:cNvSpPr>
          <p:nvPr/>
        </p:nvSpPr>
        <p:spPr>
          <a:xfrm>
            <a:off x="304800" y="1690688"/>
            <a:ext cx="5611906" cy="450924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chemeClr val="tx1"/>
              </a:buClr>
              <a:buFont typeface="Wingdings" panose="05000000000000000000" pitchFamily="2" charset="2"/>
              <a:buChar char="§"/>
            </a:pPr>
            <a:r>
              <a:rPr lang="en-US" sz="3200" dirty="0"/>
              <a:t>Attack on dense part</a:t>
            </a:r>
          </a:p>
        </p:txBody>
      </p:sp>
    </p:spTree>
    <p:extLst>
      <p:ext uri="{BB962C8B-B14F-4D97-AF65-F5344CB8AC3E}">
        <p14:creationId xmlns:p14="http://schemas.microsoft.com/office/powerpoint/2010/main" val="334781128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49F98-FC53-4C98-8C23-550048D4FCF9}"/>
              </a:ext>
            </a:extLst>
          </p:cNvPr>
          <p:cNvSpPr>
            <a:spLocks noGrp="1"/>
          </p:cNvSpPr>
          <p:nvPr>
            <p:ph type="title"/>
          </p:nvPr>
        </p:nvSpPr>
        <p:spPr/>
        <p:txBody>
          <a:bodyPr/>
          <a:lstStyle/>
          <a:p>
            <a:r>
              <a:rPr lang="en-US" dirty="0">
                <a:solidFill>
                  <a:srgbClr val="C00000"/>
                </a:solidFill>
              </a:rPr>
              <a:t>Attacking the Dense Part</a:t>
            </a:r>
            <a:endParaRPr lang="en-US" dirty="0"/>
          </a:p>
        </p:txBody>
      </p:sp>
      <mc:AlternateContent xmlns:mc="http://schemas.openxmlformats.org/markup-compatibility/2006">
        <mc:Choice xmlns:a14="http://schemas.microsoft.com/office/drawing/2010/main" Requires="a14">
          <p:sp>
            <p:nvSpPr>
              <p:cNvPr id="7" name="Content Placeholder 2">
                <a:extLst>
                  <a:ext uri="{FF2B5EF4-FFF2-40B4-BE49-F238E27FC236}">
                    <a16:creationId xmlns:a16="http://schemas.microsoft.com/office/drawing/2014/main" id="{764EADF2-F861-034C-689E-9329F71727A7}"/>
                  </a:ext>
                </a:extLst>
              </p:cNvPr>
              <p:cNvSpPr>
                <a:spLocks noGrp="1"/>
              </p:cNvSpPr>
              <p:nvPr>
                <p:ph idx="1"/>
              </p:nvPr>
            </p:nvSpPr>
            <p:spPr>
              <a:xfrm>
                <a:off x="838200" y="1574276"/>
                <a:ext cx="11020720" cy="5039587"/>
              </a:xfrm>
            </p:spPr>
            <p:txBody>
              <a:bodyPr>
                <a:normAutofit/>
              </a:bodyPr>
              <a:lstStyle/>
              <a:p>
                <a:pPr>
                  <a:buClr>
                    <a:schemeClr val="tx1"/>
                  </a:buClr>
                </a:pPr>
                <a:r>
                  <a:rPr lang="en-US" sz="3200" dirty="0"/>
                  <a:t>Design a family of distributions </a:t>
                </a:r>
                <a14:m>
                  <m:oMath xmlns:m="http://schemas.openxmlformats.org/officeDocument/2006/math">
                    <m:r>
                      <a:rPr lang="en-US" sz="3200" b="0" i="1" smtClean="0">
                        <a:solidFill>
                          <a:srgbClr val="C00000"/>
                        </a:solidFill>
                        <a:latin typeface="Cambria Math" panose="02040503050406030204" pitchFamily="18" charset="0"/>
                      </a:rPr>
                      <m:t>𝒟</m:t>
                    </m:r>
                  </m:oMath>
                </a14:m>
                <a:r>
                  <a:rPr lang="en-US" sz="3200" dirty="0"/>
                  <a:t> over </a:t>
                </a:r>
                <a14:m>
                  <m:oMath xmlns:m="http://schemas.openxmlformats.org/officeDocument/2006/math">
                    <m:d>
                      <m:dPr>
                        <m:begChr m:val="["/>
                        <m:endChr m:val="]"/>
                        <m:ctrlPr>
                          <a:rPr lang="en-US" sz="3200" b="0" i="1" smtClean="0">
                            <a:solidFill>
                              <a:srgbClr val="C00000"/>
                            </a:solidFill>
                            <a:latin typeface="Cambria Math" panose="02040503050406030204" pitchFamily="18" charset="0"/>
                          </a:rPr>
                        </m:ctrlPr>
                      </m:dPr>
                      <m:e>
                        <m:r>
                          <a:rPr lang="en-US" sz="3200" b="0" i="1" smtClean="0">
                            <a:solidFill>
                              <a:srgbClr val="C00000"/>
                            </a:solidFill>
                            <a:latin typeface="Cambria Math" panose="02040503050406030204" pitchFamily="18" charset="0"/>
                          </a:rPr>
                          <m:t>−</m:t>
                        </m:r>
                        <m:r>
                          <a:rPr lang="en-US" sz="3200" b="0" i="1" smtClean="0">
                            <a:solidFill>
                              <a:srgbClr val="C00000"/>
                            </a:solidFill>
                            <a:latin typeface="Cambria Math" panose="02040503050406030204" pitchFamily="18" charset="0"/>
                          </a:rPr>
                          <m:t>𝑅</m:t>
                        </m:r>
                        <m:r>
                          <a:rPr lang="en-US" sz="3200" b="0" i="1" smtClean="0">
                            <a:solidFill>
                              <a:srgbClr val="C00000"/>
                            </a:solidFill>
                            <a:latin typeface="Cambria Math" panose="02040503050406030204" pitchFamily="18" charset="0"/>
                          </a:rPr>
                          <m:t>,…,−1,0,1,…,</m:t>
                        </m:r>
                        <m:r>
                          <a:rPr lang="en-US" sz="3200" b="0" i="1" smtClean="0">
                            <a:solidFill>
                              <a:srgbClr val="C00000"/>
                            </a:solidFill>
                            <a:latin typeface="Cambria Math" panose="02040503050406030204" pitchFamily="18" charset="0"/>
                          </a:rPr>
                          <m:t>𝑅</m:t>
                        </m:r>
                      </m:e>
                    </m:d>
                  </m:oMath>
                </a14:m>
                <a:r>
                  <a:rPr lang="en-US" sz="3200" dirty="0"/>
                  <a:t> with </a:t>
                </a:r>
                <a14:m>
                  <m:oMath xmlns:m="http://schemas.openxmlformats.org/officeDocument/2006/math">
                    <m:r>
                      <a:rPr lang="en-US" sz="3200" b="0" i="1" smtClean="0">
                        <a:solidFill>
                          <a:srgbClr val="C00000"/>
                        </a:solidFill>
                        <a:latin typeface="Cambria Math" panose="02040503050406030204" pitchFamily="18" charset="0"/>
                      </a:rPr>
                      <m:t>𝑅</m:t>
                    </m:r>
                    <m:r>
                      <a:rPr lang="en-US" sz="3200" b="0" i="1" smtClean="0">
                        <a:solidFill>
                          <a:srgbClr val="C00000"/>
                        </a:solidFill>
                        <a:latin typeface="Cambria Math" panose="02040503050406030204" pitchFamily="18" charset="0"/>
                      </a:rPr>
                      <m:t>=</m:t>
                    </m:r>
                    <m:r>
                      <m:rPr>
                        <m:sty m:val="p"/>
                      </m:rPr>
                      <a:rPr lang="en-US" sz="3200" b="0" i="0" smtClean="0">
                        <a:solidFill>
                          <a:srgbClr val="C00000"/>
                        </a:solidFill>
                        <a:latin typeface="Cambria Math" panose="02040503050406030204" pitchFamily="18" charset="0"/>
                      </a:rPr>
                      <m:t>poly</m:t>
                    </m:r>
                    <m:r>
                      <a:rPr lang="en-US" sz="3200" b="0" i="1" smtClean="0">
                        <a:solidFill>
                          <a:srgbClr val="C00000"/>
                        </a:solidFill>
                        <a:latin typeface="Cambria Math" panose="02040503050406030204" pitchFamily="18" charset="0"/>
                      </a:rPr>
                      <m:t>(</m:t>
                    </m:r>
                    <m:r>
                      <a:rPr lang="en-US" sz="3200" b="0" i="1" smtClean="0">
                        <a:solidFill>
                          <a:srgbClr val="C00000"/>
                        </a:solidFill>
                        <a:latin typeface="Cambria Math" panose="02040503050406030204" pitchFamily="18" charset="0"/>
                      </a:rPr>
                      <m:t>𝑛</m:t>
                    </m:r>
                    <m:r>
                      <a:rPr lang="en-US" sz="3200" b="0" i="1" smtClean="0">
                        <a:solidFill>
                          <a:srgbClr val="C00000"/>
                        </a:solidFill>
                        <a:latin typeface="Cambria Math" panose="02040503050406030204" pitchFamily="18" charset="0"/>
                      </a:rPr>
                      <m:t>)</m:t>
                    </m:r>
                  </m:oMath>
                </a14:m>
                <a:r>
                  <a:rPr lang="en-US" sz="3200" dirty="0"/>
                  <a:t> such that:</a:t>
                </a:r>
              </a:p>
              <a:p>
                <a:pPr lvl="1">
                  <a:buClr>
                    <a:schemeClr val="tx1"/>
                  </a:buClr>
                </a:pPr>
                <a:r>
                  <a:rPr lang="en-US" sz="3200" dirty="0"/>
                  <a:t>For </a:t>
                </a:r>
                <a14:m>
                  <m:oMath xmlns:m="http://schemas.openxmlformats.org/officeDocument/2006/math">
                    <m:sSub>
                      <m:sSubPr>
                        <m:ctrlPr>
                          <a:rPr lang="en-US" sz="3200" b="0" i="1" smtClean="0">
                            <a:solidFill>
                              <a:srgbClr val="C00000"/>
                            </a:solidFill>
                            <a:latin typeface="Cambria Math" panose="02040503050406030204" pitchFamily="18" charset="0"/>
                          </a:rPr>
                        </m:ctrlPr>
                      </m:sSubPr>
                      <m:e>
                        <m:r>
                          <a:rPr lang="en-US" sz="3200" b="0" i="1" smtClean="0">
                            <a:solidFill>
                              <a:srgbClr val="C00000"/>
                            </a:solidFill>
                            <a:latin typeface="Cambria Math" panose="02040503050406030204" pitchFamily="18" charset="0"/>
                          </a:rPr>
                          <m:t>𝐷</m:t>
                        </m:r>
                      </m:e>
                      <m:sub>
                        <m:r>
                          <a:rPr lang="en-US" sz="3200" b="0" i="1" smtClean="0">
                            <a:solidFill>
                              <a:srgbClr val="C00000"/>
                            </a:solidFill>
                            <a:latin typeface="Cambria Math" panose="02040503050406030204" pitchFamily="18" charset="0"/>
                          </a:rPr>
                          <m:t>𝑝</m:t>
                        </m:r>
                      </m:sub>
                    </m:sSub>
                    <m:r>
                      <a:rPr lang="en-US" sz="3200" b="0" i="1" smtClean="0">
                        <a:solidFill>
                          <a:srgbClr val="C00000"/>
                        </a:solidFill>
                        <a:latin typeface="Cambria Math" panose="02040503050406030204" pitchFamily="18" charset="0"/>
                      </a:rPr>
                      <m:t>∈</m:t>
                    </m:r>
                    <m:r>
                      <a:rPr lang="en-US" sz="3200" b="0" i="1" smtClean="0">
                        <a:solidFill>
                          <a:srgbClr val="C00000"/>
                        </a:solidFill>
                        <a:latin typeface="Cambria Math" panose="02040503050406030204" pitchFamily="18" charset="0"/>
                      </a:rPr>
                      <m:t>𝒟</m:t>
                    </m:r>
                  </m:oMath>
                </a14:m>
                <a:r>
                  <a:rPr lang="en-US" sz="3200" dirty="0"/>
                  <a:t> with </a:t>
                </a:r>
                <a14:m>
                  <m:oMath xmlns:m="http://schemas.openxmlformats.org/officeDocument/2006/math">
                    <m:r>
                      <a:rPr lang="en-US" sz="3200" b="0" i="1" smtClean="0">
                        <a:solidFill>
                          <a:srgbClr val="C00000"/>
                        </a:solidFill>
                        <a:latin typeface="Cambria Math" panose="02040503050406030204" pitchFamily="18" charset="0"/>
                      </a:rPr>
                      <m:t>𝑝</m:t>
                    </m:r>
                    <m:r>
                      <a:rPr lang="en-US" sz="3200" b="0" i="1" smtClean="0">
                        <a:solidFill>
                          <a:srgbClr val="C00000"/>
                        </a:solidFill>
                        <a:latin typeface="Cambria Math" panose="02040503050406030204" pitchFamily="18" charset="0"/>
                      </a:rPr>
                      <m:t>∈</m:t>
                    </m:r>
                    <m:d>
                      <m:dPr>
                        <m:begChr m:val="["/>
                        <m:endChr m:val="]"/>
                        <m:ctrlPr>
                          <a:rPr lang="en-US" sz="3200" b="0" i="1" smtClean="0">
                            <a:solidFill>
                              <a:srgbClr val="C00000"/>
                            </a:solidFill>
                            <a:latin typeface="Cambria Math" panose="02040503050406030204" pitchFamily="18" charset="0"/>
                          </a:rPr>
                        </m:ctrlPr>
                      </m:dPr>
                      <m:e>
                        <m:r>
                          <a:rPr lang="en-US" sz="3200" b="0" i="1" smtClean="0">
                            <a:solidFill>
                              <a:srgbClr val="C00000"/>
                            </a:solidFill>
                            <a:latin typeface="Cambria Math" panose="02040503050406030204" pitchFamily="18" charset="0"/>
                          </a:rPr>
                          <m:t>𝑎</m:t>
                        </m:r>
                        <m:r>
                          <a:rPr lang="en-US" sz="3200" b="0" i="1" smtClean="0">
                            <a:solidFill>
                              <a:srgbClr val="C00000"/>
                            </a:solidFill>
                            <a:latin typeface="Cambria Math" panose="02040503050406030204" pitchFamily="18" charset="0"/>
                          </a:rPr>
                          <m:t>,</m:t>
                        </m:r>
                        <m:r>
                          <a:rPr lang="en-US" sz="3200" b="0" i="1" smtClean="0">
                            <a:solidFill>
                              <a:srgbClr val="C00000"/>
                            </a:solidFill>
                            <a:latin typeface="Cambria Math" panose="02040503050406030204" pitchFamily="18" charset="0"/>
                          </a:rPr>
                          <m:t>𝑏</m:t>
                        </m:r>
                      </m:e>
                    </m:d>
                  </m:oMath>
                </a14:m>
                <a:r>
                  <a:rPr lang="en-US" sz="3200" dirty="0"/>
                  <a:t>, we have </a:t>
                </a:r>
                <a14:m>
                  <m:oMath xmlns:m="http://schemas.openxmlformats.org/officeDocument/2006/math">
                    <m:func>
                      <m:funcPr>
                        <m:ctrlPr>
                          <a:rPr lang="en-US" sz="3200" b="0" i="1" smtClean="0">
                            <a:solidFill>
                              <a:srgbClr val="C00000"/>
                            </a:solidFill>
                            <a:latin typeface="Cambria Math" panose="02040503050406030204" pitchFamily="18" charset="0"/>
                          </a:rPr>
                        </m:ctrlPr>
                      </m:funcPr>
                      <m:fName>
                        <m:limLow>
                          <m:limLowPr>
                            <m:ctrlPr>
                              <a:rPr lang="en-US" sz="3200" b="0" i="1" smtClean="0">
                                <a:solidFill>
                                  <a:srgbClr val="C00000"/>
                                </a:solidFill>
                                <a:latin typeface="Cambria Math" panose="02040503050406030204" pitchFamily="18" charset="0"/>
                              </a:rPr>
                            </m:ctrlPr>
                          </m:limLowPr>
                          <m:e>
                            <m:r>
                              <m:rPr>
                                <m:sty m:val="p"/>
                              </m:rPr>
                              <a:rPr lang="en-US" sz="3200" b="0" i="0" smtClean="0">
                                <a:solidFill>
                                  <a:srgbClr val="C00000"/>
                                </a:solidFill>
                                <a:latin typeface="Cambria Math" panose="02040503050406030204" pitchFamily="18" charset="0"/>
                              </a:rPr>
                              <m:t>Pr</m:t>
                            </m:r>
                          </m:e>
                          <m:lim>
                            <m:r>
                              <a:rPr lang="en-US" sz="3200" b="0" i="1" smtClean="0">
                                <a:solidFill>
                                  <a:srgbClr val="C00000"/>
                                </a:solidFill>
                                <a:latin typeface="Cambria Math" panose="02040503050406030204" pitchFamily="18" charset="0"/>
                              </a:rPr>
                              <m:t>𝑋</m:t>
                            </m:r>
                            <m:r>
                              <a:rPr lang="en-US" sz="3200" b="0" i="1" smtClean="0">
                                <a:solidFill>
                                  <a:srgbClr val="C00000"/>
                                </a:solidFill>
                                <a:latin typeface="Cambria Math" panose="02040503050406030204" pitchFamily="18" charset="0"/>
                              </a:rPr>
                              <m:t>∼</m:t>
                            </m:r>
                            <m:sSub>
                              <m:sSubPr>
                                <m:ctrlPr>
                                  <a:rPr lang="en-US" sz="3200" b="0" i="1" smtClean="0">
                                    <a:solidFill>
                                      <a:srgbClr val="C00000"/>
                                    </a:solidFill>
                                    <a:latin typeface="Cambria Math" panose="02040503050406030204" pitchFamily="18" charset="0"/>
                                  </a:rPr>
                                </m:ctrlPr>
                              </m:sSubPr>
                              <m:e>
                                <m:r>
                                  <a:rPr lang="en-US" sz="3200" b="0" i="1" smtClean="0">
                                    <a:solidFill>
                                      <a:srgbClr val="C00000"/>
                                    </a:solidFill>
                                    <a:latin typeface="Cambria Math" panose="02040503050406030204" pitchFamily="18" charset="0"/>
                                  </a:rPr>
                                  <m:t>𝐷</m:t>
                                </m:r>
                              </m:e>
                              <m:sub>
                                <m:r>
                                  <a:rPr lang="en-US" sz="3200" b="0" i="1" smtClean="0">
                                    <a:solidFill>
                                      <a:srgbClr val="C00000"/>
                                    </a:solidFill>
                                    <a:latin typeface="Cambria Math" panose="02040503050406030204" pitchFamily="18" charset="0"/>
                                  </a:rPr>
                                  <m:t>𝑝</m:t>
                                </m:r>
                              </m:sub>
                            </m:sSub>
                          </m:lim>
                        </m:limLow>
                      </m:fName>
                      <m:e>
                        <m:d>
                          <m:dPr>
                            <m:begChr m:val="["/>
                            <m:endChr m:val="]"/>
                            <m:ctrlPr>
                              <a:rPr lang="en-US" sz="3200" b="0" i="1" smtClean="0">
                                <a:solidFill>
                                  <a:srgbClr val="C00000"/>
                                </a:solidFill>
                                <a:latin typeface="Cambria Math" panose="02040503050406030204" pitchFamily="18" charset="0"/>
                              </a:rPr>
                            </m:ctrlPr>
                          </m:dPr>
                          <m:e>
                            <m:r>
                              <a:rPr lang="en-US" sz="3200" b="0" i="1" smtClean="0">
                                <a:solidFill>
                                  <a:srgbClr val="C00000"/>
                                </a:solidFill>
                                <a:latin typeface="Cambria Math" panose="02040503050406030204" pitchFamily="18" charset="0"/>
                              </a:rPr>
                              <m:t>𝑋</m:t>
                            </m:r>
                            <m:r>
                              <a:rPr lang="en-US" sz="3200" b="0" i="1" smtClean="0">
                                <a:solidFill>
                                  <a:srgbClr val="C00000"/>
                                </a:solidFill>
                                <a:latin typeface="Cambria Math" panose="02040503050406030204" pitchFamily="18" charset="0"/>
                              </a:rPr>
                              <m:t>=0</m:t>
                            </m:r>
                          </m:e>
                        </m:d>
                        <m:r>
                          <a:rPr lang="en-US" sz="3200" b="0" i="1" smtClean="0">
                            <a:solidFill>
                              <a:srgbClr val="C00000"/>
                            </a:solidFill>
                            <a:latin typeface="Cambria Math" panose="02040503050406030204" pitchFamily="18" charset="0"/>
                          </a:rPr>
                          <m:t>=</m:t>
                        </m:r>
                        <m:r>
                          <a:rPr lang="en-US" sz="3200" b="0" i="1" smtClean="0">
                            <a:solidFill>
                              <a:srgbClr val="C00000"/>
                            </a:solidFill>
                            <a:latin typeface="Cambria Math" panose="02040503050406030204" pitchFamily="18" charset="0"/>
                          </a:rPr>
                          <m:t>𝑝</m:t>
                        </m:r>
                      </m:e>
                    </m:func>
                  </m:oMath>
                </a14:m>
                <a:endParaRPr lang="en-US" sz="3200" dirty="0"/>
              </a:p>
              <a:p>
                <a:pPr lvl="1">
                  <a:buClr>
                    <a:schemeClr val="tx1"/>
                  </a:buClr>
                </a:pPr>
                <a:r>
                  <a:rPr lang="en-US" sz="3200" dirty="0"/>
                  <a:t>For any </a:t>
                </a:r>
                <a14:m>
                  <m:oMath xmlns:m="http://schemas.openxmlformats.org/officeDocument/2006/math">
                    <m:r>
                      <a:rPr lang="en-US" sz="3200" b="0" i="1" smtClean="0">
                        <a:solidFill>
                          <a:srgbClr val="C00000"/>
                        </a:solidFill>
                        <a:latin typeface="Cambria Math" panose="02040503050406030204" pitchFamily="18" charset="0"/>
                      </a:rPr>
                      <m:t>𝑞</m:t>
                    </m:r>
                    <m:r>
                      <a:rPr lang="en-US" sz="3200" b="0" i="0" smtClean="0">
                        <a:solidFill>
                          <a:srgbClr val="C00000"/>
                        </a:solidFill>
                        <a:latin typeface="Cambria Math" panose="02040503050406030204" pitchFamily="18" charset="0"/>
                      </a:rPr>
                      <m:t>,</m:t>
                    </m:r>
                    <m:r>
                      <a:rPr lang="en-US" sz="3200" b="0" i="1" smtClean="0">
                        <a:solidFill>
                          <a:srgbClr val="C00000"/>
                        </a:solidFill>
                        <a:latin typeface="Cambria Math" panose="02040503050406030204" pitchFamily="18" charset="0"/>
                      </a:rPr>
                      <m:t>𝑝</m:t>
                    </m:r>
                    <m:r>
                      <a:rPr lang="en-US" sz="3200" b="0" i="1" smtClean="0">
                        <a:solidFill>
                          <a:srgbClr val="C00000"/>
                        </a:solidFill>
                        <a:latin typeface="Cambria Math" panose="02040503050406030204" pitchFamily="18" charset="0"/>
                      </a:rPr>
                      <m:t>∈</m:t>
                    </m:r>
                    <m:d>
                      <m:dPr>
                        <m:begChr m:val="["/>
                        <m:endChr m:val="]"/>
                        <m:ctrlPr>
                          <a:rPr lang="en-US" sz="3200" b="0" i="1" smtClean="0">
                            <a:solidFill>
                              <a:srgbClr val="C00000"/>
                            </a:solidFill>
                            <a:latin typeface="Cambria Math" panose="02040503050406030204" pitchFamily="18" charset="0"/>
                          </a:rPr>
                        </m:ctrlPr>
                      </m:dPr>
                      <m:e>
                        <m:r>
                          <a:rPr lang="en-US" sz="3200" b="0" i="1" smtClean="0">
                            <a:solidFill>
                              <a:srgbClr val="C00000"/>
                            </a:solidFill>
                            <a:latin typeface="Cambria Math" panose="02040503050406030204" pitchFamily="18" charset="0"/>
                          </a:rPr>
                          <m:t>𝑎</m:t>
                        </m:r>
                        <m:r>
                          <a:rPr lang="en-US" sz="3200" b="0" i="1" smtClean="0">
                            <a:solidFill>
                              <a:srgbClr val="C00000"/>
                            </a:solidFill>
                            <a:latin typeface="Cambria Math" panose="02040503050406030204" pitchFamily="18" charset="0"/>
                          </a:rPr>
                          <m:t>,</m:t>
                        </m:r>
                        <m:r>
                          <a:rPr lang="en-US" sz="3200" b="0" i="1" smtClean="0">
                            <a:solidFill>
                              <a:srgbClr val="C00000"/>
                            </a:solidFill>
                            <a:latin typeface="Cambria Math" panose="02040503050406030204" pitchFamily="18" charset="0"/>
                          </a:rPr>
                          <m:t>𝑏</m:t>
                        </m:r>
                      </m:e>
                    </m:d>
                  </m:oMath>
                </a14:m>
                <a:r>
                  <a:rPr lang="en-US" sz="3200" dirty="0"/>
                  <a:t>, the total variation distance between </a:t>
                </a:r>
                <a14:m>
                  <m:oMath xmlns:m="http://schemas.openxmlformats.org/officeDocument/2006/math">
                    <m:r>
                      <a:rPr lang="en-US" sz="3200" i="1">
                        <a:solidFill>
                          <a:srgbClr val="00B0F0"/>
                        </a:solidFill>
                        <a:latin typeface="Cambria Math" panose="02040503050406030204" pitchFamily="18" charset="0"/>
                      </a:rPr>
                      <m:t>𝐷</m:t>
                    </m:r>
                    <m:sSub>
                      <m:sSubPr>
                        <m:ctrlPr>
                          <a:rPr lang="en-US" sz="3200" i="1">
                            <a:solidFill>
                              <a:srgbClr val="C00000"/>
                            </a:solidFill>
                            <a:latin typeface="Cambria Math" panose="02040503050406030204" pitchFamily="18" charset="0"/>
                          </a:rPr>
                        </m:ctrlPr>
                      </m:sSubPr>
                      <m:e>
                        <m:r>
                          <a:rPr lang="en-US" sz="3200" i="1">
                            <a:solidFill>
                              <a:srgbClr val="C00000"/>
                            </a:solidFill>
                            <a:latin typeface="Cambria Math" panose="02040503050406030204" pitchFamily="18" charset="0"/>
                          </a:rPr>
                          <m:t>𝑥</m:t>
                        </m:r>
                      </m:e>
                      <m:sub>
                        <m:r>
                          <a:rPr lang="en-US" sz="3200" i="1">
                            <a:solidFill>
                              <a:srgbClr val="C00000"/>
                            </a:solidFill>
                            <a:latin typeface="Cambria Math" panose="02040503050406030204" pitchFamily="18" charset="0"/>
                          </a:rPr>
                          <m:t>𝑝</m:t>
                        </m:r>
                      </m:sub>
                    </m:sSub>
                  </m:oMath>
                </a14:m>
                <a:r>
                  <a:rPr lang="en-US" sz="3200" dirty="0"/>
                  <a:t> and </a:t>
                </a:r>
                <a14:m>
                  <m:oMath xmlns:m="http://schemas.openxmlformats.org/officeDocument/2006/math">
                    <m:r>
                      <a:rPr lang="en-US" sz="3200" i="1">
                        <a:solidFill>
                          <a:srgbClr val="00B0F0"/>
                        </a:solidFill>
                        <a:latin typeface="Cambria Math" panose="02040503050406030204" pitchFamily="18" charset="0"/>
                      </a:rPr>
                      <m:t>𝐷</m:t>
                    </m:r>
                    <m:sSub>
                      <m:sSubPr>
                        <m:ctrlPr>
                          <a:rPr lang="en-US" sz="3200" i="1">
                            <a:solidFill>
                              <a:srgbClr val="C00000"/>
                            </a:solidFill>
                            <a:latin typeface="Cambria Math" panose="02040503050406030204" pitchFamily="18" charset="0"/>
                          </a:rPr>
                        </m:ctrlPr>
                      </m:sSubPr>
                      <m:e>
                        <m:r>
                          <a:rPr lang="en-US" sz="3200" i="1">
                            <a:solidFill>
                              <a:srgbClr val="C00000"/>
                            </a:solidFill>
                            <a:latin typeface="Cambria Math" panose="02040503050406030204" pitchFamily="18" charset="0"/>
                          </a:rPr>
                          <m:t>𝑥</m:t>
                        </m:r>
                      </m:e>
                      <m:sub>
                        <m:r>
                          <a:rPr lang="en-US" sz="3200" i="1">
                            <a:solidFill>
                              <a:srgbClr val="C00000"/>
                            </a:solidFill>
                            <a:latin typeface="Cambria Math" panose="02040503050406030204" pitchFamily="18" charset="0"/>
                          </a:rPr>
                          <m:t>𝑞</m:t>
                        </m:r>
                      </m:sub>
                    </m:sSub>
                  </m:oMath>
                </a14:m>
                <a:r>
                  <a:rPr lang="en-US" sz="3200" dirty="0"/>
                  <a:t> is small, i.e., </a:t>
                </a:r>
                <a14:m>
                  <m:oMath xmlns:m="http://schemas.openxmlformats.org/officeDocument/2006/math">
                    <m:f>
                      <m:fPr>
                        <m:ctrlPr>
                          <a:rPr lang="en-US" sz="3200" b="0" i="1" smtClean="0">
                            <a:solidFill>
                              <a:srgbClr val="C00000"/>
                            </a:solidFill>
                            <a:latin typeface="Cambria Math" panose="02040503050406030204" pitchFamily="18" charset="0"/>
                          </a:rPr>
                        </m:ctrlPr>
                      </m:fPr>
                      <m:num>
                        <m:r>
                          <a:rPr lang="en-US" sz="3200" b="0" i="0" smtClean="0">
                            <a:solidFill>
                              <a:srgbClr val="C00000"/>
                            </a:solidFill>
                            <a:latin typeface="Cambria Math" panose="02040503050406030204" pitchFamily="18" charset="0"/>
                          </a:rPr>
                          <m:t>1</m:t>
                        </m:r>
                      </m:num>
                      <m:den>
                        <m:r>
                          <m:rPr>
                            <m:sty m:val="p"/>
                          </m:rPr>
                          <a:rPr lang="en-US" sz="3200">
                            <a:solidFill>
                              <a:srgbClr val="C00000"/>
                            </a:solidFill>
                            <a:latin typeface="Cambria Math" panose="02040503050406030204" pitchFamily="18" charset="0"/>
                          </a:rPr>
                          <m:t>poly</m:t>
                        </m:r>
                        <m:r>
                          <a:rPr lang="en-US" sz="3200" i="1">
                            <a:solidFill>
                              <a:srgbClr val="C00000"/>
                            </a:solidFill>
                            <a:latin typeface="Cambria Math" panose="02040503050406030204" pitchFamily="18" charset="0"/>
                          </a:rPr>
                          <m:t>(</m:t>
                        </m:r>
                        <m:r>
                          <a:rPr lang="en-US" sz="3200" i="1">
                            <a:solidFill>
                              <a:srgbClr val="C00000"/>
                            </a:solidFill>
                            <a:latin typeface="Cambria Math" panose="02040503050406030204" pitchFamily="18" charset="0"/>
                          </a:rPr>
                          <m:t>𝑛</m:t>
                        </m:r>
                        <m:r>
                          <a:rPr lang="en-US" sz="3200" i="1">
                            <a:solidFill>
                              <a:srgbClr val="C00000"/>
                            </a:solidFill>
                            <a:latin typeface="Cambria Math" panose="02040503050406030204" pitchFamily="18" charset="0"/>
                          </a:rPr>
                          <m:t>)</m:t>
                        </m:r>
                      </m:den>
                    </m:f>
                  </m:oMath>
                </a14:m>
                <a:endParaRPr lang="en-US" sz="3200" dirty="0"/>
              </a:p>
            </p:txBody>
          </p:sp>
        </mc:Choice>
        <mc:Fallback>
          <p:sp>
            <p:nvSpPr>
              <p:cNvPr id="7" name="Content Placeholder 2">
                <a:extLst>
                  <a:ext uri="{FF2B5EF4-FFF2-40B4-BE49-F238E27FC236}">
                    <a16:creationId xmlns:a16="http://schemas.microsoft.com/office/drawing/2014/main" id="{764EADF2-F861-034C-689E-9329F71727A7}"/>
                  </a:ext>
                </a:extLst>
              </p:cNvPr>
              <p:cNvSpPr>
                <a:spLocks noGrp="1" noRot="1" noChangeAspect="1" noMove="1" noResize="1" noEditPoints="1" noAdjustHandles="1" noChangeArrowheads="1" noChangeShapeType="1" noTextEdit="1"/>
              </p:cNvSpPr>
              <p:nvPr>
                <p:ph idx="1"/>
              </p:nvPr>
            </p:nvSpPr>
            <p:spPr>
              <a:xfrm>
                <a:off x="838200" y="1574276"/>
                <a:ext cx="11020720" cy="5039587"/>
              </a:xfrm>
              <a:blipFill>
                <a:blip r:embed="rId3"/>
                <a:stretch>
                  <a:fillRect l="-1273" t="-2418"/>
                </a:stretch>
              </a:blipFill>
            </p:spPr>
            <p:txBody>
              <a:bodyPr/>
              <a:lstStyle/>
              <a:p>
                <a:r>
                  <a:rPr lang="en-US">
                    <a:noFill/>
                  </a:rPr>
                  <a:t> </a:t>
                </a:r>
              </a:p>
            </p:txBody>
          </p:sp>
        </mc:Fallback>
      </mc:AlternateContent>
    </p:spTree>
    <p:extLst>
      <p:ext uri="{BB962C8B-B14F-4D97-AF65-F5344CB8AC3E}">
        <p14:creationId xmlns:p14="http://schemas.microsoft.com/office/powerpoint/2010/main" val="83671088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49F98-FC53-4C98-8C23-550048D4FCF9}"/>
              </a:ext>
            </a:extLst>
          </p:cNvPr>
          <p:cNvSpPr>
            <a:spLocks noGrp="1"/>
          </p:cNvSpPr>
          <p:nvPr>
            <p:ph type="title"/>
          </p:nvPr>
        </p:nvSpPr>
        <p:spPr/>
        <p:txBody>
          <a:bodyPr/>
          <a:lstStyle/>
          <a:p>
            <a:r>
              <a:rPr lang="en-US" dirty="0">
                <a:solidFill>
                  <a:srgbClr val="C00000"/>
                </a:solidFill>
              </a:rPr>
              <a:t>Attacking the Dense Part</a:t>
            </a:r>
            <a:endParaRPr lang="en-US"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3CD298EE-232A-4602-BB51-FA680B6EA672}"/>
                  </a:ext>
                </a:extLst>
              </p:cNvPr>
              <p:cNvSpPr>
                <a:spLocks noGrp="1"/>
              </p:cNvSpPr>
              <p:nvPr>
                <p:ph idx="1"/>
              </p:nvPr>
            </p:nvSpPr>
            <p:spPr>
              <a:xfrm>
                <a:off x="838200" y="1574276"/>
                <a:ext cx="11020720" cy="5039587"/>
              </a:xfrm>
            </p:spPr>
            <p:txBody>
              <a:bodyPr>
                <a:normAutofit/>
              </a:bodyPr>
              <a:lstStyle/>
              <a:p>
                <a:pPr>
                  <a:buClr>
                    <a:schemeClr val="tx1"/>
                  </a:buClr>
                </a:pPr>
                <a:r>
                  <a:rPr lang="en-US" sz="3200" dirty="0"/>
                  <a:t>Design a family of distributions </a:t>
                </a:r>
                <a14:m>
                  <m:oMath xmlns:m="http://schemas.openxmlformats.org/officeDocument/2006/math">
                    <m:r>
                      <a:rPr lang="en-US" sz="3200" b="0" i="1" smtClean="0">
                        <a:solidFill>
                          <a:srgbClr val="C00000"/>
                        </a:solidFill>
                        <a:latin typeface="Cambria Math" panose="02040503050406030204" pitchFamily="18" charset="0"/>
                      </a:rPr>
                      <m:t>𝒟</m:t>
                    </m:r>
                  </m:oMath>
                </a14:m>
                <a:r>
                  <a:rPr lang="en-US" sz="3200" dirty="0"/>
                  <a:t> over </a:t>
                </a:r>
                <a14:m>
                  <m:oMath xmlns:m="http://schemas.openxmlformats.org/officeDocument/2006/math">
                    <m:d>
                      <m:dPr>
                        <m:begChr m:val="["/>
                        <m:endChr m:val="]"/>
                        <m:ctrlPr>
                          <a:rPr lang="en-US" sz="3200" b="0" i="1" smtClean="0">
                            <a:solidFill>
                              <a:srgbClr val="C00000"/>
                            </a:solidFill>
                            <a:latin typeface="Cambria Math" panose="02040503050406030204" pitchFamily="18" charset="0"/>
                          </a:rPr>
                        </m:ctrlPr>
                      </m:dPr>
                      <m:e>
                        <m:r>
                          <a:rPr lang="en-US" sz="3200" b="0" i="1" smtClean="0">
                            <a:solidFill>
                              <a:srgbClr val="C00000"/>
                            </a:solidFill>
                            <a:latin typeface="Cambria Math" panose="02040503050406030204" pitchFamily="18" charset="0"/>
                          </a:rPr>
                          <m:t>−</m:t>
                        </m:r>
                        <m:r>
                          <a:rPr lang="en-US" sz="3200" b="0" i="1" smtClean="0">
                            <a:solidFill>
                              <a:srgbClr val="C00000"/>
                            </a:solidFill>
                            <a:latin typeface="Cambria Math" panose="02040503050406030204" pitchFamily="18" charset="0"/>
                          </a:rPr>
                          <m:t>𝑅</m:t>
                        </m:r>
                        <m:r>
                          <a:rPr lang="en-US" sz="3200" b="0" i="1" smtClean="0">
                            <a:solidFill>
                              <a:srgbClr val="C00000"/>
                            </a:solidFill>
                            <a:latin typeface="Cambria Math" panose="02040503050406030204" pitchFamily="18" charset="0"/>
                          </a:rPr>
                          <m:t>,…,−1,0,1,…,</m:t>
                        </m:r>
                        <m:r>
                          <a:rPr lang="en-US" sz="3200" b="0" i="1" smtClean="0">
                            <a:solidFill>
                              <a:srgbClr val="C00000"/>
                            </a:solidFill>
                            <a:latin typeface="Cambria Math" panose="02040503050406030204" pitchFamily="18" charset="0"/>
                          </a:rPr>
                          <m:t>𝑅</m:t>
                        </m:r>
                      </m:e>
                    </m:d>
                  </m:oMath>
                </a14:m>
                <a:r>
                  <a:rPr lang="en-US" sz="3200" dirty="0"/>
                  <a:t> with </a:t>
                </a:r>
                <a14:m>
                  <m:oMath xmlns:m="http://schemas.openxmlformats.org/officeDocument/2006/math">
                    <m:r>
                      <a:rPr lang="en-US" sz="3200" b="0" i="1" smtClean="0">
                        <a:solidFill>
                          <a:srgbClr val="C00000"/>
                        </a:solidFill>
                        <a:latin typeface="Cambria Math" panose="02040503050406030204" pitchFamily="18" charset="0"/>
                      </a:rPr>
                      <m:t>𝑅</m:t>
                    </m:r>
                    <m:r>
                      <a:rPr lang="en-US" sz="3200" b="0" i="1" smtClean="0">
                        <a:solidFill>
                          <a:srgbClr val="C00000"/>
                        </a:solidFill>
                        <a:latin typeface="Cambria Math" panose="02040503050406030204" pitchFamily="18" charset="0"/>
                      </a:rPr>
                      <m:t>=</m:t>
                    </m:r>
                    <m:r>
                      <m:rPr>
                        <m:sty m:val="p"/>
                      </m:rPr>
                      <a:rPr lang="en-US" sz="3200" b="0" i="0" smtClean="0">
                        <a:solidFill>
                          <a:srgbClr val="C00000"/>
                        </a:solidFill>
                        <a:latin typeface="Cambria Math" panose="02040503050406030204" pitchFamily="18" charset="0"/>
                      </a:rPr>
                      <m:t>poly</m:t>
                    </m:r>
                    <m:r>
                      <a:rPr lang="en-US" sz="3200" b="0" i="1" smtClean="0">
                        <a:solidFill>
                          <a:srgbClr val="C00000"/>
                        </a:solidFill>
                        <a:latin typeface="Cambria Math" panose="02040503050406030204" pitchFamily="18" charset="0"/>
                      </a:rPr>
                      <m:t>(</m:t>
                    </m:r>
                    <m:r>
                      <a:rPr lang="en-US" sz="3200" b="0" i="1" smtClean="0">
                        <a:solidFill>
                          <a:srgbClr val="C00000"/>
                        </a:solidFill>
                        <a:latin typeface="Cambria Math" panose="02040503050406030204" pitchFamily="18" charset="0"/>
                      </a:rPr>
                      <m:t>𝑛</m:t>
                    </m:r>
                    <m:r>
                      <a:rPr lang="en-US" sz="3200" b="0" i="1" smtClean="0">
                        <a:solidFill>
                          <a:srgbClr val="C00000"/>
                        </a:solidFill>
                        <a:latin typeface="Cambria Math" panose="02040503050406030204" pitchFamily="18" charset="0"/>
                      </a:rPr>
                      <m:t>)</m:t>
                    </m:r>
                  </m:oMath>
                </a14:m>
                <a:r>
                  <a:rPr lang="en-US" sz="3200" dirty="0"/>
                  <a:t> such that:</a:t>
                </a:r>
              </a:p>
              <a:p>
                <a:pPr lvl="1">
                  <a:buClr>
                    <a:schemeClr val="tx1"/>
                  </a:buClr>
                </a:pPr>
                <a:r>
                  <a:rPr lang="en-US" sz="3200" dirty="0"/>
                  <a:t>For </a:t>
                </a:r>
                <a14:m>
                  <m:oMath xmlns:m="http://schemas.openxmlformats.org/officeDocument/2006/math">
                    <m:sSub>
                      <m:sSubPr>
                        <m:ctrlPr>
                          <a:rPr lang="en-US" sz="3200" b="0" i="1" smtClean="0">
                            <a:solidFill>
                              <a:srgbClr val="C00000"/>
                            </a:solidFill>
                            <a:latin typeface="Cambria Math" panose="02040503050406030204" pitchFamily="18" charset="0"/>
                          </a:rPr>
                        </m:ctrlPr>
                      </m:sSubPr>
                      <m:e>
                        <m:r>
                          <a:rPr lang="en-US" sz="3200" b="0" i="1" smtClean="0">
                            <a:solidFill>
                              <a:srgbClr val="C00000"/>
                            </a:solidFill>
                            <a:latin typeface="Cambria Math" panose="02040503050406030204" pitchFamily="18" charset="0"/>
                          </a:rPr>
                          <m:t>𝐷</m:t>
                        </m:r>
                      </m:e>
                      <m:sub>
                        <m:r>
                          <a:rPr lang="en-US" sz="3200" b="0" i="1" smtClean="0">
                            <a:solidFill>
                              <a:srgbClr val="C00000"/>
                            </a:solidFill>
                            <a:latin typeface="Cambria Math" panose="02040503050406030204" pitchFamily="18" charset="0"/>
                          </a:rPr>
                          <m:t>𝑝</m:t>
                        </m:r>
                      </m:sub>
                    </m:sSub>
                    <m:r>
                      <a:rPr lang="en-US" sz="3200" b="0" i="1" smtClean="0">
                        <a:solidFill>
                          <a:srgbClr val="C00000"/>
                        </a:solidFill>
                        <a:latin typeface="Cambria Math" panose="02040503050406030204" pitchFamily="18" charset="0"/>
                      </a:rPr>
                      <m:t>∈</m:t>
                    </m:r>
                    <m:r>
                      <a:rPr lang="en-US" sz="3200" b="0" i="1" smtClean="0">
                        <a:solidFill>
                          <a:srgbClr val="C00000"/>
                        </a:solidFill>
                        <a:latin typeface="Cambria Math" panose="02040503050406030204" pitchFamily="18" charset="0"/>
                      </a:rPr>
                      <m:t>𝒟</m:t>
                    </m:r>
                  </m:oMath>
                </a14:m>
                <a:r>
                  <a:rPr lang="en-US" sz="3200" dirty="0"/>
                  <a:t> with </a:t>
                </a:r>
                <a14:m>
                  <m:oMath xmlns:m="http://schemas.openxmlformats.org/officeDocument/2006/math">
                    <m:r>
                      <a:rPr lang="en-US" sz="3200" b="0" i="1" smtClean="0">
                        <a:solidFill>
                          <a:srgbClr val="C00000"/>
                        </a:solidFill>
                        <a:latin typeface="Cambria Math" panose="02040503050406030204" pitchFamily="18" charset="0"/>
                      </a:rPr>
                      <m:t>𝑝</m:t>
                    </m:r>
                    <m:r>
                      <a:rPr lang="en-US" sz="3200" b="0" i="1" smtClean="0">
                        <a:solidFill>
                          <a:srgbClr val="C00000"/>
                        </a:solidFill>
                        <a:latin typeface="Cambria Math" panose="02040503050406030204" pitchFamily="18" charset="0"/>
                      </a:rPr>
                      <m:t>∈</m:t>
                    </m:r>
                    <m:d>
                      <m:dPr>
                        <m:begChr m:val="["/>
                        <m:endChr m:val="]"/>
                        <m:ctrlPr>
                          <a:rPr lang="en-US" sz="3200" b="0" i="1" smtClean="0">
                            <a:solidFill>
                              <a:srgbClr val="C00000"/>
                            </a:solidFill>
                            <a:latin typeface="Cambria Math" panose="02040503050406030204" pitchFamily="18" charset="0"/>
                          </a:rPr>
                        </m:ctrlPr>
                      </m:dPr>
                      <m:e>
                        <m:r>
                          <a:rPr lang="en-US" sz="3200" b="0" i="1" smtClean="0">
                            <a:solidFill>
                              <a:srgbClr val="C00000"/>
                            </a:solidFill>
                            <a:latin typeface="Cambria Math" panose="02040503050406030204" pitchFamily="18" charset="0"/>
                          </a:rPr>
                          <m:t>𝑎</m:t>
                        </m:r>
                        <m:r>
                          <a:rPr lang="en-US" sz="3200" b="0" i="1" smtClean="0">
                            <a:solidFill>
                              <a:srgbClr val="C00000"/>
                            </a:solidFill>
                            <a:latin typeface="Cambria Math" panose="02040503050406030204" pitchFamily="18" charset="0"/>
                          </a:rPr>
                          <m:t>,</m:t>
                        </m:r>
                        <m:r>
                          <a:rPr lang="en-US" sz="3200" b="0" i="1" smtClean="0">
                            <a:solidFill>
                              <a:srgbClr val="C00000"/>
                            </a:solidFill>
                            <a:latin typeface="Cambria Math" panose="02040503050406030204" pitchFamily="18" charset="0"/>
                          </a:rPr>
                          <m:t>𝑏</m:t>
                        </m:r>
                      </m:e>
                    </m:d>
                  </m:oMath>
                </a14:m>
                <a:r>
                  <a:rPr lang="en-US" sz="3200" dirty="0"/>
                  <a:t>, we have </a:t>
                </a:r>
                <a14:m>
                  <m:oMath xmlns:m="http://schemas.openxmlformats.org/officeDocument/2006/math">
                    <m:func>
                      <m:funcPr>
                        <m:ctrlPr>
                          <a:rPr lang="en-US" sz="3200" b="0" i="1" smtClean="0">
                            <a:solidFill>
                              <a:srgbClr val="C00000"/>
                            </a:solidFill>
                            <a:latin typeface="Cambria Math" panose="02040503050406030204" pitchFamily="18" charset="0"/>
                          </a:rPr>
                        </m:ctrlPr>
                      </m:funcPr>
                      <m:fName>
                        <m:limLow>
                          <m:limLowPr>
                            <m:ctrlPr>
                              <a:rPr lang="en-US" sz="3200" b="0" i="1" smtClean="0">
                                <a:solidFill>
                                  <a:srgbClr val="C00000"/>
                                </a:solidFill>
                                <a:latin typeface="Cambria Math" panose="02040503050406030204" pitchFamily="18" charset="0"/>
                              </a:rPr>
                            </m:ctrlPr>
                          </m:limLowPr>
                          <m:e>
                            <m:r>
                              <m:rPr>
                                <m:sty m:val="p"/>
                              </m:rPr>
                              <a:rPr lang="en-US" sz="3200" b="0" i="0" smtClean="0">
                                <a:solidFill>
                                  <a:srgbClr val="C00000"/>
                                </a:solidFill>
                                <a:latin typeface="Cambria Math" panose="02040503050406030204" pitchFamily="18" charset="0"/>
                              </a:rPr>
                              <m:t>Pr</m:t>
                            </m:r>
                          </m:e>
                          <m:lim>
                            <m:r>
                              <a:rPr lang="en-US" sz="3200" b="0" i="1" smtClean="0">
                                <a:solidFill>
                                  <a:srgbClr val="C00000"/>
                                </a:solidFill>
                                <a:latin typeface="Cambria Math" panose="02040503050406030204" pitchFamily="18" charset="0"/>
                              </a:rPr>
                              <m:t>𝑋</m:t>
                            </m:r>
                            <m:r>
                              <a:rPr lang="en-US" sz="3200" b="0" i="1" smtClean="0">
                                <a:solidFill>
                                  <a:srgbClr val="C00000"/>
                                </a:solidFill>
                                <a:latin typeface="Cambria Math" panose="02040503050406030204" pitchFamily="18" charset="0"/>
                              </a:rPr>
                              <m:t>∼</m:t>
                            </m:r>
                            <m:sSub>
                              <m:sSubPr>
                                <m:ctrlPr>
                                  <a:rPr lang="en-US" sz="3200" b="0" i="1" smtClean="0">
                                    <a:solidFill>
                                      <a:srgbClr val="C00000"/>
                                    </a:solidFill>
                                    <a:latin typeface="Cambria Math" panose="02040503050406030204" pitchFamily="18" charset="0"/>
                                  </a:rPr>
                                </m:ctrlPr>
                              </m:sSubPr>
                              <m:e>
                                <m:r>
                                  <a:rPr lang="en-US" sz="3200" b="0" i="1" smtClean="0">
                                    <a:solidFill>
                                      <a:srgbClr val="C00000"/>
                                    </a:solidFill>
                                    <a:latin typeface="Cambria Math" panose="02040503050406030204" pitchFamily="18" charset="0"/>
                                  </a:rPr>
                                  <m:t>𝐷</m:t>
                                </m:r>
                              </m:e>
                              <m:sub>
                                <m:r>
                                  <a:rPr lang="en-US" sz="3200" b="0" i="1" smtClean="0">
                                    <a:solidFill>
                                      <a:srgbClr val="C00000"/>
                                    </a:solidFill>
                                    <a:latin typeface="Cambria Math" panose="02040503050406030204" pitchFamily="18" charset="0"/>
                                  </a:rPr>
                                  <m:t>𝑝</m:t>
                                </m:r>
                              </m:sub>
                            </m:sSub>
                          </m:lim>
                        </m:limLow>
                      </m:fName>
                      <m:e>
                        <m:d>
                          <m:dPr>
                            <m:begChr m:val="["/>
                            <m:endChr m:val="]"/>
                            <m:ctrlPr>
                              <a:rPr lang="en-US" sz="3200" b="0" i="1" smtClean="0">
                                <a:solidFill>
                                  <a:srgbClr val="C00000"/>
                                </a:solidFill>
                                <a:latin typeface="Cambria Math" panose="02040503050406030204" pitchFamily="18" charset="0"/>
                              </a:rPr>
                            </m:ctrlPr>
                          </m:dPr>
                          <m:e>
                            <m:r>
                              <a:rPr lang="en-US" sz="3200" b="0" i="1" smtClean="0">
                                <a:solidFill>
                                  <a:srgbClr val="C00000"/>
                                </a:solidFill>
                                <a:latin typeface="Cambria Math" panose="02040503050406030204" pitchFamily="18" charset="0"/>
                              </a:rPr>
                              <m:t>𝑋</m:t>
                            </m:r>
                            <m:r>
                              <a:rPr lang="en-US" sz="3200" b="0" i="1" smtClean="0">
                                <a:solidFill>
                                  <a:srgbClr val="C00000"/>
                                </a:solidFill>
                                <a:latin typeface="Cambria Math" panose="02040503050406030204" pitchFamily="18" charset="0"/>
                              </a:rPr>
                              <m:t>=0</m:t>
                            </m:r>
                          </m:e>
                        </m:d>
                        <m:r>
                          <a:rPr lang="en-US" sz="3200" b="0" i="1" smtClean="0">
                            <a:solidFill>
                              <a:srgbClr val="C00000"/>
                            </a:solidFill>
                            <a:latin typeface="Cambria Math" panose="02040503050406030204" pitchFamily="18" charset="0"/>
                          </a:rPr>
                          <m:t>=</m:t>
                        </m:r>
                        <m:r>
                          <a:rPr lang="en-US" sz="3200" b="0" i="1" smtClean="0">
                            <a:solidFill>
                              <a:srgbClr val="C00000"/>
                            </a:solidFill>
                            <a:latin typeface="Cambria Math" panose="02040503050406030204" pitchFamily="18" charset="0"/>
                          </a:rPr>
                          <m:t>𝑝</m:t>
                        </m:r>
                      </m:e>
                    </m:func>
                  </m:oMath>
                </a14:m>
                <a:endParaRPr lang="en-US" sz="3200" dirty="0"/>
              </a:p>
              <a:p>
                <a:pPr lvl="1">
                  <a:buClr>
                    <a:schemeClr val="tx1"/>
                  </a:buClr>
                </a:pPr>
                <a:r>
                  <a:rPr lang="en-US" sz="3200" dirty="0"/>
                  <a:t>For any </a:t>
                </a:r>
                <a14:m>
                  <m:oMath xmlns:m="http://schemas.openxmlformats.org/officeDocument/2006/math">
                    <m:r>
                      <a:rPr lang="en-US" sz="3200" b="0" i="1" smtClean="0">
                        <a:solidFill>
                          <a:srgbClr val="C00000"/>
                        </a:solidFill>
                        <a:latin typeface="Cambria Math" panose="02040503050406030204" pitchFamily="18" charset="0"/>
                      </a:rPr>
                      <m:t>𝑞</m:t>
                    </m:r>
                    <m:r>
                      <a:rPr lang="en-US" sz="3200" b="0" i="0" smtClean="0">
                        <a:solidFill>
                          <a:srgbClr val="C00000"/>
                        </a:solidFill>
                        <a:latin typeface="Cambria Math" panose="02040503050406030204" pitchFamily="18" charset="0"/>
                      </a:rPr>
                      <m:t>,</m:t>
                    </m:r>
                    <m:r>
                      <a:rPr lang="en-US" sz="3200" b="0" i="1" smtClean="0">
                        <a:solidFill>
                          <a:srgbClr val="C00000"/>
                        </a:solidFill>
                        <a:latin typeface="Cambria Math" panose="02040503050406030204" pitchFamily="18" charset="0"/>
                      </a:rPr>
                      <m:t>𝑝</m:t>
                    </m:r>
                    <m:r>
                      <a:rPr lang="en-US" sz="3200" b="0" i="1" smtClean="0">
                        <a:solidFill>
                          <a:srgbClr val="C00000"/>
                        </a:solidFill>
                        <a:latin typeface="Cambria Math" panose="02040503050406030204" pitchFamily="18" charset="0"/>
                      </a:rPr>
                      <m:t>∈</m:t>
                    </m:r>
                    <m:d>
                      <m:dPr>
                        <m:begChr m:val="["/>
                        <m:endChr m:val="]"/>
                        <m:ctrlPr>
                          <a:rPr lang="en-US" sz="3200" b="0" i="1" smtClean="0">
                            <a:solidFill>
                              <a:srgbClr val="C00000"/>
                            </a:solidFill>
                            <a:latin typeface="Cambria Math" panose="02040503050406030204" pitchFamily="18" charset="0"/>
                          </a:rPr>
                        </m:ctrlPr>
                      </m:dPr>
                      <m:e>
                        <m:r>
                          <a:rPr lang="en-US" sz="3200" b="0" i="1" smtClean="0">
                            <a:solidFill>
                              <a:srgbClr val="C00000"/>
                            </a:solidFill>
                            <a:latin typeface="Cambria Math" panose="02040503050406030204" pitchFamily="18" charset="0"/>
                          </a:rPr>
                          <m:t>𝑎</m:t>
                        </m:r>
                        <m:r>
                          <a:rPr lang="en-US" sz="3200" b="0" i="1" smtClean="0">
                            <a:solidFill>
                              <a:srgbClr val="C00000"/>
                            </a:solidFill>
                            <a:latin typeface="Cambria Math" panose="02040503050406030204" pitchFamily="18" charset="0"/>
                          </a:rPr>
                          <m:t>,</m:t>
                        </m:r>
                        <m:r>
                          <a:rPr lang="en-US" sz="3200" b="0" i="1" smtClean="0">
                            <a:solidFill>
                              <a:srgbClr val="C00000"/>
                            </a:solidFill>
                            <a:latin typeface="Cambria Math" panose="02040503050406030204" pitchFamily="18" charset="0"/>
                          </a:rPr>
                          <m:t>𝑏</m:t>
                        </m:r>
                      </m:e>
                    </m:d>
                  </m:oMath>
                </a14:m>
                <a:r>
                  <a:rPr lang="en-US" sz="3200" dirty="0"/>
                  <a:t>, the total variation distance between </a:t>
                </a:r>
                <a14:m>
                  <m:oMath xmlns:m="http://schemas.openxmlformats.org/officeDocument/2006/math">
                    <m:r>
                      <a:rPr lang="en-US" sz="3200" i="1">
                        <a:solidFill>
                          <a:srgbClr val="00B0F0"/>
                        </a:solidFill>
                        <a:latin typeface="Cambria Math" panose="02040503050406030204" pitchFamily="18" charset="0"/>
                      </a:rPr>
                      <m:t>𝐷</m:t>
                    </m:r>
                    <m:sSub>
                      <m:sSubPr>
                        <m:ctrlPr>
                          <a:rPr lang="en-US" sz="3200" i="1">
                            <a:solidFill>
                              <a:srgbClr val="C00000"/>
                            </a:solidFill>
                            <a:latin typeface="Cambria Math" panose="02040503050406030204" pitchFamily="18" charset="0"/>
                          </a:rPr>
                        </m:ctrlPr>
                      </m:sSubPr>
                      <m:e>
                        <m:r>
                          <a:rPr lang="en-US" sz="3200" i="1">
                            <a:solidFill>
                              <a:srgbClr val="C00000"/>
                            </a:solidFill>
                            <a:latin typeface="Cambria Math" panose="02040503050406030204" pitchFamily="18" charset="0"/>
                          </a:rPr>
                          <m:t>𝑥</m:t>
                        </m:r>
                      </m:e>
                      <m:sub>
                        <m:r>
                          <a:rPr lang="en-US" sz="3200" i="1">
                            <a:solidFill>
                              <a:srgbClr val="C00000"/>
                            </a:solidFill>
                            <a:latin typeface="Cambria Math" panose="02040503050406030204" pitchFamily="18" charset="0"/>
                          </a:rPr>
                          <m:t>𝑝</m:t>
                        </m:r>
                      </m:sub>
                    </m:sSub>
                  </m:oMath>
                </a14:m>
                <a:r>
                  <a:rPr lang="en-US" sz="3200" dirty="0"/>
                  <a:t> and </a:t>
                </a:r>
                <a14:m>
                  <m:oMath xmlns:m="http://schemas.openxmlformats.org/officeDocument/2006/math">
                    <m:r>
                      <a:rPr lang="en-US" sz="3200" i="1">
                        <a:solidFill>
                          <a:srgbClr val="00B0F0"/>
                        </a:solidFill>
                        <a:latin typeface="Cambria Math" panose="02040503050406030204" pitchFamily="18" charset="0"/>
                      </a:rPr>
                      <m:t>𝐷</m:t>
                    </m:r>
                    <m:sSub>
                      <m:sSubPr>
                        <m:ctrlPr>
                          <a:rPr lang="en-US" sz="3200" i="1">
                            <a:solidFill>
                              <a:srgbClr val="C00000"/>
                            </a:solidFill>
                            <a:latin typeface="Cambria Math" panose="02040503050406030204" pitchFamily="18" charset="0"/>
                          </a:rPr>
                        </m:ctrlPr>
                      </m:sSubPr>
                      <m:e>
                        <m:r>
                          <a:rPr lang="en-US" sz="3200" i="1">
                            <a:solidFill>
                              <a:srgbClr val="C00000"/>
                            </a:solidFill>
                            <a:latin typeface="Cambria Math" panose="02040503050406030204" pitchFamily="18" charset="0"/>
                          </a:rPr>
                          <m:t>𝑥</m:t>
                        </m:r>
                      </m:e>
                      <m:sub>
                        <m:r>
                          <a:rPr lang="en-US" sz="3200" i="1">
                            <a:solidFill>
                              <a:srgbClr val="C00000"/>
                            </a:solidFill>
                            <a:latin typeface="Cambria Math" panose="02040503050406030204" pitchFamily="18" charset="0"/>
                          </a:rPr>
                          <m:t>𝑞</m:t>
                        </m:r>
                      </m:sub>
                    </m:sSub>
                  </m:oMath>
                </a14:m>
                <a:r>
                  <a:rPr lang="en-US" sz="3200" dirty="0"/>
                  <a:t> is small, i.e., </a:t>
                </a:r>
                <a14:m>
                  <m:oMath xmlns:m="http://schemas.openxmlformats.org/officeDocument/2006/math">
                    <m:f>
                      <m:fPr>
                        <m:ctrlPr>
                          <a:rPr lang="en-US" sz="3200" b="0" i="1" smtClean="0">
                            <a:solidFill>
                              <a:srgbClr val="C00000"/>
                            </a:solidFill>
                            <a:latin typeface="Cambria Math" panose="02040503050406030204" pitchFamily="18" charset="0"/>
                          </a:rPr>
                        </m:ctrlPr>
                      </m:fPr>
                      <m:num>
                        <m:r>
                          <a:rPr lang="en-US" sz="3200" b="0" i="0" smtClean="0">
                            <a:solidFill>
                              <a:srgbClr val="C00000"/>
                            </a:solidFill>
                            <a:latin typeface="Cambria Math" panose="02040503050406030204" pitchFamily="18" charset="0"/>
                          </a:rPr>
                          <m:t>1</m:t>
                        </m:r>
                      </m:num>
                      <m:den>
                        <m:r>
                          <m:rPr>
                            <m:sty m:val="p"/>
                          </m:rPr>
                          <a:rPr lang="en-US" sz="3200">
                            <a:solidFill>
                              <a:srgbClr val="C00000"/>
                            </a:solidFill>
                            <a:latin typeface="Cambria Math" panose="02040503050406030204" pitchFamily="18" charset="0"/>
                          </a:rPr>
                          <m:t>poly</m:t>
                        </m:r>
                        <m:r>
                          <a:rPr lang="en-US" sz="3200" i="1">
                            <a:solidFill>
                              <a:srgbClr val="C00000"/>
                            </a:solidFill>
                            <a:latin typeface="Cambria Math" panose="02040503050406030204" pitchFamily="18" charset="0"/>
                          </a:rPr>
                          <m:t>(</m:t>
                        </m:r>
                        <m:r>
                          <a:rPr lang="en-US" sz="3200" i="1">
                            <a:solidFill>
                              <a:srgbClr val="C00000"/>
                            </a:solidFill>
                            <a:latin typeface="Cambria Math" panose="02040503050406030204" pitchFamily="18" charset="0"/>
                          </a:rPr>
                          <m:t>𝑛</m:t>
                        </m:r>
                        <m:r>
                          <a:rPr lang="en-US" sz="3200" i="1">
                            <a:solidFill>
                              <a:srgbClr val="C00000"/>
                            </a:solidFill>
                            <a:latin typeface="Cambria Math" panose="02040503050406030204" pitchFamily="18" charset="0"/>
                          </a:rPr>
                          <m:t>)</m:t>
                        </m:r>
                      </m:den>
                    </m:f>
                  </m:oMath>
                </a14:m>
                <a:endParaRPr lang="en-US" sz="3200" dirty="0"/>
              </a:p>
              <a:p>
                <a:pPr lvl="1">
                  <a:buClr>
                    <a:schemeClr val="tx1"/>
                  </a:buClr>
                </a:pPr>
                <a:endParaRPr lang="en-US" sz="3200" dirty="0"/>
              </a:p>
              <a:p>
                <a:pPr>
                  <a:buClr>
                    <a:schemeClr val="tx1"/>
                  </a:buClr>
                </a:pPr>
                <a:r>
                  <a:rPr lang="en-US" sz="3200" dirty="0"/>
                  <a:t>If </a:t>
                </a:r>
                <a14:m>
                  <m:oMath xmlns:m="http://schemas.openxmlformats.org/officeDocument/2006/math">
                    <m:r>
                      <a:rPr lang="en-US" sz="3200" i="1">
                        <a:solidFill>
                          <a:srgbClr val="C00000"/>
                        </a:solidFill>
                        <a:latin typeface="Cambria Math" panose="02040503050406030204" pitchFamily="18" charset="0"/>
                      </a:rPr>
                      <m:t>𝑥</m:t>
                    </m:r>
                    <m:r>
                      <a:rPr lang="en-US" sz="3200" i="1">
                        <a:solidFill>
                          <a:srgbClr val="C00000"/>
                        </a:solidFill>
                        <a:latin typeface="Cambria Math" panose="02040503050406030204" pitchFamily="18" charset="0"/>
                      </a:rPr>
                      <m:t>∼</m:t>
                    </m:r>
                    <m:sSubSup>
                      <m:sSubSupPr>
                        <m:ctrlPr>
                          <a:rPr lang="en-US" sz="3200" i="1">
                            <a:solidFill>
                              <a:srgbClr val="C00000"/>
                            </a:solidFill>
                            <a:latin typeface="Cambria Math" panose="02040503050406030204" pitchFamily="18" charset="0"/>
                          </a:rPr>
                        </m:ctrlPr>
                      </m:sSubSupPr>
                      <m:e>
                        <m:r>
                          <a:rPr lang="en-US" sz="3200" i="1">
                            <a:solidFill>
                              <a:srgbClr val="C00000"/>
                            </a:solidFill>
                            <a:latin typeface="Cambria Math" panose="02040503050406030204" pitchFamily="18" charset="0"/>
                          </a:rPr>
                          <m:t>𝐷</m:t>
                        </m:r>
                      </m:e>
                      <m:sub>
                        <m:r>
                          <a:rPr lang="en-US" sz="3200" i="1">
                            <a:solidFill>
                              <a:srgbClr val="C00000"/>
                            </a:solidFill>
                            <a:latin typeface="Cambria Math" panose="02040503050406030204" pitchFamily="18" charset="0"/>
                          </a:rPr>
                          <m:t>𝑝</m:t>
                        </m:r>
                      </m:sub>
                      <m:sup>
                        <m:r>
                          <a:rPr lang="en-US" sz="3200" i="1">
                            <a:solidFill>
                              <a:srgbClr val="C00000"/>
                            </a:solidFill>
                            <a:latin typeface="Cambria Math" panose="02040503050406030204" pitchFamily="18" charset="0"/>
                          </a:rPr>
                          <m:t>𝑛</m:t>
                        </m:r>
                      </m:sup>
                    </m:sSubSup>
                  </m:oMath>
                </a14:m>
                <a:r>
                  <a:rPr lang="en-US" sz="3200" dirty="0"/>
                  <a:t>, then </a:t>
                </a:r>
                <a14:m>
                  <m:oMath xmlns:m="http://schemas.openxmlformats.org/officeDocument/2006/math">
                    <m:r>
                      <m:rPr>
                        <m:sty m:val="p"/>
                      </m:rPr>
                      <a:rPr lang="en-US" sz="3200">
                        <a:solidFill>
                          <a:srgbClr val="C00000"/>
                        </a:solidFill>
                        <a:latin typeface="Cambria Math" panose="02040503050406030204" pitchFamily="18" charset="0"/>
                      </a:rPr>
                      <m:t>Ex</m:t>
                    </m:r>
                    <m:d>
                      <m:dPr>
                        <m:begChr m:val="["/>
                        <m:endChr m:val="]"/>
                        <m:ctrlPr>
                          <a:rPr lang="en-US" sz="3200" i="1">
                            <a:solidFill>
                              <a:srgbClr val="C00000"/>
                            </a:solidFill>
                            <a:latin typeface="Cambria Math" panose="02040503050406030204" pitchFamily="18" charset="0"/>
                          </a:rPr>
                        </m:ctrlPr>
                      </m:dPr>
                      <m:e>
                        <m:sSub>
                          <m:sSubPr>
                            <m:ctrlPr>
                              <a:rPr lang="en-US" sz="3200" i="1">
                                <a:solidFill>
                                  <a:srgbClr val="C00000"/>
                                </a:solidFill>
                                <a:latin typeface="Cambria Math" panose="02040503050406030204" pitchFamily="18" charset="0"/>
                              </a:rPr>
                            </m:ctrlPr>
                          </m:sSubPr>
                          <m:e>
                            <m:d>
                              <m:dPr>
                                <m:begChr m:val="‖"/>
                                <m:endChr m:val="‖"/>
                                <m:ctrlPr>
                                  <a:rPr lang="en-US" sz="3200" i="1">
                                    <a:solidFill>
                                      <a:srgbClr val="C00000"/>
                                    </a:solidFill>
                                    <a:latin typeface="Cambria Math" panose="02040503050406030204" pitchFamily="18" charset="0"/>
                                  </a:rPr>
                                </m:ctrlPr>
                              </m:dPr>
                              <m:e>
                                <m:r>
                                  <a:rPr lang="en-US" sz="3200" i="1">
                                    <a:solidFill>
                                      <a:srgbClr val="C00000"/>
                                    </a:solidFill>
                                    <a:latin typeface="Cambria Math" panose="02040503050406030204" pitchFamily="18" charset="0"/>
                                  </a:rPr>
                                  <m:t>𝑥</m:t>
                                </m:r>
                              </m:e>
                            </m:d>
                          </m:e>
                          <m:sub>
                            <m:r>
                              <a:rPr lang="en-US" sz="3200" i="1">
                                <a:solidFill>
                                  <a:srgbClr val="C00000"/>
                                </a:solidFill>
                                <a:latin typeface="Cambria Math" panose="02040503050406030204" pitchFamily="18" charset="0"/>
                              </a:rPr>
                              <m:t>0</m:t>
                            </m:r>
                          </m:sub>
                        </m:sSub>
                      </m:e>
                    </m:d>
                    <m:r>
                      <a:rPr lang="en-US" sz="3200" i="1">
                        <a:solidFill>
                          <a:srgbClr val="C00000"/>
                        </a:solidFill>
                        <a:latin typeface="Cambria Math" panose="02040503050406030204" pitchFamily="18" charset="0"/>
                      </a:rPr>
                      <m:t>=</m:t>
                    </m:r>
                    <m:r>
                      <a:rPr lang="en-US" sz="3200" i="1">
                        <a:solidFill>
                          <a:srgbClr val="C00000"/>
                        </a:solidFill>
                        <a:latin typeface="Cambria Math" panose="02040503050406030204" pitchFamily="18" charset="0"/>
                      </a:rPr>
                      <m:t>𝑝𝑛</m:t>
                    </m:r>
                  </m:oMath>
                </a14:m>
                <a:r>
                  <a:rPr lang="en-US" sz="3200" dirty="0"/>
                  <a:t> and if </a:t>
                </a:r>
                <a14:m>
                  <m:oMath xmlns:m="http://schemas.openxmlformats.org/officeDocument/2006/math">
                    <m:r>
                      <a:rPr lang="en-US" sz="3200" i="1">
                        <a:solidFill>
                          <a:srgbClr val="C00000"/>
                        </a:solidFill>
                        <a:latin typeface="Cambria Math" panose="02040503050406030204" pitchFamily="18" charset="0"/>
                      </a:rPr>
                      <m:t>𝑥</m:t>
                    </m:r>
                    <m:r>
                      <a:rPr lang="en-US" sz="3200" i="1">
                        <a:solidFill>
                          <a:srgbClr val="C00000"/>
                        </a:solidFill>
                        <a:latin typeface="Cambria Math" panose="02040503050406030204" pitchFamily="18" charset="0"/>
                      </a:rPr>
                      <m:t>∼</m:t>
                    </m:r>
                    <m:sSubSup>
                      <m:sSubSupPr>
                        <m:ctrlPr>
                          <a:rPr lang="en-US" sz="3200" i="1">
                            <a:solidFill>
                              <a:srgbClr val="C00000"/>
                            </a:solidFill>
                            <a:latin typeface="Cambria Math" panose="02040503050406030204" pitchFamily="18" charset="0"/>
                          </a:rPr>
                        </m:ctrlPr>
                      </m:sSubSupPr>
                      <m:e>
                        <m:r>
                          <a:rPr lang="en-US" sz="3200" i="1">
                            <a:solidFill>
                              <a:srgbClr val="C00000"/>
                            </a:solidFill>
                            <a:latin typeface="Cambria Math" panose="02040503050406030204" pitchFamily="18" charset="0"/>
                          </a:rPr>
                          <m:t>𝐷</m:t>
                        </m:r>
                      </m:e>
                      <m:sub>
                        <m:r>
                          <a:rPr lang="en-US" sz="3200" i="1">
                            <a:solidFill>
                              <a:srgbClr val="C00000"/>
                            </a:solidFill>
                            <a:latin typeface="Cambria Math" panose="02040503050406030204" pitchFamily="18" charset="0"/>
                          </a:rPr>
                          <m:t>𝑞</m:t>
                        </m:r>
                      </m:sub>
                      <m:sup>
                        <m:r>
                          <a:rPr lang="en-US" sz="3200" i="1">
                            <a:solidFill>
                              <a:srgbClr val="C00000"/>
                            </a:solidFill>
                            <a:latin typeface="Cambria Math" panose="02040503050406030204" pitchFamily="18" charset="0"/>
                          </a:rPr>
                          <m:t>𝑛</m:t>
                        </m:r>
                      </m:sup>
                    </m:sSubSup>
                  </m:oMath>
                </a14:m>
                <a:r>
                  <a:rPr lang="en-US" sz="3200" dirty="0"/>
                  <a:t>, then </a:t>
                </a:r>
                <a14:m>
                  <m:oMath xmlns:m="http://schemas.openxmlformats.org/officeDocument/2006/math">
                    <m:r>
                      <m:rPr>
                        <m:sty m:val="p"/>
                      </m:rPr>
                      <a:rPr lang="en-US" sz="3200">
                        <a:solidFill>
                          <a:srgbClr val="C00000"/>
                        </a:solidFill>
                        <a:latin typeface="Cambria Math" panose="02040503050406030204" pitchFamily="18" charset="0"/>
                      </a:rPr>
                      <m:t>Ex</m:t>
                    </m:r>
                    <m:d>
                      <m:dPr>
                        <m:begChr m:val="["/>
                        <m:endChr m:val="]"/>
                        <m:ctrlPr>
                          <a:rPr lang="en-US" sz="3200" i="1">
                            <a:solidFill>
                              <a:srgbClr val="C00000"/>
                            </a:solidFill>
                            <a:latin typeface="Cambria Math" panose="02040503050406030204" pitchFamily="18" charset="0"/>
                          </a:rPr>
                        </m:ctrlPr>
                      </m:dPr>
                      <m:e>
                        <m:sSub>
                          <m:sSubPr>
                            <m:ctrlPr>
                              <a:rPr lang="en-US" sz="3200" i="1">
                                <a:solidFill>
                                  <a:srgbClr val="C00000"/>
                                </a:solidFill>
                                <a:latin typeface="Cambria Math" panose="02040503050406030204" pitchFamily="18" charset="0"/>
                              </a:rPr>
                            </m:ctrlPr>
                          </m:sSubPr>
                          <m:e>
                            <m:d>
                              <m:dPr>
                                <m:begChr m:val="‖"/>
                                <m:endChr m:val="‖"/>
                                <m:ctrlPr>
                                  <a:rPr lang="en-US" sz="3200" i="1">
                                    <a:solidFill>
                                      <a:srgbClr val="C00000"/>
                                    </a:solidFill>
                                    <a:latin typeface="Cambria Math" panose="02040503050406030204" pitchFamily="18" charset="0"/>
                                  </a:rPr>
                                </m:ctrlPr>
                              </m:dPr>
                              <m:e>
                                <m:r>
                                  <a:rPr lang="en-US" sz="3200" i="1">
                                    <a:solidFill>
                                      <a:srgbClr val="C00000"/>
                                    </a:solidFill>
                                    <a:latin typeface="Cambria Math" panose="02040503050406030204" pitchFamily="18" charset="0"/>
                                  </a:rPr>
                                  <m:t>𝑥</m:t>
                                </m:r>
                              </m:e>
                            </m:d>
                          </m:e>
                          <m:sub>
                            <m:r>
                              <a:rPr lang="en-US" sz="3200" i="1">
                                <a:solidFill>
                                  <a:srgbClr val="C00000"/>
                                </a:solidFill>
                                <a:latin typeface="Cambria Math" panose="02040503050406030204" pitchFamily="18" charset="0"/>
                              </a:rPr>
                              <m:t>0</m:t>
                            </m:r>
                          </m:sub>
                        </m:sSub>
                      </m:e>
                    </m:d>
                    <m:r>
                      <a:rPr lang="en-US" sz="3200" i="1">
                        <a:solidFill>
                          <a:srgbClr val="C00000"/>
                        </a:solidFill>
                        <a:latin typeface="Cambria Math" panose="02040503050406030204" pitchFamily="18" charset="0"/>
                      </a:rPr>
                      <m:t>=</m:t>
                    </m:r>
                    <m:r>
                      <a:rPr lang="en-US" sz="3200" i="1">
                        <a:solidFill>
                          <a:srgbClr val="C00000"/>
                        </a:solidFill>
                        <a:latin typeface="Cambria Math" panose="02040503050406030204" pitchFamily="18" charset="0"/>
                      </a:rPr>
                      <m:t>𝑞𝑛</m:t>
                    </m:r>
                  </m:oMath>
                </a14:m>
                <a:r>
                  <a:rPr lang="en-US" sz="3200" dirty="0"/>
                  <a:t>, </a:t>
                </a:r>
                <a:r>
                  <a:rPr lang="en-US" sz="3200" i="1" dirty="0"/>
                  <a:t>but the marginal distribution of </a:t>
                </a:r>
                <a14:m>
                  <m:oMath xmlns:m="http://schemas.openxmlformats.org/officeDocument/2006/math">
                    <m:r>
                      <a:rPr lang="en-US" sz="3200" i="1" smtClean="0">
                        <a:solidFill>
                          <a:srgbClr val="00B0F0"/>
                        </a:solidFill>
                        <a:latin typeface="Cambria Math" panose="02040503050406030204" pitchFamily="18" charset="0"/>
                      </a:rPr>
                      <m:t>𝐷</m:t>
                    </m:r>
                    <m:r>
                      <a:rPr lang="en-US" sz="3200" b="0" i="1" smtClean="0">
                        <a:solidFill>
                          <a:srgbClr val="C00000"/>
                        </a:solidFill>
                        <a:latin typeface="Cambria Math" panose="02040503050406030204" pitchFamily="18" charset="0"/>
                      </a:rPr>
                      <m:t>𝑥</m:t>
                    </m:r>
                  </m:oMath>
                </a14:m>
                <a:r>
                  <a:rPr lang="en-US" sz="3200" i="1" dirty="0"/>
                  <a:t> is nearly identical for </a:t>
                </a:r>
                <a14:m>
                  <m:oMath xmlns:m="http://schemas.openxmlformats.org/officeDocument/2006/math">
                    <m:r>
                      <a:rPr lang="en-US" sz="3200" b="0" i="1" smtClean="0">
                        <a:solidFill>
                          <a:srgbClr val="C00000"/>
                        </a:solidFill>
                        <a:latin typeface="Cambria Math" panose="02040503050406030204" pitchFamily="18" charset="0"/>
                      </a:rPr>
                      <m:t>𝑥</m:t>
                    </m:r>
                    <m:r>
                      <a:rPr lang="en-US" sz="3200" b="0" i="1" smtClean="0">
                        <a:solidFill>
                          <a:srgbClr val="C00000"/>
                        </a:solidFill>
                        <a:latin typeface="Cambria Math" panose="02040503050406030204" pitchFamily="18" charset="0"/>
                      </a:rPr>
                      <m:t>∼</m:t>
                    </m:r>
                    <m:sSubSup>
                      <m:sSubSupPr>
                        <m:ctrlPr>
                          <a:rPr lang="en-US" sz="3200" b="0" i="1" smtClean="0">
                            <a:solidFill>
                              <a:srgbClr val="C00000"/>
                            </a:solidFill>
                            <a:latin typeface="Cambria Math" panose="02040503050406030204" pitchFamily="18" charset="0"/>
                          </a:rPr>
                        </m:ctrlPr>
                      </m:sSubSupPr>
                      <m:e>
                        <m:r>
                          <a:rPr lang="en-US" sz="3200" b="0" i="1" smtClean="0">
                            <a:solidFill>
                              <a:srgbClr val="C00000"/>
                            </a:solidFill>
                            <a:latin typeface="Cambria Math" panose="02040503050406030204" pitchFamily="18" charset="0"/>
                          </a:rPr>
                          <m:t>𝐷</m:t>
                        </m:r>
                      </m:e>
                      <m:sub>
                        <m:r>
                          <a:rPr lang="en-US" sz="3200" b="0" i="1" smtClean="0">
                            <a:solidFill>
                              <a:srgbClr val="C00000"/>
                            </a:solidFill>
                            <a:latin typeface="Cambria Math" panose="02040503050406030204" pitchFamily="18" charset="0"/>
                          </a:rPr>
                          <m:t>𝑝</m:t>
                        </m:r>
                      </m:sub>
                      <m:sup>
                        <m:r>
                          <a:rPr lang="en-US" sz="3200" b="0" i="1" smtClean="0">
                            <a:solidFill>
                              <a:srgbClr val="C00000"/>
                            </a:solidFill>
                            <a:latin typeface="Cambria Math" panose="02040503050406030204" pitchFamily="18" charset="0"/>
                          </a:rPr>
                          <m:t>𝑛</m:t>
                        </m:r>
                      </m:sup>
                    </m:sSubSup>
                  </m:oMath>
                </a14:m>
                <a:r>
                  <a:rPr lang="en-US" sz="3200" i="1" dirty="0"/>
                  <a:t> and </a:t>
                </a:r>
                <a14:m>
                  <m:oMath xmlns:m="http://schemas.openxmlformats.org/officeDocument/2006/math">
                    <m:r>
                      <a:rPr lang="en-US" sz="3200" i="1">
                        <a:solidFill>
                          <a:srgbClr val="C00000"/>
                        </a:solidFill>
                        <a:latin typeface="Cambria Math" panose="02040503050406030204" pitchFamily="18" charset="0"/>
                      </a:rPr>
                      <m:t>𝑥</m:t>
                    </m:r>
                    <m:r>
                      <a:rPr lang="en-US" sz="3200" i="1">
                        <a:solidFill>
                          <a:srgbClr val="C00000"/>
                        </a:solidFill>
                        <a:latin typeface="Cambria Math" panose="02040503050406030204" pitchFamily="18" charset="0"/>
                      </a:rPr>
                      <m:t>∼</m:t>
                    </m:r>
                    <m:sSubSup>
                      <m:sSubSupPr>
                        <m:ctrlPr>
                          <a:rPr lang="en-US" sz="3200" i="1">
                            <a:solidFill>
                              <a:srgbClr val="C00000"/>
                            </a:solidFill>
                            <a:latin typeface="Cambria Math" panose="02040503050406030204" pitchFamily="18" charset="0"/>
                          </a:rPr>
                        </m:ctrlPr>
                      </m:sSubSupPr>
                      <m:e>
                        <m:r>
                          <a:rPr lang="en-US" sz="3200" i="1">
                            <a:solidFill>
                              <a:srgbClr val="C00000"/>
                            </a:solidFill>
                            <a:latin typeface="Cambria Math" panose="02040503050406030204" pitchFamily="18" charset="0"/>
                          </a:rPr>
                          <m:t>𝐷</m:t>
                        </m:r>
                      </m:e>
                      <m:sub>
                        <m:r>
                          <a:rPr lang="en-US" sz="3200" b="0" i="1" smtClean="0">
                            <a:solidFill>
                              <a:srgbClr val="C00000"/>
                            </a:solidFill>
                            <a:latin typeface="Cambria Math" panose="02040503050406030204" pitchFamily="18" charset="0"/>
                          </a:rPr>
                          <m:t>𝑞</m:t>
                        </m:r>
                      </m:sub>
                      <m:sup>
                        <m:r>
                          <a:rPr lang="en-US" sz="3200" i="1">
                            <a:solidFill>
                              <a:srgbClr val="C00000"/>
                            </a:solidFill>
                            <a:latin typeface="Cambria Math" panose="02040503050406030204" pitchFamily="18" charset="0"/>
                          </a:rPr>
                          <m:t>𝑛</m:t>
                        </m:r>
                      </m:sup>
                    </m:sSubSup>
                  </m:oMath>
                </a14:m>
                <a:r>
                  <a:rPr lang="en-US" sz="3200" i="1" dirty="0"/>
                  <a:t>, so the algorithm must use </a:t>
                </a:r>
                <a14:m>
                  <m:oMath xmlns:m="http://schemas.openxmlformats.org/officeDocument/2006/math">
                    <m:r>
                      <a:rPr lang="en-US" sz="3200" i="1">
                        <a:solidFill>
                          <a:srgbClr val="FFC000"/>
                        </a:solidFill>
                        <a:latin typeface="Cambria Math" panose="02040503050406030204" pitchFamily="18" charset="0"/>
                      </a:rPr>
                      <m:t>𝑆</m:t>
                    </m:r>
                    <m:r>
                      <a:rPr lang="en-US" sz="3200" i="1">
                        <a:solidFill>
                          <a:srgbClr val="C00000"/>
                        </a:solidFill>
                        <a:latin typeface="Cambria Math" panose="02040503050406030204" pitchFamily="18" charset="0"/>
                      </a:rPr>
                      <m:t>𝑥</m:t>
                    </m:r>
                  </m:oMath>
                </a14:m>
                <a:endParaRPr lang="en-US" sz="3200" i="1" dirty="0"/>
              </a:p>
            </p:txBody>
          </p:sp>
        </mc:Choice>
        <mc:Fallback>
          <p:sp>
            <p:nvSpPr>
              <p:cNvPr id="3" name="Content Placeholder 2">
                <a:extLst>
                  <a:ext uri="{FF2B5EF4-FFF2-40B4-BE49-F238E27FC236}">
                    <a16:creationId xmlns:a16="http://schemas.microsoft.com/office/drawing/2014/main" id="{3CD298EE-232A-4602-BB51-FA680B6EA672}"/>
                  </a:ext>
                </a:extLst>
              </p:cNvPr>
              <p:cNvSpPr>
                <a:spLocks noGrp="1" noRot="1" noChangeAspect="1" noMove="1" noResize="1" noEditPoints="1" noAdjustHandles="1" noChangeArrowheads="1" noChangeShapeType="1" noTextEdit="1"/>
              </p:cNvSpPr>
              <p:nvPr>
                <p:ph idx="1"/>
              </p:nvPr>
            </p:nvSpPr>
            <p:spPr>
              <a:xfrm>
                <a:off x="838200" y="1574276"/>
                <a:ext cx="11020720" cy="5039587"/>
              </a:xfrm>
              <a:blipFill>
                <a:blip r:embed="rId3"/>
                <a:stretch>
                  <a:fillRect l="-1273" t="-2418" b="-846"/>
                </a:stretch>
              </a:blipFill>
            </p:spPr>
            <p:txBody>
              <a:bodyPr/>
              <a:lstStyle/>
              <a:p>
                <a:r>
                  <a:rPr lang="en-US">
                    <a:noFill/>
                  </a:rPr>
                  <a:t> </a:t>
                </a:r>
              </a:p>
            </p:txBody>
          </p:sp>
        </mc:Fallback>
      </mc:AlternateContent>
    </p:spTree>
    <p:extLst>
      <p:ext uri="{BB962C8B-B14F-4D97-AF65-F5344CB8AC3E}">
        <p14:creationId xmlns:p14="http://schemas.microsoft.com/office/powerpoint/2010/main" val="217885764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49F98-FC53-4C98-8C23-550048D4FCF9}"/>
              </a:ext>
            </a:extLst>
          </p:cNvPr>
          <p:cNvSpPr>
            <a:spLocks noGrp="1"/>
          </p:cNvSpPr>
          <p:nvPr>
            <p:ph type="title"/>
          </p:nvPr>
        </p:nvSpPr>
        <p:spPr/>
        <p:txBody>
          <a:bodyPr/>
          <a:lstStyle/>
          <a:p>
            <a:r>
              <a:rPr lang="en-US" dirty="0">
                <a:solidFill>
                  <a:srgbClr val="C00000"/>
                </a:solidFill>
              </a:rPr>
              <a:t>Overall Attack</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CD298EE-232A-4602-BB51-FA680B6EA672}"/>
                  </a:ext>
                </a:extLst>
              </p:cNvPr>
              <p:cNvSpPr>
                <a:spLocks noGrp="1"/>
              </p:cNvSpPr>
              <p:nvPr>
                <p:ph idx="1"/>
              </p:nvPr>
            </p:nvSpPr>
            <p:spPr>
              <a:xfrm>
                <a:off x="3298596" y="1846039"/>
                <a:ext cx="5977379" cy="4420593"/>
              </a:xfrm>
              <a:ln w="38100">
                <a:solidFill>
                  <a:srgbClr val="C00000"/>
                </a:solidFill>
              </a:ln>
            </p:spPr>
            <p:txBody>
              <a:bodyPr>
                <a:noAutofit/>
              </a:bodyPr>
              <a:lstStyle/>
              <a:p>
                <a:pPr marL="514350" indent="-514350">
                  <a:buClr>
                    <a:schemeClr val="tx1"/>
                  </a:buClr>
                  <a:buFont typeface="+mj-lt"/>
                  <a:buAutoNum type="arabicPeriod"/>
                </a:pPr>
                <a:r>
                  <a:rPr lang="en-US" sz="3600" dirty="0"/>
                  <a:t>Pre-process the matrix </a:t>
                </a:r>
                <a14:m>
                  <m:oMath xmlns:m="http://schemas.openxmlformats.org/officeDocument/2006/math">
                    <m:r>
                      <a:rPr lang="en-US" sz="3600" i="1">
                        <a:solidFill>
                          <a:srgbClr val="C00000"/>
                        </a:solidFill>
                        <a:latin typeface="Cambria Math" panose="02040503050406030204" pitchFamily="18" charset="0"/>
                      </a:rPr>
                      <m:t>𝐴</m:t>
                    </m:r>
                  </m:oMath>
                </a14:m>
                <a:r>
                  <a:rPr lang="en-US" sz="3600" dirty="0"/>
                  <a:t> into a matrix </a:t>
                </a:r>
                <a14:m>
                  <m:oMath xmlns:m="http://schemas.openxmlformats.org/officeDocument/2006/math">
                    <m:r>
                      <a:rPr lang="en-US" sz="3600" i="1">
                        <a:solidFill>
                          <a:srgbClr val="C00000"/>
                        </a:solidFill>
                        <a:latin typeface="Cambria Math" panose="02040503050406030204" pitchFamily="18" charset="0"/>
                      </a:rPr>
                      <m:t>𝐴</m:t>
                    </m:r>
                    <m:r>
                      <a:rPr lang="en-US" sz="3600" b="0" i="1" smtClean="0">
                        <a:solidFill>
                          <a:srgbClr val="C00000"/>
                        </a:solidFill>
                        <a:latin typeface="Cambria Math" panose="02040503050406030204" pitchFamily="18" charset="0"/>
                      </a:rPr>
                      <m:t>′</m:t>
                    </m:r>
                  </m:oMath>
                </a14:m>
                <a:r>
                  <a:rPr lang="en-US" sz="3600" dirty="0"/>
                  <a:t> that is a combination of a sparse part </a:t>
                </a:r>
                <a14:m>
                  <m:oMath xmlns:m="http://schemas.openxmlformats.org/officeDocument/2006/math">
                    <m:r>
                      <a:rPr lang="en-US" sz="3600" i="1">
                        <a:solidFill>
                          <a:srgbClr val="FFC000"/>
                        </a:solidFill>
                        <a:latin typeface="Cambria Math" panose="02040503050406030204" pitchFamily="18" charset="0"/>
                      </a:rPr>
                      <m:t>𝑆</m:t>
                    </m:r>
                  </m:oMath>
                </a14:m>
                <a:r>
                  <a:rPr lang="en-US" sz="3600" dirty="0"/>
                  <a:t> and a dense part </a:t>
                </a:r>
                <a14:m>
                  <m:oMath xmlns:m="http://schemas.openxmlformats.org/officeDocument/2006/math">
                    <m:r>
                      <a:rPr lang="en-US" sz="3600" i="1">
                        <a:solidFill>
                          <a:srgbClr val="00B0F0"/>
                        </a:solidFill>
                        <a:latin typeface="Cambria Math" panose="02040503050406030204" pitchFamily="18" charset="0"/>
                      </a:rPr>
                      <m:t>𝐷</m:t>
                    </m:r>
                  </m:oMath>
                </a14:m>
                <a:endParaRPr lang="en-US" sz="3600" dirty="0"/>
              </a:p>
              <a:p>
                <a:pPr marL="514350" indent="-514350">
                  <a:buClr>
                    <a:schemeClr val="tx1"/>
                  </a:buClr>
                  <a:buFont typeface="+mj-lt"/>
                  <a:buAutoNum type="arabicPeriod"/>
                </a:pPr>
                <a:r>
                  <a:rPr lang="en-US" sz="3600" dirty="0"/>
                  <a:t>Attack sparse part </a:t>
                </a:r>
                <a14:m>
                  <m:oMath xmlns:m="http://schemas.openxmlformats.org/officeDocument/2006/math">
                    <m:r>
                      <a:rPr lang="en-US" sz="3600" i="1">
                        <a:solidFill>
                          <a:srgbClr val="FFC000"/>
                        </a:solidFill>
                        <a:latin typeface="Cambria Math" panose="02040503050406030204" pitchFamily="18" charset="0"/>
                      </a:rPr>
                      <m:t>𝑆</m:t>
                    </m:r>
                  </m:oMath>
                </a14:m>
                <a:r>
                  <a:rPr lang="en-US" sz="3600" dirty="0"/>
                  <a:t> using fingerprinting code</a:t>
                </a:r>
              </a:p>
              <a:p>
                <a:pPr marL="514350" indent="-514350">
                  <a:buClr>
                    <a:schemeClr val="tx1"/>
                  </a:buClr>
                  <a:buFont typeface="+mj-lt"/>
                  <a:buAutoNum type="arabicPeriod"/>
                </a:pPr>
                <a:r>
                  <a:rPr lang="en-US" sz="3600" dirty="0"/>
                  <a:t>Attack dense part </a:t>
                </a:r>
                <a14:m>
                  <m:oMath xmlns:m="http://schemas.openxmlformats.org/officeDocument/2006/math">
                    <m:r>
                      <a:rPr lang="en-US" sz="3600" i="1">
                        <a:solidFill>
                          <a:srgbClr val="00B0F0"/>
                        </a:solidFill>
                        <a:latin typeface="Cambria Math" panose="02040503050406030204" pitchFamily="18" charset="0"/>
                      </a:rPr>
                      <m:t>𝐷</m:t>
                    </m:r>
                  </m:oMath>
                </a14:m>
                <a:r>
                  <a:rPr lang="en-US" sz="3600" dirty="0"/>
                  <a:t> using the family of distributions </a:t>
                </a:r>
                <a14:m>
                  <m:oMath xmlns:m="http://schemas.openxmlformats.org/officeDocument/2006/math">
                    <m:r>
                      <a:rPr lang="en-US" sz="3600" i="1">
                        <a:solidFill>
                          <a:srgbClr val="C00000"/>
                        </a:solidFill>
                        <a:latin typeface="Cambria Math" panose="02040503050406030204" pitchFamily="18" charset="0"/>
                      </a:rPr>
                      <m:t>𝒟</m:t>
                    </m:r>
                  </m:oMath>
                </a14:m>
                <a:r>
                  <a:rPr lang="en-US" sz="3600" dirty="0"/>
                  <a:t> </a:t>
                </a:r>
              </a:p>
            </p:txBody>
          </p:sp>
        </mc:Choice>
        <mc:Fallback xmlns="">
          <p:sp>
            <p:nvSpPr>
              <p:cNvPr id="3" name="Content Placeholder 2">
                <a:extLst>
                  <a:ext uri="{FF2B5EF4-FFF2-40B4-BE49-F238E27FC236}">
                    <a16:creationId xmlns:a16="http://schemas.microsoft.com/office/drawing/2014/main" id="{3CD298EE-232A-4602-BB51-FA680B6EA672}"/>
                  </a:ext>
                </a:extLst>
              </p:cNvPr>
              <p:cNvSpPr>
                <a:spLocks noGrp="1" noRot="1" noChangeAspect="1" noMove="1" noResize="1" noEditPoints="1" noAdjustHandles="1" noChangeArrowheads="1" noChangeShapeType="1" noTextEdit="1"/>
              </p:cNvSpPr>
              <p:nvPr>
                <p:ph idx="1"/>
              </p:nvPr>
            </p:nvSpPr>
            <p:spPr>
              <a:xfrm>
                <a:off x="3298596" y="1846039"/>
                <a:ext cx="5977379" cy="4420593"/>
              </a:xfrm>
              <a:blipFill>
                <a:blip r:embed="rId3"/>
                <a:stretch>
                  <a:fillRect l="-2837" t="-3146" b="-2052"/>
                </a:stretch>
              </a:blipFill>
              <a:ln w="38100">
                <a:solidFill>
                  <a:srgbClr val="C00000"/>
                </a:solidFill>
              </a:ln>
            </p:spPr>
            <p:txBody>
              <a:bodyPr/>
              <a:lstStyle/>
              <a:p>
                <a:r>
                  <a:rPr lang="en-US">
                    <a:noFill/>
                  </a:rPr>
                  <a:t> </a:t>
                </a:r>
              </a:p>
            </p:txBody>
          </p:sp>
        </mc:Fallback>
      </mc:AlternateContent>
    </p:spTree>
    <p:extLst>
      <p:ext uri="{BB962C8B-B14F-4D97-AF65-F5344CB8AC3E}">
        <p14:creationId xmlns:p14="http://schemas.microsoft.com/office/powerpoint/2010/main" val="20508686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49F98-FC53-4C98-8C23-550048D4FCF9}"/>
              </a:ext>
            </a:extLst>
          </p:cNvPr>
          <p:cNvSpPr>
            <a:spLocks noGrp="1"/>
          </p:cNvSpPr>
          <p:nvPr>
            <p:ph type="title"/>
          </p:nvPr>
        </p:nvSpPr>
        <p:spPr/>
        <p:txBody>
          <a:bodyPr/>
          <a:lstStyle/>
          <a:p>
            <a:r>
              <a:rPr lang="en-US" dirty="0">
                <a:solidFill>
                  <a:srgbClr val="C00000"/>
                </a:solidFill>
              </a:rPr>
              <a:t>Bounding the Total Variation Distance</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CD298EE-232A-4602-BB51-FA680B6EA672}"/>
                  </a:ext>
                </a:extLst>
              </p:cNvPr>
              <p:cNvSpPr>
                <a:spLocks noGrp="1"/>
              </p:cNvSpPr>
              <p:nvPr>
                <p:ph idx="1"/>
              </p:nvPr>
            </p:nvSpPr>
            <p:spPr>
              <a:xfrm>
                <a:off x="838200" y="1825625"/>
                <a:ext cx="11020720" cy="2180768"/>
              </a:xfrm>
            </p:spPr>
            <p:txBody>
              <a:bodyPr>
                <a:normAutofit/>
              </a:bodyPr>
              <a:lstStyle/>
              <a:p>
                <a:pPr>
                  <a:buClr>
                    <a:schemeClr val="tx1"/>
                  </a:buClr>
                </a:pPr>
                <a:r>
                  <a:rPr lang="en-US" sz="3200" dirty="0"/>
                  <a:t>Let </a:t>
                </a:r>
                <a14:m>
                  <m:oMath xmlns:m="http://schemas.openxmlformats.org/officeDocument/2006/math">
                    <m:r>
                      <a:rPr lang="en-US" sz="3200" b="0" i="1" smtClean="0">
                        <a:solidFill>
                          <a:srgbClr val="C00000"/>
                        </a:solidFill>
                        <a:latin typeface="Cambria Math" panose="02040503050406030204" pitchFamily="18" charset="0"/>
                      </a:rPr>
                      <m:t>𝑃</m:t>
                    </m:r>
                  </m:oMath>
                </a14:m>
                <a:r>
                  <a:rPr lang="en-US" sz="3200" dirty="0"/>
                  <a:t> be the probability distribution corresponding to </a:t>
                </a:r>
                <a14:m>
                  <m:oMath xmlns:m="http://schemas.openxmlformats.org/officeDocument/2006/math">
                    <m:r>
                      <a:rPr lang="en-US" sz="3200" i="1">
                        <a:solidFill>
                          <a:srgbClr val="00B0F0"/>
                        </a:solidFill>
                        <a:latin typeface="Cambria Math" panose="02040503050406030204" pitchFamily="18" charset="0"/>
                      </a:rPr>
                      <m:t>𝐷</m:t>
                    </m:r>
                    <m:sSub>
                      <m:sSubPr>
                        <m:ctrlPr>
                          <a:rPr lang="en-US" sz="3200" i="1">
                            <a:solidFill>
                              <a:srgbClr val="C00000"/>
                            </a:solidFill>
                            <a:latin typeface="Cambria Math" panose="02040503050406030204" pitchFamily="18" charset="0"/>
                          </a:rPr>
                        </m:ctrlPr>
                      </m:sSubPr>
                      <m:e>
                        <m:r>
                          <a:rPr lang="en-US" sz="3200" i="1">
                            <a:solidFill>
                              <a:srgbClr val="C00000"/>
                            </a:solidFill>
                            <a:latin typeface="Cambria Math" panose="02040503050406030204" pitchFamily="18" charset="0"/>
                          </a:rPr>
                          <m:t>𝑥</m:t>
                        </m:r>
                      </m:e>
                      <m:sub>
                        <m:r>
                          <a:rPr lang="en-US" sz="3200" i="1">
                            <a:solidFill>
                              <a:srgbClr val="C00000"/>
                            </a:solidFill>
                            <a:latin typeface="Cambria Math" panose="02040503050406030204" pitchFamily="18" charset="0"/>
                          </a:rPr>
                          <m:t>𝑝</m:t>
                        </m:r>
                      </m:sub>
                    </m:sSub>
                  </m:oMath>
                </a14:m>
                <a:r>
                  <a:rPr lang="en-US" sz="3200" dirty="0"/>
                  <a:t> and </a:t>
                </a:r>
                <a14:m>
                  <m:oMath xmlns:m="http://schemas.openxmlformats.org/officeDocument/2006/math">
                    <m:r>
                      <a:rPr lang="en-US" sz="3200" b="0" i="1" smtClean="0">
                        <a:solidFill>
                          <a:srgbClr val="C00000"/>
                        </a:solidFill>
                        <a:latin typeface="Cambria Math" panose="02040503050406030204" pitchFamily="18" charset="0"/>
                      </a:rPr>
                      <m:t>𝑄</m:t>
                    </m:r>
                  </m:oMath>
                </a14:m>
                <a:r>
                  <a:rPr lang="en-US" sz="3200" dirty="0"/>
                  <a:t> be the probability distribution corresponding to </a:t>
                </a:r>
                <a14:m>
                  <m:oMath xmlns:m="http://schemas.openxmlformats.org/officeDocument/2006/math">
                    <m:r>
                      <a:rPr lang="en-US" sz="3200" i="1">
                        <a:solidFill>
                          <a:srgbClr val="00B0F0"/>
                        </a:solidFill>
                        <a:latin typeface="Cambria Math" panose="02040503050406030204" pitchFamily="18" charset="0"/>
                      </a:rPr>
                      <m:t>𝐷</m:t>
                    </m:r>
                    <m:sSub>
                      <m:sSubPr>
                        <m:ctrlPr>
                          <a:rPr lang="en-US" sz="3200" i="1">
                            <a:solidFill>
                              <a:srgbClr val="C00000"/>
                            </a:solidFill>
                            <a:latin typeface="Cambria Math" panose="02040503050406030204" pitchFamily="18" charset="0"/>
                          </a:rPr>
                        </m:ctrlPr>
                      </m:sSubPr>
                      <m:e>
                        <m:r>
                          <a:rPr lang="en-US" sz="3200" i="1">
                            <a:solidFill>
                              <a:srgbClr val="C00000"/>
                            </a:solidFill>
                            <a:latin typeface="Cambria Math" panose="02040503050406030204" pitchFamily="18" charset="0"/>
                          </a:rPr>
                          <m:t>𝑥</m:t>
                        </m:r>
                      </m:e>
                      <m:sub>
                        <m:r>
                          <a:rPr lang="en-US" sz="3200" b="0" i="1" smtClean="0">
                            <a:solidFill>
                              <a:srgbClr val="C00000"/>
                            </a:solidFill>
                            <a:latin typeface="Cambria Math" panose="02040503050406030204" pitchFamily="18" charset="0"/>
                          </a:rPr>
                          <m:t>𝑞</m:t>
                        </m:r>
                      </m:sub>
                    </m:sSub>
                  </m:oMath>
                </a14:m>
                <a:endParaRPr lang="en-US" sz="3200" dirty="0"/>
              </a:p>
              <a:p>
                <a:pPr>
                  <a:buClr>
                    <a:schemeClr val="tx1"/>
                  </a:buClr>
                </a:pPr>
                <a:r>
                  <a:rPr lang="en-US" sz="3200" dirty="0"/>
                  <a:t>To bound the total variation distance between </a:t>
                </a:r>
                <a14:m>
                  <m:oMath xmlns:m="http://schemas.openxmlformats.org/officeDocument/2006/math">
                    <m:r>
                      <a:rPr lang="en-US" sz="3200" b="0" i="1" smtClean="0">
                        <a:solidFill>
                          <a:srgbClr val="C00000"/>
                        </a:solidFill>
                        <a:latin typeface="Cambria Math" panose="02040503050406030204" pitchFamily="18" charset="0"/>
                      </a:rPr>
                      <m:t>𝑃</m:t>
                    </m:r>
                  </m:oMath>
                </a14:m>
                <a:r>
                  <a:rPr lang="en-US" sz="3200" dirty="0"/>
                  <a:t> and </a:t>
                </a:r>
                <a14:m>
                  <m:oMath xmlns:m="http://schemas.openxmlformats.org/officeDocument/2006/math">
                    <m:r>
                      <a:rPr lang="en-US" sz="3200" i="1">
                        <a:solidFill>
                          <a:srgbClr val="C00000"/>
                        </a:solidFill>
                        <a:latin typeface="Cambria Math" panose="02040503050406030204" pitchFamily="18" charset="0"/>
                      </a:rPr>
                      <m:t>𝑄</m:t>
                    </m:r>
                  </m:oMath>
                </a14:m>
                <a:r>
                  <a:rPr lang="en-US" sz="3200" dirty="0"/>
                  <a:t>, note</a:t>
                </a:r>
              </a:p>
            </p:txBody>
          </p:sp>
        </mc:Choice>
        <mc:Fallback xmlns="">
          <p:sp>
            <p:nvSpPr>
              <p:cNvPr id="3" name="Content Placeholder 2">
                <a:extLst>
                  <a:ext uri="{FF2B5EF4-FFF2-40B4-BE49-F238E27FC236}">
                    <a16:creationId xmlns:a16="http://schemas.microsoft.com/office/drawing/2014/main" id="{3CD298EE-232A-4602-BB51-FA680B6EA672}"/>
                  </a:ext>
                </a:extLst>
              </p:cNvPr>
              <p:cNvSpPr>
                <a:spLocks noGrp="1" noRot="1" noChangeAspect="1" noMove="1" noResize="1" noEditPoints="1" noAdjustHandles="1" noChangeArrowheads="1" noChangeShapeType="1" noTextEdit="1"/>
              </p:cNvSpPr>
              <p:nvPr>
                <p:ph idx="1"/>
              </p:nvPr>
            </p:nvSpPr>
            <p:spPr>
              <a:xfrm>
                <a:off x="838200" y="1825625"/>
                <a:ext cx="11020720" cy="2180768"/>
              </a:xfrm>
              <a:blipFill>
                <a:blip r:embed="rId3"/>
                <a:stretch>
                  <a:fillRect l="-1273" t="-502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71685538-49BD-DD21-A9E2-28ED8B3163FD}"/>
                  </a:ext>
                </a:extLst>
              </p:cNvPr>
              <p:cNvSpPr txBox="1"/>
              <p:nvPr/>
            </p:nvSpPr>
            <p:spPr>
              <a:xfrm>
                <a:off x="537328" y="3748403"/>
                <a:ext cx="10880888" cy="136954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en-US" sz="3200" b="0" i="1" smtClean="0">
                              <a:solidFill>
                                <a:srgbClr val="C00000"/>
                              </a:solidFill>
                              <a:latin typeface="Cambria Math" panose="02040503050406030204" pitchFamily="18" charset="0"/>
                            </a:rPr>
                          </m:ctrlPr>
                        </m:dPr>
                        <m:e>
                          <m:r>
                            <a:rPr lang="en-US" sz="3200" b="0" i="1" smtClean="0">
                              <a:solidFill>
                                <a:srgbClr val="C00000"/>
                              </a:solidFill>
                              <a:latin typeface="Cambria Math" panose="02040503050406030204" pitchFamily="18" charset="0"/>
                            </a:rPr>
                            <m:t>𝑃</m:t>
                          </m:r>
                          <m:d>
                            <m:dPr>
                              <m:ctrlPr>
                                <a:rPr lang="en-US" sz="3200" b="0" i="1" smtClean="0">
                                  <a:solidFill>
                                    <a:srgbClr val="C00000"/>
                                  </a:solidFill>
                                  <a:latin typeface="Cambria Math" panose="02040503050406030204" pitchFamily="18" charset="0"/>
                                </a:rPr>
                              </m:ctrlPr>
                            </m:dPr>
                            <m:e>
                              <m:r>
                                <a:rPr lang="en-US" sz="3200" b="0" i="1" smtClean="0">
                                  <a:solidFill>
                                    <a:srgbClr val="C00000"/>
                                  </a:solidFill>
                                  <a:latin typeface="Cambria Math" panose="02040503050406030204" pitchFamily="18" charset="0"/>
                                </a:rPr>
                                <m:t>𝑥</m:t>
                              </m:r>
                            </m:e>
                          </m:d>
                          <m:r>
                            <a:rPr lang="en-US" sz="3200" b="0" i="1" smtClean="0">
                              <a:solidFill>
                                <a:srgbClr val="C00000"/>
                              </a:solidFill>
                              <a:latin typeface="Cambria Math" panose="02040503050406030204" pitchFamily="18" charset="0"/>
                            </a:rPr>
                            <m:t>−</m:t>
                          </m:r>
                          <m:r>
                            <a:rPr lang="en-US" sz="3200" b="0" i="1" smtClean="0">
                              <a:solidFill>
                                <a:srgbClr val="C00000"/>
                              </a:solidFill>
                              <a:latin typeface="Cambria Math" panose="02040503050406030204" pitchFamily="18" charset="0"/>
                            </a:rPr>
                            <m:t>𝑄</m:t>
                          </m:r>
                          <m:d>
                            <m:dPr>
                              <m:ctrlPr>
                                <a:rPr lang="en-US" sz="3200" b="0" i="1" smtClean="0">
                                  <a:solidFill>
                                    <a:srgbClr val="C00000"/>
                                  </a:solidFill>
                                  <a:latin typeface="Cambria Math" panose="02040503050406030204" pitchFamily="18" charset="0"/>
                                </a:rPr>
                              </m:ctrlPr>
                            </m:dPr>
                            <m:e>
                              <m:r>
                                <a:rPr lang="en-US" sz="3200" b="0" i="1" smtClean="0">
                                  <a:solidFill>
                                    <a:srgbClr val="C00000"/>
                                  </a:solidFill>
                                  <a:latin typeface="Cambria Math" panose="02040503050406030204" pitchFamily="18" charset="0"/>
                                </a:rPr>
                                <m:t>𝑥</m:t>
                              </m:r>
                            </m:e>
                          </m:d>
                        </m:e>
                      </m:d>
                      <m:r>
                        <a:rPr lang="en-US" sz="3200" b="0" i="1" smtClean="0">
                          <a:solidFill>
                            <a:srgbClr val="C00000"/>
                          </a:solidFill>
                          <a:latin typeface="Cambria Math" panose="02040503050406030204" pitchFamily="18" charset="0"/>
                        </a:rPr>
                        <m:t>=</m:t>
                      </m:r>
                      <m:d>
                        <m:dPr>
                          <m:begChr m:val="|"/>
                          <m:endChr m:val="|"/>
                          <m:ctrlPr>
                            <a:rPr lang="en-US" sz="3200" b="0" i="1" smtClean="0">
                              <a:solidFill>
                                <a:srgbClr val="C00000"/>
                              </a:solidFill>
                              <a:latin typeface="Cambria Math" panose="02040503050406030204" pitchFamily="18" charset="0"/>
                            </a:rPr>
                          </m:ctrlPr>
                        </m:dPr>
                        <m:e>
                          <m:f>
                            <m:fPr>
                              <m:ctrlPr>
                                <a:rPr lang="en-US" sz="3200" i="1">
                                  <a:solidFill>
                                    <a:srgbClr val="C00000"/>
                                  </a:solidFill>
                                  <a:latin typeface="Cambria Math" panose="02040503050406030204" pitchFamily="18" charset="0"/>
                                </a:rPr>
                              </m:ctrlPr>
                            </m:fPr>
                            <m:num>
                              <m:r>
                                <a:rPr lang="en-US" sz="3200" i="1">
                                  <a:solidFill>
                                    <a:srgbClr val="C00000"/>
                                  </a:solidFill>
                                  <a:latin typeface="Cambria Math" panose="02040503050406030204" pitchFamily="18" charset="0"/>
                                </a:rPr>
                                <m:t>1</m:t>
                              </m:r>
                            </m:num>
                            <m:den>
                              <m:sSup>
                                <m:sSupPr>
                                  <m:ctrlPr>
                                    <a:rPr lang="en-US" sz="3200" i="1">
                                      <a:solidFill>
                                        <a:srgbClr val="C00000"/>
                                      </a:solidFill>
                                      <a:latin typeface="Cambria Math" panose="02040503050406030204" pitchFamily="18" charset="0"/>
                                    </a:rPr>
                                  </m:ctrlPr>
                                </m:sSupPr>
                                <m:e>
                                  <m:d>
                                    <m:dPr>
                                      <m:ctrlPr>
                                        <a:rPr lang="en-US" sz="3200" i="1">
                                          <a:solidFill>
                                            <a:srgbClr val="C00000"/>
                                          </a:solidFill>
                                          <a:latin typeface="Cambria Math" panose="02040503050406030204" pitchFamily="18" charset="0"/>
                                        </a:rPr>
                                      </m:ctrlPr>
                                    </m:dPr>
                                    <m:e>
                                      <m:r>
                                        <a:rPr lang="en-US" sz="3200" i="1">
                                          <a:solidFill>
                                            <a:srgbClr val="C00000"/>
                                          </a:solidFill>
                                          <a:latin typeface="Cambria Math" panose="02040503050406030204" pitchFamily="18" charset="0"/>
                                        </a:rPr>
                                        <m:t>2</m:t>
                                      </m:r>
                                      <m:r>
                                        <a:rPr lang="en-US" sz="3200" i="1">
                                          <a:solidFill>
                                            <a:srgbClr val="C00000"/>
                                          </a:solidFill>
                                          <a:latin typeface="Cambria Math" panose="02040503050406030204" pitchFamily="18" charset="0"/>
                                        </a:rPr>
                                        <m:t>𝜋</m:t>
                                      </m:r>
                                    </m:e>
                                  </m:d>
                                </m:e>
                                <m:sup>
                                  <m:r>
                                    <a:rPr lang="en-US" sz="3200" i="1">
                                      <a:solidFill>
                                        <a:srgbClr val="C00000"/>
                                      </a:solidFill>
                                      <a:latin typeface="Cambria Math" panose="02040503050406030204" pitchFamily="18" charset="0"/>
                                    </a:rPr>
                                    <m:t>𝑟</m:t>
                                  </m:r>
                                </m:sup>
                              </m:sSup>
                            </m:den>
                          </m:f>
                          <m:nary>
                            <m:naryPr>
                              <m:ctrlPr>
                                <a:rPr lang="en-US" sz="3200" i="1">
                                  <a:solidFill>
                                    <a:srgbClr val="C00000"/>
                                  </a:solidFill>
                                  <a:latin typeface="Cambria Math" panose="02040503050406030204" pitchFamily="18" charset="0"/>
                                </a:rPr>
                              </m:ctrlPr>
                            </m:naryPr>
                            <m:sub>
                              <m:r>
                                <m:rPr>
                                  <m:brk m:alnAt="23"/>
                                </m:rPr>
                                <a:rPr lang="en-US" sz="3200" i="1">
                                  <a:solidFill>
                                    <a:srgbClr val="C00000"/>
                                  </a:solidFill>
                                  <a:latin typeface="Cambria Math" panose="02040503050406030204" pitchFamily="18" charset="0"/>
                                </a:rPr>
                                <m:t>𝑢</m:t>
                              </m:r>
                              <m:r>
                                <a:rPr lang="en-US" sz="3200" i="1">
                                  <a:solidFill>
                                    <a:srgbClr val="C00000"/>
                                  </a:solidFill>
                                  <a:latin typeface="Cambria Math" panose="02040503050406030204" pitchFamily="18" charset="0"/>
                                </a:rPr>
                                <m:t>∈</m:t>
                              </m:r>
                              <m:sSup>
                                <m:sSupPr>
                                  <m:ctrlPr>
                                    <a:rPr lang="en-US" sz="3200" i="1">
                                      <a:solidFill>
                                        <a:srgbClr val="C00000"/>
                                      </a:solidFill>
                                      <a:latin typeface="Cambria Math" panose="02040503050406030204" pitchFamily="18" charset="0"/>
                                    </a:rPr>
                                  </m:ctrlPr>
                                </m:sSupPr>
                                <m:e>
                                  <m:d>
                                    <m:dPr>
                                      <m:begChr m:val="["/>
                                      <m:endChr m:val="]"/>
                                      <m:ctrlPr>
                                        <a:rPr lang="en-US" sz="3200" i="1">
                                          <a:solidFill>
                                            <a:srgbClr val="C00000"/>
                                          </a:solidFill>
                                          <a:latin typeface="Cambria Math" panose="02040503050406030204" pitchFamily="18" charset="0"/>
                                        </a:rPr>
                                      </m:ctrlPr>
                                    </m:dPr>
                                    <m:e>
                                      <m:r>
                                        <a:rPr lang="en-US" sz="3200" i="1">
                                          <a:solidFill>
                                            <a:srgbClr val="C00000"/>
                                          </a:solidFill>
                                          <a:latin typeface="Cambria Math" panose="02040503050406030204" pitchFamily="18" charset="0"/>
                                        </a:rPr>
                                        <m:t>−2</m:t>
                                      </m:r>
                                      <m:r>
                                        <a:rPr lang="en-US" sz="3200" i="1">
                                          <a:solidFill>
                                            <a:srgbClr val="C00000"/>
                                          </a:solidFill>
                                          <a:latin typeface="Cambria Math" panose="02040503050406030204" pitchFamily="18" charset="0"/>
                                        </a:rPr>
                                        <m:t>𝜋</m:t>
                                      </m:r>
                                      <m:r>
                                        <a:rPr lang="en-US" sz="3200" i="1">
                                          <a:solidFill>
                                            <a:srgbClr val="C00000"/>
                                          </a:solidFill>
                                          <a:latin typeface="Cambria Math" panose="02040503050406030204" pitchFamily="18" charset="0"/>
                                        </a:rPr>
                                        <m:t>, 2</m:t>
                                      </m:r>
                                      <m:r>
                                        <a:rPr lang="en-US" sz="3200" i="1">
                                          <a:solidFill>
                                            <a:srgbClr val="C00000"/>
                                          </a:solidFill>
                                          <a:latin typeface="Cambria Math" panose="02040503050406030204" pitchFamily="18" charset="0"/>
                                        </a:rPr>
                                        <m:t>𝜋</m:t>
                                      </m:r>
                                    </m:e>
                                  </m:d>
                                </m:e>
                                <m:sup>
                                  <m:r>
                                    <a:rPr lang="en-US" sz="3200" i="1">
                                      <a:solidFill>
                                        <a:srgbClr val="C00000"/>
                                      </a:solidFill>
                                      <a:latin typeface="Cambria Math" panose="02040503050406030204" pitchFamily="18" charset="0"/>
                                    </a:rPr>
                                    <m:t>𝑟</m:t>
                                  </m:r>
                                </m:sup>
                              </m:sSup>
                            </m:sub>
                            <m:sup/>
                            <m:e>
                              <m:sSup>
                                <m:sSupPr>
                                  <m:ctrlPr>
                                    <a:rPr lang="en-US" sz="3200" i="1">
                                      <a:solidFill>
                                        <a:srgbClr val="C00000"/>
                                      </a:solidFill>
                                      <a:latin typeface="Cambria Math" panose="02040503050406030204" pitchFamily="18" charset="0"/>
                                    </a:rPr>
                                  </m:ctrlPr>
                                </m:sSupPr>
                                <m:e>
                                  <m:r>
                                    <a:rPr lang="en-US" sz="3200" i="1">
                                      <a:solidFill>
                                        <a:srgbClr val="C00000"/>
                                      </a:solidFill>
                                      <a:latin typeface="Cambria Math" panose="02040503050406030204" pitchFamily="18" charset="0"/>
                                    </a:rPr>
                                    <m:t>𝑒</m:t>
                                  </m:r>
                                </m:e>
                                <m:sup>
                                  <m:r>
                                    <a:rPr lang="en-US" sz="3200" i="1">
                                      <a:solidFill>
                                        <a:srgbClr val="C00000"/>
                                      </a:solidFill>
                                      <a:latin typeface="Cambria Math" panose="02040503050406030204" pitchFamily="18" charset="0"/>
                                    </a:rPr>
                                    <m:t>𝑖</m:t>
                                  </m:r>
                                  <m:d>
                                    <m:dPr>
                                      <m:begChr m:val="⟨"/>
                                      <m:endChr m:val="⟩"/>
                                      <m:ctrlPr>
                                        <a:rPr lang="en-US" sz="3200" i="1">
                                          <a:solidFill>
                                            <a:srgbClr val="C00000"/>
                                          </a:solidFill>
                                          <a:latin typeface="Cambria Math" panose="02040503050406030204" pitchFamily="18" charset="0"/>
                                        </a:rPr>
                                      </m:ctrlPr>
                                    </m:dPr>
                                    <m:e>
                                      <m:r>
                                        <a:rPr lang="en-US" sz="3200" i="1">
                                          <a:solidFill>
                                            <a:srgbClr val="C00000"/>
                                          </a:solidFill>
                                          <a:latin typeface="Cambria Math" panose="02040503050406030204" pitchFamily="18" charset="0"/>
                                        </a:rPr>
                                        <m:t>𝑢</m:t>
                                      </m:r>
                                      <m:r>
                                        <a:rPr lang="en-US" sz="3200" i="1">
                                          <a:solidFill>
                                            <a:srgbClr val="C00000"/>
                                          </a:solidFill>
                                          <a:latin typeface="Cambria Math" panose="02040503050406030204" pitchFamily="18" charset="0"/>
                                        </a:rPr>
                                        <m:t>,</m:t>
                                      </m:r>
                                      <m:r>
                                        <a:rPr lang="en-US" sz="3200" i="1">
                                          <a:solidFill>
                                            <a:srgbClr val="C00000"/>
                                          </a:solidFill>
                                          <a:latin typeface="Cambria Math" panose="02040503050406030204" pitchFamily="18" charset="0"/>
                                        </a:rPr>
                                        <m:t>𝑥</m:t>
                                      </m:r>
                                    </m:e>
                                  </m:d>
                                </m:sup>
                              </m:sSup>
                            </m:e>
                          </m:nary>
                          <m:d>
                            <m:dPr>
                              <m:ctrlPr>
                                <a:rPr lang="en-US" sz="3200" i="1">
                                  <a:solidFill>
                                    <a:srgbClr val="C00000"/>
                                  </a:solidFill>
                                  <a:latin typeface="Cambria Math" panose="02040503050406030204" pitchFamily="18" charset="0"/>
                                </a:rPr>
                              </m:ctrlPr>
                            </m:dPr>
                            <m:e>
                              <m:acc>
                                <m:accPr>
                                  <m:chr m:val="̂"/>
                                  <m:ctrlPr>
                                    <a:rPr lang="en-US" sz="3200" i="1">
                                      <a:solidFill>
                                        <a:srgbClr val="C00000"/>
                                      </a:solidFill>
                                      <a:latin typeface="Cambria Math" panose="02040503050406030204" pitchFamily="18" charset="0"/>
                                    </a:rPr>
                                  </m:ctrlPr>
                                </m:accPr>
                                <m:e>
                                  <m:r>
                                    <a:rPr lang="en-US" sz="3200" i="1">
                                      <a:solidFill>
                                        <a:srgbClr val="C00000"/>
                                      </a:solidFill>
                                      <a:latin typeface="Cambria Math" panose="02040503050406030204" pitchFamily="18" charset="0"/>
                                    </a:rPr>
                                    <m:t>𝑃</m:t>
                                  </m:r>
                                </m:e>
                              </m:acc>
                              <m:d>
                                <m:dPr>
                                  <m:ctrlPr>
                                    <a:rPr lang="en-US" sz="3200" i="1">
                                      <a:solidFill>
                                        <a:srgbClr val="C00000"/>
                                      </a:solidFill>
                                      <a:latin typeface="Cambria Math" panose="02040503050406030204" pitchFamily="18" charset="0"/>
                                    </a:rPr>
                                  </m:ctrlPr>
                                </m:dPr>
                                <m:e>
                                  <m:r>
                                    <a:rPr lang="en-US" sz="3200" b="0" i="1" smtClean="0">
                                      <a:solidFill>
                                        <a:srgbClr val="C00000"/>
                                      </a:solidFill>
                                      <a:latin typeface="Cambria Math" panose="02040503050406030204" pitchFamily="18" charset="0"/>
                                    </a:rPr>
                                    <m:t>𝑢</m:t>
                                  </m:r>
                                </m:e>
                              </m:d>
                              <m:r>
                                <a:rPr lang="en-US" sz="3200" i="1">
                                  <a:solidFill>
                                    <a:srgbClr val="C00000"/>
                                  </a:solidFill>
                                  <a:latin typeface="Cambria Math" panose="02040503050406030204" pitchFamily="18" charset="0"/>
                                </a:rPr>
                                <m:t>−</m:t>
                              </m:r>
                              <m:acc>
                                <m:accPr>
                                  <m:chr m:val="̂"/>
                                  <m:ctrlPr>
                                    <a:rPr lang="en-US" sz="3200" i="1">
                                      <a:solidFill>
                                        <a:srgbClr val="C00000"/>
                                      </a:solidFill>
                                      <a:latin typeface="Cambria Math" panose="02040503050406030204" pitchFamily="18" charset="0"/>
                                    </a:rPr>
                                  </m:ctrlPr>
                                </m:accPr>
                                <m:e>
                                  <m:r>
                                    <a:rPr lang="en-US" sz="3200" i="1">
                                      <a:solidFill>
                                        <a:srgbClr val="C00000"/>
                                      </a:solidFill>
                                      <a:latin typeface="Cambria Math" panose="02040503050406030204" pitchFamily="18" charset="0"/>
                                    </a:rPr>
                                    <m:t>𝑄</m:t>
                                  </m:r>
                                </m:e>
                              </m:acc>
                              <m:d>
                                <m:dPr>
                                  <m:ctrlPr>
                                    <a:rPr lang="en-US" sz="3200" i="1">
                                      <a:solidFill>
                                        <a:srgbClr val="C00000"/>
                                      </a:solidFill>
                                      <a:latin typeface="Cambria Math" panose="02040503050406030204" pitchFamily="18" charset="0"/>
                                    </a:rPr>
                                  </m:ctrlPr>
                                </m:dPr>
                                <m:e>
                                  <m:r>
                                    <a:rPr lang="en-US" sz="3200" b="0" i="1" smtClean="0">
                                      <a:solidFill>
                                        <a:srgbClr val="C00000"/>
                                      </a:solidFill>
                                      <a:latin typeface="Cambria Math" panose="02040503050406030204" pitchFamily="18" charset="0"/>
                                    </a:rPr>
                                    <m:t>𝑢</m:t>
                                  </m:r>
                                </m:e>
                              </m:d>
                            </m:e>
                          </m:d>
                          <m:r>
                            <m:rPr>
                              <m:sty m:val="p"/>
                            </m:rPr>
                            <a:rPr lang="en-US" sz="3200">
                              <a:solidFill>
                                <a:srgbClr val="C00000"/>
                              </a:solidFill>
                              <a:latin typeface="Cambria Math" panose="02040503050406030204" pitchFamily="18" charset="0"/>
                            </a:rPr>
                            <m:t>d</m:t>
                          </m:r>
                          <m:r>
                            <a:rPr lang="en-US" sz="3200" i="1">
                              <a:solidFill>
                                <a:srgbClr val="C00000"/>
                              </a:solidFill>
                              <a:latin typeface="Cambria Math" panose="02040503050406030204" pitchFamily="18" charset="0"/>
                            </a:rPr>
                            <m:t>𝑢</m:t>
                          </m:r>
                        </m:e>
                      </m:d>
                    </m:oMath>
                  </m:oMathPara>
                </a14:m>
                <a:endParaRPr lang="en-US" sz="3200" dirty="0"/>
              </a:p>
            </p:txBody>
          </p:sp>
        </mc:Choice>
        <mc:Fallback>
          <p:sp>
            <p:nvSpPr>
              <p:cNvPr id="5" name="TextBox 4">
                <a:extLst>
                  <a:ext uri="{FF2B5EF4-FFF2-40B4-BE49-F238E27FC236}">
                    <a16:creationId xmlns:a16="http://schemas.microsoft.com/office/drawing/2014/main" id="{71685538-49BD-DD21-A9E2-28ED8B3163FD}"/>
                  </a:ext>
                </a:extLst>
              </p:cNvPr>
              <p:cNvSpPr txBox="1">
                <a:spLocks noRot="1" noChangeAspect="1" noMove="1" noResize="1" noEditPoints="1" noAdjustHandles="1" noChangeArrowheads="1" noChangeShapeType="1" noTextEdit="1"/>
              </p:cNvSpPr>
              <p:nvPr/>
            </p:nvSpPr>
            <p:spPr>
              <a:xfrm>
                <a:off x="537328" y="3748403"/>
                <a:ext cx="10880888" cy="136954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22815A0B-E9A3-CDE3-8BA4-07998BB315A4}"/>
                  </a:ext>
                </a:extLst>
              </p:cNvPr>
              <p:cNvSpPr txBox="1"/>
              <p:nvPr/>
            </p:nvSpPr>
            <p:spPr>
              <a:xfrm>
                <a:off x="3273458" y="5107709"/>
                <a:ext cx="6398444" cy="855555"/>
              </a:xfrm>
              <a:prstGeom prst="rect">
                <a:avLst/>
              </a:prstGeom>
              <a:noFill/>
            </p:spPr>
            <p:txBody>
              <a:bodyPr wrap="square">
                <a:spAutoFit/>
              </a:bodyPr>
              <a:lstStyle/>
              <a:p>
                <a14:m>
                  <m:oMath xmlns:m="http://schemas.openxmlformats.org/officeDocument/2006/math">
                    <m:r>
                      <a:rPr lang="en-US" sz="3200" b="0" i="1" smtClean="0">
                        <a:solidFill>
                          <a:srgbClr val="C00000"/>
                        </a:solidFill>
                        <a:latin typeface="Cambria Math" panose="02040503050406030204" pitchFamily="18" charset="0"/>
                      </a:rPr>
                      <m:t>≤</m:t>
                    </m:r>
                    <m:f>
                      <m:fPr>
                        <m:ctrlPr>
                          <a:rPr lang="en-US" sz="3200" i="1">
                            <a:solidFill>
                              <a:srgbClr val="C00000"/>
                            </a:solidFill>
                            <a:latin typeface="Cambria Math" panose="02040503050406030204" pitchFamily="18" charset="0"/>
                          </a:rPr>
                        </m:ctrlPr>
                      </m:fPr>
                      <m:num>
                        <m:r>
                          <a:rPr lang="en-US" sz="3200" i="1">
                            <a:solidFill>
                              <a:srgbClr val="C00000"/>
                            </a:solidFill>
                            <a:latin typeface="Cambria Math" panose="02040503050406030204" pitchFamily="18" charset="0"/>
                          </a:rPr>
                          <m:t>1</m:t>
                        </m:r>
                      </m:num>
                      <m:den>
                        <m:sSup>
                          <m:sSupPr>
                            <m:ctrlPr>
                              <a:rPr lang="en-US" sz="3200" i="1">
                                <a:solidFill>
                                  <a:srgbClr val="C00000"/>
                                </a:solidFill>
                                <a:latin typeface="Cambria Math" panose="02040503050406030204" pitchFamily="18" charset="0"/>
                              </a:rPr>
                            </m:ctrlPr>
                          </m:sSupPr>
                          <m:e>
                            <m:d>
                              <m:dPr>
                                <m:ctrlPr>
                                  <a:rPr lang="en-US" sz="3200" i="1">
                                    <a:solidFill>
                                      <a:srgbClr val="C00000"/>
                                    </a:solidFill>
                                    <a:latin typeface="Cambria Math" panose="02040503050406030204" pitchFamily="18" charset="0"/>
                                  </a:rPr>
                                </m:ctrlPr>
                              </m:dPr>
                              <m:e>
                                <m:r>
                                  <a:rPr lang="en-US" sz="3200" i="1">
                                    <a:solidFill>
                                      <a:srgbClr val="C00000"/>
                                    </a:solidFill>
                                    <a:latin typeface="Cambria Math" panose="02040503050406030204" pitchFamily="18" charset="0"/>
                                  </a:rPr>
                                  <m:t>2</m:t>
                                </m:r>
                                <m:r>
                                  <a:rPr lang="en-US" sz="3200" i="1">
                                    <a:solidFill>
                                      <a:srgbClr val="C00000"/>
                                    </a:solidFill>
                                    <a:latin typeface="Cambria Math" panose="02040503050406030204" pitchFamily="18" charset="0"/>
                                  </a:rPr>
                                  <m:t>𝜋</m:t>
                                </m:r>
                              </m:e>
                            </m:d>
                          </m:e>
                          <m:sup>
                            <m:r>
                              <a:rPr lang="en-US" sz="3200" i="1">
                                <a:solidFill>
                                  <a:srgbClr val="C00000"/>
                                </a:solidFill>
                                <a:latin typeface="Cambria Math" panose="02040503050406030204" pitchFamily="18" charset="0"/>
                              </a:rPr>
                              <m:t>𝑟</m:t>
                            </m:r>
                          </m:sup>
                        </m:sSup>
                      </m:den>
                    </m:f>
                  </m:oMath>
                </a14:m>
                <a:r>
                  <a:rPr lang="en-US" sz="3200" dirty="0">
                    <a:solidFill>
                      <a:srgbClr val="C00000"/>
                    </a:solidFill>
                  </a:rPr>
                  <a:t> </a:t>
                </a:r>
                <a14:m>
                  <m:oMath xmlns:m="http://schemas.openxmlformats.org/officeDocument/2006/math">
                    <m:nary>
                      <m:naryPr>
                        <m:ctrlPr>
                          <a:rPr lang="en-US" sz="3200" i="1">
                            <a:solidFill>
                              <a:srgbClr val="C00000"/>
                            </a:solidFill>
                            <a:latin typeface="Cambria Math" panose="02040503050406030204" pitchFamily="18" charset="0"/>
                          </a:rPr>
                        </m:ctrlPr>
                      </m:naryPr>
                      <m:sub>
                        <m:r>
                          <m:rPr>
                            <m:brk m:alnAt="23"/>
                          </m:rPr>
                          <a:rPr lang="en-US" sz="3200" i="1">
                            <a:solidFill>
                              <a:srgbClr val="C00000"/>
                            </a:solidFill>
                            <a:latin typeface="Cambria Math" panose="02040503050406030204" pitchFamily="18" charset="0"/>
                          </a:rPr>
                          <m:t>𝑢</m:t>
                        </m:r>
                        <m:r>
                          <a:rPr lang="en-US" sz="3200" i="1">
                            <a:solidFill>
                              <a:srgbClr val="C00000"/>
                            </a:solidFill>
                            <a:latin typeface="Cambria Math" panose="02040503050406030204" pitchFamily="18" charset="0"/>
                          </a:rPr>
                          <m:t>∈</m:t>
                        </m:r>
                        <m:sSup>
                          <m:sSupPr>
                            <m:ctrlPr>
                              <a:rPr lang="en-US" sz="3200" i="1">
                                <a:solidFill>
                                  <a:srgbClr val="C00000"/>
                                </a:solidFill>
                                <a:latin typeface="Cambria Math" panose="02040503050406030204" pitchFamily="18" charset="0"/>
                              </a:rPr>
                            </m:ctrlPr>
                          </m:sSupPr>
                          <m:e>
                            <m:d>
                              <m:dPr>
                                <m:begChr m:val="["/>
                                <m:endChr m:val="]"/>
                                <m:ctrlPr>
                                  <a:rPr lang="en-US" sz="3200" i="1">
                                    <a:solidFill>
                                      <a:srgbClr val="C00000"/>
                                    </a:solidFill>
                                    <a:latin typeface="Cambria Math" panose="02040503050406030204" pitchFamily="18" charset="0"/>
                                  </a:rPr>
                                </m:ctrlPr>
                              </m:dPr>
                              <m:e>
                                <m:r>
                                  <a:rPr lang="en-US" sz="3200" i="1">
                                    <a:solidFill>
                                      <a:srgbClr val="C00000"/>
                                    </a:solidFill>
                                    <a:latin typeface="Cambria Math" panose="02040503050406030204" pitchFamily="18" charset="0"/>
                                  </a:rPr>
                                  <m:t>−2</m:t>
                                </m:r>
                                <m:r>
                                  <a:rPr lang="en-US" sz="3200" i="1">
                                    <a:solidFill>
                                      <a:srgbClr val="C00000"/>
                                    </a:solidFill>
                                    <a:latin typeface="Cambria Math" panose="02040503050406030204" pitchFamily="18" charset="0"/>
                                  </a:rPr>
                                  <m:t>𝜋</m:t>
                                </m:r>
                                <m:r>
                                  <a:rPr lang="en-US" sz="3200" i="1">
                                    <a:solidFill>
                                      <a:srgbClr val="C00000"/>
                                    </a:solidFill>
                                    <a:latin typeface="Cambria Math" panose="02040503050406030204" pitchFamily="18" charset="0"/>
                                  </a:rPr>
                                  <m:t>, 2</m:t>
                                </m:r>
                                <m:r>
                                  <a:rPr lang="en-US" sz="3200" i="1">
                                    <a:solidFill>
                                      <a:srgbClr val="C00000"/>
                                    </a:solidFill>
                                    <a:latin typeface="Cambria Math" panose="02040503050406030204" pitchFamily="18" charset="0"/>
                                  </a:rPr>
                                  <m:t>𝜋</m:t>
                                </m:r>
                              </m:e>
                            </m:d>
                          </m:e>
                          <m:sup>
                            <m:r>
                              <a:rPr lang="en-US" sz="3200" i="1">
                                <a:solidFill>
                                  <a:srgbClr val="C00000"/>
                                </a:solidFill>
                                <a:latin typeface="Cambria Math" panose="02040503050406030204" pitchFamily="18" charset="0"/>
                              </a:rPr>
                              <m:t>𝑟</m:t>
                            </m:r>
                          </m:sup>
                        </m:sSup>
                      </m:sub>
                      <m:sup/>
                      <m:e>
                        <m:d>
                          <m:dPr>
                            <m:begChr m:val="|"/>
                            <m:endChr m:val="|"/>
                            <m:ctrlPr>
                              <a:rPr lang="en-US" sz="3200" b="0" i="1" smtClean="0">
                                <a:solidFill>
                                  <a:srgbClr val="C00000"/>
                                </a:solidFill>
                                <a:latin typeface="Cambria Math" panose="02040503050406030204" pitchFamily="18" charset="0"/>
                              </a:rPr>
                            </m:ctrlPr>
                          </m:dPr>
                          <m:e>
                            <m:acc>
                              <m:accPr>
                                <m:chr m:val="̂"/>
                                <m:ctrlPr>
                                  <a:rPr lang="en-US" sz="3200" i="1">
                                    <a:solidFill>
                                      <a:srgbClr val="C00000"/>
                                    </a:solidFill>
                                    <a:latin typeface="Cambria Math" panose="02040503050406030204" pitchFamily="18" charset="0"/>
                                  </a:rPr>
                                </m:ctrlPr>
                              </m:accPr>
                              <m:e>
                                <m:r>
                                  <a:rPr lang="en-US" sz="3200" i="1">
                                    <a:solidFill>
                                      <a:srgbClr val="C00000"/>
                                    </a:solidFill>
                                    <a:latin typeface="Cambria Math" panose="02040503050406030204" pitchFamily="18" charset="0"/>
                                  </a:rPr>
                                  <m:t>𝑃</m:t>
                                </m:r>
                              </m:e>
                            </m:acc>
                            <m:d>
                              <m:dPr>
                                <m:ctrlPr>
                                  <a:rPr lang="en-US" sz="3200" i="1">
                                    <a:solidFill>
                                      <a:srgbClr val="C00000"/>
                                    </a:solidFill>
                                    <a:latin typeface="Cambria Math" panose="02040503050406030204" pitchFamily="18" charset="0"/>
                                  </a:rPr>
                                </m:ctrlPr>
                              </m:dPr>
                              <m:e>
                                <m:r>
                                  <a:rPr lang="en-US" sz="3200" b="0" i="1" smtClean="0">
                                    <a:solidFill>
                                      <a:srgbClr val="C00000"/>
                                    </a:solidFill>
                                    <a:latin typeface="Cambria Math" panose="02040503050406030204" pitchFamily="18" charset="0"/>
                                  </a:rPr>
                                  <m:t>𝑢</m:t>
                                </m:r>
                              </m:e>
                            </m:d>
                            <m:r>
                              <a:rPr lang="en-US" sz="3200" i="1">
                                <a:solidFill>
                                  <a:srgbClr val="C00000"/>
                                </a:solidFill>
                                <a:latin typeface="Cambria Math" panose="02040503050406030204" pitchFamily="18" charset="0"/>
                              </a:rPr>
                              <m:t>−</m:t>
                            </m:r>
                            <m:acc>
                              <m:accPr>
                                <m:chr m:val="̂"/>
                                <m:ctrlPr>
                                  <a:rPr lang="en-US" sz="3200" i="1">
                                    <a:solidFill>
                                      <a:srgbClr val="C00000"/>
                                    </a:solidFill>
                                    <a:latin typeface="Cambria Math" panose="02040503050406030204" pitchFamily="18" charset="0"/>
                                  </a:rPr>
                                </m:ctrlPr>
                              </m:accPr>
                              <m:e>
                                <m:r>
                                  <a:rPr lang="en-US" sz="3200" i="1">
                                    <a:solidFill>
                                      <a:srgbClr val="C00000"/>
                                    </a:solidFill>
                                    <a:latin typeface="Cambria Math" panose="02040503050406030204" pitchFamily="18" charset="0"/>
                                  </a:rPr>
                                  <m:t>𝑄</m:t>
                                </m:r>
                              </m:e>
                            </m:acc>
                            <m:d>
                              <m:dPr>
                                <m:ctrlPr>
                                  <a:rPr lang="en-US" sz="3200" i="1">
                                    <a:solidFill>
                                      <a:srgbClr val="C00000"/>
                                    </a:solidFill>
                                    <a:latin typeface="Cambria Math" panose="02040503050406030204" pitchFamily="18" charset="0"/>
                                  </a:rPr>
                                </m:ctrlPr>
                              </m:dPr>
                              <m:e>
                                <m:r>
                                  <a:rPr lang="en-US" sz="3200" b="0" i="1" smtClean="0">
                                    <a:solidFill>
                                      <a:srgbClr val="C00000"/>
                                    </a:solidFill>
                                    <a:latin typeface="Cambria Math" panose="02040503050406030204" pitchFamily="18" charset="0"/>
                                  </a:rPr>
                                  <m:t>𝑢</m:t>
                                </m:r>
                              </m:e>
                            </m:d>
                          </m:e>
                        </m:d>
                        <m:r>
                          <a:rPr lang="en-US" sz="3200" b="0" i="1" smtClean="0">
                            <a:solidFill>
                              <a:srgbClr val="C00000"/>
                            </a:solidFill>
                            <a:latin typeface="Cambria Math" panose="02040503050406030204" pitchFamily="18" charset="0"/>
                          </a:rPr>
                          <m:t> </m:t>
                        </m:r>
                        <m:r>
                          <m:rPr>
                            <m:sty m:val="p"/>
                          </m:rPr>
                          <a:rPr lang="en-US" sz="3200">
                            <a:solidFill>
                              <a:srgbClr val="C00000"/>
                            </a:solidFill>
                            <a:latin typeface="Cambria Math" panose="02040503050406030204" pitchFamily="18" charset="0"/>
                          </a:rPr>
                          <m:t>d</m:t>
                        </m:r>
                        <m:r>
                          <a:rPr lang="en-US" sz="3200" b="0" i="1" smtClean="0">
                            <a:solidFill>
                              <a:srgbClr val="C00000"/>
                            </a:solidFill>
                            <a:latin typeface="Cambria Math" panose="02040503050406030204" pitchFamily="18" charset="0"/>
                          </a:rPr>
                          <m:t>𝑢</m:t>
                        </m:r>
                      </m:e>
                    </m:nary>
                  </m:oMath>
                </a14:m>
                <a:endParaRPr lang="en-US" sz="3200" dirty="0"/>
              </a:p>
            </p:txBody>
          </p:sp>
        </mc:Choice>
        <mc:Fallback>
          <p:sp>
            <p:nvSpPr>
              <p:cNvPr id="7" name="TextBox 6">
                <a:extLst>
                  <a:ext uri="{FF2B5EF4-FFF2-40B4-BE49-F238E27FC236}">
                    <a16:creationId xmlns:a16="http://schemas.microsoft.com/office/drawing/2014/main" id="{22815A0B-E9A3-CDE3-8BA4-07998BB315A4}"/>
                  </a:ext>
                </a:extLst>
              </p:cNvPr>
              <p:cNvSpPr txBox="1">
                <a:spLocks noRot="1" noChangeAspect="1" noMove="1" noResize="1" noEditPoints="1" noAdjustHandles="1" noChangeArrowheads="1" noChangeShapeType="1" noTextEdit="1"/>
              </p:cNvSpPr>
              <p:nvPr/>
            </p:nvSpPr>
            <p:spPr>
              <a:xfrm>
                <a:off x="3273458" y="5107709"/>
                <a:ext cx="6398444" cy="855555"/>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65304199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49F98-FC53-4C98-8C23-550048D4FCF9}"/>
              </a:ext>
            </a:extLst>
          </p:cNvPr>
          <p:cNvSpPr>
            <a:spLocks noGrp="1"/>
          </p:cNvSpPr>
          <p:nvPr>
            <p:ph type="title"/>
          </p:nvPr>
        </p:nvSpPr>
        <p:spPr/>
        <p:txBody>
          <a:bodyPr/>
          <a:lstStyle/>
          <a:p>
            <a:r>
              <a:rPr lang="en-US" dirty="0">
                <a:solidFill>
                  <a:srgbClr val="C00000"/>
                </a:solidFill>
              </a:rPr>
              <a:t>Bounding the Total Variation Distance</a:t>
            </a:r>
            <a:endParaRPr lang="en-US" dirty="0"/>
          </a:p>
        </p:txBody>
      </p:sp>
      <p:sp>
        <p:nvSpPr>
          <p:cNvPr id="3" name="Content Placeholder 2">
            <a:extLst>
              <a:ext uri="{FF2B5EF4-FFF2-40B4-BE49-F238E27FC236}">
                <a16:creationId xmlns:a16="http://schemas.microsoft.com/office/drawing/2014/main" id="{3CD298EE-232A-4602-BB51-FA680B6EA672}"/>
              </a:ext>
            </a:extLst>
          </p:cNvPr>
          <p:cNvSpPr>
            <a:spLocks noGrp="1"/>
          </p:cNvSpPr>
          <p:nvPr>
            <p:ph idx="1"/>
          </p:nvPr>
        </p:nvSpPr>
        <p:spPr>
          <a:xfrm>
            <a:off x="838200" y="1825625"/>
            <a:ext cx="11020720" cy="885678"/>
          </a:xfrm>
        </p:spPr>
        <p:txBody>
          <a:bodyPr>
            <a:normAutofit/>
          </a:bodyPr>
          <a:lstStyle/>
          <a:p>
            <a:pPr>
              <a:buClr>
                <a:schemeClr val="tx1"/>
              </a:buClr>
            </a:pPr>
            <a:r>
              <a:rPr lang="en-US" sz="3200" dirty="0"/>
              <a:t>For a symmetric distribution, we can write</a:t>
            </a:r>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71685538-49BD-DD21-A9E2-28ED8B3163FD}"/>
                  </a:ext>
                </a:extLst>
              </p:cNvPr>
              <p:cNvSpPr txBox="1"/>
              <p:nvPr/>
            </p:nvSpPr>
            <p:spPr>
              <a:xfrm>
                <a:off x="2657572" y="2711303"/>
                <a:ext cx="4761321" cy="71769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US" sz="3600" i="1" smtClean="0">
                              <a:solidFill>
                                <a:srgbClr val="C00000"/>
                              </a:solidFill>
                              <a:latin typeface="Cambria Math" panose="02040503050406030204" pitchFamily="18" charset="0"/>
                            </a:rPr>
                          </m:ctrlPr>
                        </m:accPr>
                        <m:e>
                          <m:r>
                            <a:rPr lang="en-US" sz="3600" i="1">
                              <a:solidFill>
                                <a:srgbClr val="C00000"/>
                              </a:solidFill>
                              <a:latin typeface="Cambria Math" panose="02040503050406030204" pitchFamily="18" charset="0"/>
                            </a:rPr>
                            <m:t>𝑃</m:t>
                          </m:r>
                        </m:e>
                      </m:acc>
                      <m:d>
                        <m:dPr>
                          <m:ctrlPr>
                            <a:rPr lang="en-US" sz="3600" i="1">
                              <a:solidFill>
                                <a:srgbClr val="C00000"/>
                              </a:solidFill>
                              <a:latin typeface="Cambria Math" panose="02040503050406030204" pitchFamily="18" charset="0"/>
                            </a:rPr>
                          </m:ctrlPr>
                        </m:dPr>
                        <m:e>
                          <m:r>
                            <a:rPr lang="en-US" sz="3600" i="1">
                              <a:solidFill>
                                <a:srgbClr val="C00000"/>
                              </a:solidFill>
                              <a:latin typeface="Cambria Math" panose="02040503050406030204" pitchFamily="18" charset="0"/>
                            </a:rPr>
                            <m:t>𝑢</m:t>
                          </m:r>
                        </m:e>
                      </m:d>
                      <m:r>
                        <a:rPr lang="en-US" sz="3600" i="1">
                          <a:solidFill>
                            <a:srgbClr val="C00000"/>
                          </a:solidFill>
                          <a:latin typeface="Cambria Math" panose="02040503050406030204" pitchFamily="18" charset="0"/>
                        </a:rPr>
                        <m:t>=</m:t>
                      </m:r>
                      <m:sSub>
                        <m:sSubPr>
                          <m:ctrlPr>
                            <a:rPr lang="en-US" sz="3600" i="1">
                              <a:solidFill>
                                <a:srgbClr val="C00000"/>
                              </a:solidFill>
                              <a:latin typeface="Cambria Math" panose="02040503050406030204" pitchFamily="18" charset="0"/>
                            </a:rPr>
                          </m:ctrlPr>
                        </m:sSubPr>
                        <m:e>
                          <m:r>
                            <m:rPr>
                              <m:sty m:val="p"/>
                            </m:rPr>
                            <a:rPr lang="en-US" sz="3600">
                              <a:solidFill>
                                <a:srgbClr val="C00000"/>
                              </a:solidFill>
                              <a:latin typeface="Cambria Math" panose="02040503050406030204" pitchFamily="18" charset="0"/>
                            </a:rPr>
                            <m:t>Ex</m:t>
                          </m:r>
                        </m:e>
                        <m:sub>
                          <m:r>
                            <a:rPr lang="en-US" sz="3600" i="1">
                              <a:solidFill>
                                <a:srgbClr val="C00000"/>
                              </a:solidFill>
                              <a:latin typeface="Cambria Math" panose="02040503050406030204" pitchFamily="18" charset="0"/>
                            </a:rPr>
                            <m:t>𝑧</m:t>
                          </m:r>
                          <m:r>
                            <a:rPr lang="en-US" sz="3600" i="1">
                              <a:solidFill>
                                <a:srgbClr val="C00000"/>
                              </a:solidFill>
                              <a:latin typeface="Cambria Math" panose="02040503050406030204" pitchFamily="18" charset="0"/>
                            </a:rPr>
                            <m:t>∼</m:t>
                          </m:r>
                          <m:r>
                            <a:rPr lang="en-US" sz="3600" i="1">
                              <a:solidFill>
                                <a:srgbClr val="C00000"/>
                              </a:solidFill>
                              <a:latin typeface="Cambria Math" panose="02040503050406030204" pitchFamily="18" charset="0"/>
                            </a:rPr>
                            <m:t>𝑃</m:t>
                          </m:r>
                        </m:sub>
                      </m:sSub>
                      <m:d>
                        <m:dPr>
                          <m:begChr m:val="["/>
                          <m:endChr m:val="]"/>
                          <m:ctrlPr>
                            <a:rPr lang="en-US" sz="3600" i="1">
                              <a:solidFill>
                                <a:srgbClr val="C00000"/>
                              </a:solidFill>
                              <a:latin typeface="Cambria Math" panose="02040503050406030204" pitchFamily="18" charset="0"/>
                            </a:rPr>
                          </m:ctrlPr>
                        </m:dPr>
                        <m:e>
                          <m:sSup>
                            <m:sSupPr>
                              <m:ctrlPr>
                                <a:rPr lang="en-US" sz="3600" i="1">
                                  <a:solidFill>
                                    <a:srgbClr val="C00000"/>
                                  </a:solidFill>
                                  <a:latin typeface="Cambria Math" panose="02040503050406030204" pitchFamily="18" charset="0"/>
                                </a:rPr>
                              </m:ctrlPr>
                            </m:sSupPr>
                            <m:e>
                              <m:r>
                                <a:rPr lang="en-US" sz="3600" i="1">
                                  <a:solidFill>
                                    <a:srgbClr val="C00000"/>
                                  </a:solidFill>
                                  <a:latin typeface="Cambria Math" panose="02040503050406030204" pitchFamily="18" charset="0"/>
                                </a:rPr>
                                <m:t>𝑒</m:t>
                              </m:r>
                            </m:e>
                            <m:sup>
                              <m:r>
                                <a:rPr lang="en-US" sz="3600" i="1">
                                  <a:solidFill>
                                    <a:srgbClr val="C00000"/>
                                  </a:solidFill>
                                  <a:latin typeface="Cambria Math" panose="02040503050406030204" pitchFamily="18" charset="0"/>
                                </a:rPr>
                                <m:t>−</m:t>
                              </m:r>
                              <m:r>
                                <a:rPr lang="en-US" sz="3600" i="1">
                                  <a:solidFill>
                                    <a:srgbClr val="C00000"/>
                                  </a:solidFill>
                                  <a:latin typeface="Cambria Math" panose="02040503050406030204" pitchFamily="18" charset="0"/>
                                </a:rPr>
                                <m:t>𝑖</m:t>
                              </m:r>
                              <m:r>
                                <a:rPr lang="en-US" sz="3600" i="1">
                                  <a:solidFill>
                                    <a:srgbClr val="C00000"/>
                                  </a:solidFill>
                                  <a:latin typeface="Cambria Math" panose="02040503050406030204" pitchFamily="18" charset="0"/>
                                </a:rPr>
                                <m:t>⟨</m:t>
                              </m:r>
                              <m:r>
                                <a:rPr lang="en-US" sz="3600" i="1">
                                  <a:solidFill>
                                    <a:srgbClr val="C00000"/>
                                  </a:solidFill>
                                  <a:latin typeface="Cambria Math" panose="02040503050406030204" pitchFamily="18" charset="0"/>
                                </a:rPr>
                                <m:t>𝑢</m:t>
                              </m:r>
                              <m:r>
                                <a:rPr lang="en-US" sz="3600" i="1">
                                  <a:solidFill>
                                    <a:srgbClr val="C00000"/>
                                  </a:solidFill>
                                  <a:latin typeface="Cambria Math" panose="02040503050406030204" pitchFamily="18" charset="0"/>
                                </a:rPr>
                                <m:t>,</m:t>
                              </m:r>
                              <m:r>
                                <a:rPr lang="en-US" sz="3600" i="1">
                                  <a:solidFill>
                                    <a:srgbClr val="C00000"/>
                                  </a:solidFill>
                                  <a:latin typeface="Cambria Math" panose="02040503050406030204" pitchFamily="18" charset="0"/>
                                </a:rPr>
                                <m:t>𝑧</m:t>
                              </m:r>
                              <m:r>
                                <a:rPr lang="en-US" sz="3600" i="1">
                                  <a:solidFill>
                                    <a:srgbClr val="C00000"/>
                                  </a:solidFill>
                                  <a:latin typeface="Cambria Math" panose="02040503050406030204" pitchFamily="18" charset="0"/>
                                </a:rPr>
                                <m:t>⟩</m:t>
                              </m:r>
                            </m:sup>
                          </m:sSup>
                        </m:e>
                      </m:d>
                    </m:oMath>
                  </m:oMathPara>
                </a14:m>
                <a:endParaRPr lang="en-US" sz="3600" dirty="0"/>
              </a:p>
            </p:txBody>
          </p:sp>
        </mc:Choice>
        <mc:Fallback>
          <p:sp>
            <p:nvSpPr>
              <p:cNvPr id="5" name="TextBox 4">
                <a:extLst>
                  <a:ext uri="{FF2B5EF4-FFF2-40B4-BE49-F238E27FC236}">
                    <a16:creationId xmlns:a16="http://schemas.microsoft.com/office/drawing/2014/main" id="{71685538-49BD-DD21-A9E2-28ED8B3163FD}"/>
                  </a:ext>
                </a:extLst>
              </p:cNvPr>
              <p:cNvSpPr txBox="1">
                <a:spLocks noRot="1" noChangeAspect="1" noMove="1" noResize="1" noEditPoints="1" noAdjustHandles="1" noChangeArrowheads="1" noChangeShapeType="1" noTextEdit="1"/>
              </p:cNvSpPr>
              <p:nvPr/>
            </p:nvSpPr>
            <p:spPr>
              <a:xfrm>
                <a:off x="2657572" y="2711303"/>
                <a:ext cx="4761321" cy="717697"/>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D6C1BB3C-E00F-A776-8AC9-10B2C0C9DAA5}"/>
                  </a:ext>
                </a:extLst>
              </p:cNvPr>
              <p:cNvSpPr txBox="1"/>
              <p:nvPr/>
            </p:nvSpPr>
            <p:spPr>
              <a:xfrm>
                <a:off x="3846133" y="3429000"/>
                <a:ext cx="1948991" cy="149932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3600" i="1" smtClean="0">
                          <a:solidFill>
                            <a:srgbClr val="C00000"/>
                          </a:solidFill>
                          <a:latin typeface="Cambria Math" panose="02040503050406030204" pitchFamily="18" charset="0"/>
                        </a:rPr>
                        <m:t>=</m:t>
                      </m:r>
                      <m:nary>
                        <m:naryPr>
                          <m:chr m:val="∏"/>
                          <m:supHide m:val="on"/>
                          <m:ctrlPr>
                            <a:rPr lang="en-US" sz="3600" i="1" smtClean="0">
                              <a:solidFill>
                                <a:srgbClr val="C00000"/>
                              </a:solidFill>
                              <a:latin typeface="Cambria Math" panose="02040503050406030204" pitchFamily="18" charset="0"/>
                            </a:rPr>
                          </m:ctrlPr>
                        </m:naryPr>
                        <m:sub>
                          <m:r>
                            <m:rPr>
                              <m:brk m:alnAt="7"/>
                            </m:rPr>
                            <a:rPr lang="en-US" sz="3600" b="0" i="1" smtClean="0">
                              <a:solidFill>
                                <a:srgbClr val="C00000"/>
                              </a:solidFill>
                              <a:latin typeface="Cambria Math" panose="02040503050406030204" pitchFamily="18" charset="0"/>
                            </a:rPr>
                            <m:t>𝑗</m:t>
                          </m:r>
                          <m:r>
                            <a:rPr lang="en-US" sz="3600" b="0" i="1" smtClean="0">
                              <a:solidFill>
                                <a:srgbClr val="C00000"/>
                              </a:solidFill>
                              <a:latin typeface="Cambria Math" panose="02040503050406030204" pitchFamily="18" charset="0"/>
                            </a:rPr>
                            <m:t>∈[</m:t>
                          </m:r>
                          <m:r>
                            <a:rPr lang="en-US" sz="3600" b="0" i="1" smtClean="0">
                              <a:solidFill>
                                <a:srgbClr val="C00000"/>
                              </a:solidFill>
                              <a:latin typeface="Cambria Math" panose="02040503050406030204" pitchFamily="18" charset="0"/>
                            </a:rPr>
                            <m:t>𝑛</m:t>
                          </m:r>
                          <m:r>
                            <a:rPr lang="en-US" sz="3600" b="0" i="1" smtClean="0">
                              <a:solidFill>
                                <a:srgbClr val="C00000"/>
                              </a:solidFill>
                              <a:latin typeface="Cambria Math" panose="02040503050406030204" pitchFamily="18" charset="0"/>
                            </a:rPr>
                            <m:t>]</m:t>
                          </m:r>
                        </m:sub>
                        <m:sup/>
                        <m:e>
                          <m:nary>
                            <m:naryPr>
                              <m:chr m:val="∑"/>
                              <m:supHide m:val="on"/>
                              <m:ctrlPr>
                                <a:rPr lang="en-US" sz="3600" i="1" smtClean="0">
                                  <a:solidFill>
                                    <a:srgbClr val="C00000"/>
                                  </a:solidFill>
                                  <a:latin typeface="Cambria Math" panose="02040503050406030204" pitchFamily="18" charset="0"/>
                                </a:rPr>
                              </m:ctrlPr>
                            </m:naryPr>
                            <m:sub>
                              <m:r>
                                <m:rPr>
                                  <m:brk m:alnAt="7"/>
                                </m:rPr>
                                <a:rPr lang="en-US" sz="3600" b="0" i="1" smtClean="0">
                                  <a:solidFill>
                                    <a:srgbClr val="C00000"/>
                                  </a:solidFill>
                                  <a:latin typeface="Cambria Math" panose="02040503050406030204" pitchFamily="18" charset="0"/>
                                </a:rPr>
                                <m:t>𝑘</m:t>
                              </m:r>
                              <m:r>
                                <a:rPr lang="en-US" sz="3600" b="0" i="1" smtClean="0">
                                  <a:solidFill>
                                    <a:srgbClr val="C00000"/>
                                  </a:solidFill>
                                  <a:latin typeface="Cambria Math" panose="02040503050406030204" pitchFamily="18" charset="0"/>
                                </a:rPr>
                                <m:t>≥0</m:t>
                              </m:r>
                            </m:sub>
                            <m:sup/>
                            <m:e>
                              <m:d>
                                <m:dPr>
                                  <m:ctrlPr>
                                    <a:rPr lang="en-US" sz="3600" b="0" i="1" smtClean="0">
                                      <a:solidFill>
                                        <a:srgbClr val="C00000"/>
                                      </a:solidFill>
                                      <a:latin typeface="Cambria Math" panose="02040503050406030204" pitchFamily="18" charset="0"/>
                                    </a:rPr>
                                  </m:ctrlPr>
                                </m:dPr>
                                <m:e>
                                  <m:sSub>
                                    <m:sSubPr>
                                      <m:ctrlPr>
                                        <a:rPr lang="en-US" sz="3600" b="0" i="1" smtClean="0">
                                          <a:solidFill>
                                            <a:srgbClr val="C00000"/>
                                          </a:solidFill>
                                          <a:latin typeface="Cambria Math" panose="02040503050406030204" pitchFamily="18" charset="0"/>
                                        </a:rPr>
                                      </m:ctrlPr>
                                    </m:sSubPr>
                                    <m:e>
                                      <m:r>
                                        <a:rPr lang="en-US" sz="3600" b="0" i="1" smtClean="0">
                                          <a:solidFill>
                                            <a:srgbClr val="C00000"/>
                                          </a:solidFill>
                                          <a:latin typeface="Cambria Math" panose="02040503050406030204" pitchFamily="18" charset="0"/>
                                        </a:rPr>
                                        <m:t>𝑀</m:t>
                                      </m:r>
                                    </m:e>
                                    <m:sub>
                                      <m:r>
                                        <a:rPr lang="en-US" sz="3600" b="0" i="1" smtClean="0">
                                          <a:solidFill>
                                            <a:srgbClr val="C00000"/>
                                          </a:solidFill>
                                          <a:latin typeface="Cambria Math" panose="02040503050406030204" pitchFamily="18" charset="0"/>
                                        </a:rPr>
                                        <m:t>𝑝</m:t>
                                      </m:r>
                                    </m:sub>
                                  </m:sSub>
                                  <m:r>
                                    <a:rPr lang="en-US" sz="3600" b="0" i="1" smtClean="0">
                                      <a:solidFill>
                                        <a:srgbClr val="C00000"/>
                                      </a:solidFill>
                                      <a:latin typeface="Cambria Math" panose="02040503050406030204" pitchFamily="18" charset="0"/>
                                    </a:rPr>
                                    <m:t>(2</m:t>
                                  </m:r>
                                  <m:r>
                                    <a:rPr lang="en-US" sz="3600" b="0" i="1" smtClean="0">
                                      <a:solidFill>
                                        <a:srgbClr val="C00000"/>
                                      </a:solidFill>
                                      <a:latin typeface="Cambria Math" panose="02040503050406030204" pitchFamily="18" charset="0"/>
                                    </a:rPr>
                                    <m:t>𝑘</m:t>
                                  </m:r>
                                  <m:r>
                                    <a:rPr lang="en-US" sz="3600" b="0" i="1" smtClean="0">
                                      <a:solidFill>
                                        <a:srgbClr val="C00000"/>
                                      </a:solidFill>
                                      <a:latin typeface="Cambria Math" panose="02040503050406030204" pitchFamily="18" charset="0"/>
                                    </a:rPr>
                                    <m:t>)</m:t>
                                  </m:r>
                                </m:e>
                              </m:d>
                            </m:e>
                          </m:nary>
                          <m:r>
                            <a:rPr lang="en-US" sz="3600" b="0" i="1" smtClean="0">
                              <a:solidFill>
                                <a:srgbClr val="C00000"/>
                              </a:solidFill>
                              <a:latin typeface="Cambria Math" panose="02040503050406030204" pitchFamily="18" charset="0"/>
                            </a:rPr>
                            <m:t>⋅</m:t>
                          </m:r>
                          <m:r>
                            <a:rPr lang="en-US" sz="3600" b="0" i="1" smtClean="0">
                              <a:solidFill>
                                <a:srgbClr val="C00000"/>
                              </a:solidFill>
                              <a:latin typeface="Cambria Math" panose="02040503050406030204" pitchFamily="18" charset="0"/>
                            </a:rPr>
                            <m:t>𝑓</m:t>
                          </m:r>
                          <m:r>
                            <a:rPr lang="en-US" sz="3600" b="0" i="1" smtClean="0">
                              <a:solidFill>
                                <a:srgbClr val="C00000"/>
                              </a:solidFill>
                              <a:latin typeface="Cambria Math" panose="02040503050406030204" pitchFamily="18" charset="0"/>
                            </a:rPr>
                            <m:t>(</m:t>
                          </m:r>
                          <m:r>
                            <a:rPr lang="en-US" sz="3600" b="0" i="1" smtClean="0">
                              <a:solidFill>
                                <a:srgbClr val="00B0F0"/>
                              </a:solidFill>
                              <a:latin typeface="Cambria Math" panose="02040503050406030204" pitchFamily="18" charset="0"/>
                            </a:rPr>
                            <m:t>𝐷</m:t>
                          </m:r>
                          <m:r>
                            <a:rPr lang="en-US" sz="3600" b="0" i="1" smtClean="0">
                              <a:solidFill>
                                <a:srgbClr val="C00000"/>
                              </a:solidFill>
                              <a:latin typeface="Cambria Math" panose="02040503050406030204" pitchFamily="18" charset="0"/>
                            </a:rPr>
                            <m:t>,</m:t>
                          </m:r>
                          <m:r>
                            <a:rPr lang="en-US" sz="3600" b="0" i="1" smtClean="0">
                              <a:solidFill>
                                <a:srgbClr val="C00000"/>
                              </a:solidFill>
                              <a:latin typeface="Cambria Math" panose="02040503050406030204" pitchFamily="18" charset="0"/>
                            </a:rPr>
                            <m:t>𝑢</m:t>
                          </m:r>
                          <m:r>
                            <a:rPr lang="en-US" sz="3600" b="0" i="1" smtClean="0">
                              <a:solidFill>
                                <a:srgbClr val="C00000"/>
                              </a:solidFill>
                              <a:latin typeface="Cambria Math" panose="02040503050406030204" pitchFamily="18" charset="0"/>
                            </a:rPr>
                            <m:t>,</m:t>
                          </m:r>
                          <m:r>
                            <a:rPr lang="en-US" sz="3600" b="0" i="1" smtClean="0">
                              <a:solidFill>
                                <a:srgbClr val="C00000"/>
                              </a:solidFill>
                              <a:latin typeface="Cambria Math" panose="02040503050406030204" pitchFamily="18" charset="0"/>
                            </a:rPr>
                            <m:t>𝑘</m:t>
                          </m:r>
                          <m:r>
                            <a:rPr lang="en-US" sz="3600" b="0" i="1" smtClean="0">
                              <a:solidFill>
                                <a:srgbClr val="C00000"/>
                              </a:solidFill>
                              <a:latin typeface="Cambria Math" panose="02040503050406030204" pitchFamily="18" charset="0"/>
                            </a:rPr>
                            <m:t>)</m:t>
                          </m:r>
                        </m:e>
                      </m:nary>
                    </m:oMath>
                  </m:oMathPara>
                </a14:m>
                <a:endParaRPr lang="en-US" sz="3600" dirty="0"/>
              </a:p>
            </p:txBody>
          </p:sp>
        </mc:Choice>
        <mc:Fallback>
          <p:sp>
            <p:nvSpPr>
              <p:cNvPr id="6" name="TextBox 5">
                <a:extLst>
                  <a:ext uri="{FF2B5EF4-FFF2-40B4-BE49-F238E27FC236}">
                    <a16:creationId xmlns:a16="http://schemas.microsoft.com/office/drawing/2014/main" id="{D6C1BB3C-E00F-A776-8AC9-10B2C0C9DAA5}"/>
                  </a:ext>
                </a:extLst>
              </p:cNvPr>
              <p:cNvSpPr txBox="1">
                <a:spLocks noRot="1" noChangeAspect="1" noMove="1" noResize="1" noEditPoints="1" noAdjustHandles="1" noChangeArrowheads="1" noChangeShapeType="1" noTextEdit="1"/>
              </p:cNvSpPr>
              <p:nvPr/>
            </p:nvSpPr>
            <p:spPr>
              <a:xfrm>
                <a:off x="3846133" y="3429000"/>
                <a:ext cx="1948991" cy="1499321"/>
              </a:xfrm>
              <a:prstGeom prst="rect">
                <a:avLst/>
              </a:prstGeom>
              <a:blipFill>
                <a:blip r:embed="rId4"/>
                <a:stretch>
                  <a:fillRect r="-21468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 name="Content Placeholder 2">
                <a:extLst>
                  <a:ext uri="{FF2B5EF4-FFF2-40B4-BE49-F238E27FC236}">
                    <a16:creationId xmlns:a16="http://schemas.microsoft.com/office/drawing/2014/main" id="{9D801EA6-D40D-E4C3-7840-D5718B348032}"/>
                  </a:ext>
                </a:extLst>
              </p:cNvPr>
              <p:cNvSpPr txBox="1">
                <a:spLocks/>
              </p:cNvSpPr>
              <p:nvPr/>
            </p:nvSpPr>
            <p:spPr>
              <a:xfrm>
                <a:off x="865696" y="5237505"/>
                <a:ext cx="11020720" cy="125537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Clr>
                    <a:schemeClr val="tx1"/>
                  </a:buClr>
                  <a:buNone/>
                </a:pPr>
                <a:r>
                  <a:rPr lang="en-US" sz="3200" dirty="0"/>
                  <a:t>where </a:t>
                </a:r>
                <a14:m>
                  <m:oMath xmlns:m="http://schemas.openxmlformats.org/officeDocument/2006/math">
                    <m:sSub>
                      <m:sSubPr>
                        <m:ctrlPr>
                          <a:rPr lang="en-US" sz="3200" b="0" i="1" smtClean="0">
                            <a:solidFill>
                              <a:srgbClr val="C00000"/>
                            </a:solidFill>
                            <a:latin typeface="Cambria Math" panose="02040503050406030204" pitchFamily="18" charset="0"/>
                          </a:rPr>
                        </m:ctrlPr>
                      </m:sSubPr>
                      <m:e>
                        <m:r>
                          <a:rPr lang="en-US" sz="3200" b="0" i="1" smtClean="0">
                            <a:solidFill>
                              <a:srgbClr val="C00000"/>
                            </a:solidFill>
                            <a:latin typeface="Cambria Math" panose="02040503050406030204" pitchFamily="18" charset="0"/>
                          </a:rPr>
                          <m:t>𝑀</m:t>
                        </m:r>
                      </m:e>
                      <m:sub>
                        <m:r>
                          <a:rPr lang="en-US" sz="3200" b="0" i="1" smtClean="0">
                            <a:solidFill>
                              <a:srgbClr val="C00000"/>
                            </a:solidFill>
                            <a:latin typeface="Cambria Math" panose="02040503050406030204" pitchFamily="18" charset="0"/>
                          </a:rPr>
                          <m:t>𝑝</m:t>
                        </m:r>
                      </m:sub>
                    </m:sSub>
                    <m:d>
                      <m:dPr>
                        <m:ctrlPr>
                          <a:rPr lang="en-US" sz="3200" b="0" i="1" smtClean="0">
                            <a:solidFill>
                              <a:srgbClr val="C00000"/>
                            </a:solidFill>
                            <a:latin typeface="Cambria Math" panose="02040503050406030204" pitchFamily="18" charset="0"/>
                          </a:rPr>
                        </m:ctrlPr>
                      </m:dPr>
                      <m:e>
                        <m:r>
                          <a:rPr lang="en-US" sz="3200" b="0" i="1" smtClean="0">
                            <a:solidFill>
                              <a:srgbClr val="C00000"/>
                            </a:solidFill>
                            <a:latin typeface="Cambria Math" panose="02040503050406030204" pitchFamily="18" charset="0"/>
                          </a:rPr>
                          <m:t>2</m:t>
                        </m:r>
                        <m:r>
                          <a:rPr lang="en-US" sz="3200" b="0" i="1" smtClean="0">
                            <a:solidFill>
                              <a:srgbClr val="C00000"/>
                            </a:solidFill>
                            <a:latin typeface="Cambria Math" panose="02040503050406030204" pitchFamily="18" charset="0"/>
                          </a:rPr>
                          <m:t>𝑘</m:t>
                        </m:r>
                      </m:e>
                    </m:d>
                    <m:r>
                      <a:rPr lang="en-US" sz="3200" b="0" i="0" smtClean="0">
                        <a:solidFill>
                          <a:srgbClr val="C00000"/>
                        </a:solidFill>
                        <a:latin typeface="Cambria Math" panose="02040503050406030204" pitchFamily="18" charset="0"/>
                      </a:rPr>
                      <m:t>=</m:t>
                    </m:r>
                    <m:d>
                      <m:dPr>
                        <m:ctrlPr>
                          <a:rPr lang="en-US" sz="3200" b="0" i="0" smtClean="0">
                            <a:solidFill>
                              <a:srgbClr val="C00000"/>
                            </a:solidFill>
                            <a:latin typeface="Cambria Math" panose="02040503050406030204" pitchFamily="18" charset="0"/>
                          </a:rPr>
                        </m:ctrlPr>
                      </m:dPr>
                      <m:e>
                        <m:nary>
                          <m:naryPr>
                            <m:chr m:val="∑"/>
                            <m:supHide m:val="on"/>
                            <m:ctrlPr>
                              <a:rPr lang="en-US" sz="3200" b="0" i="1" smtClean="0">
                                <a:solidFill>
                                  <a:srgbClr val="C00000"/>
                                </a:solidFill>
                                <a:latin typeface="Cambria Math" panose="02040503050406030204" pitchFamily="18" charset="0"/>
                              </a:rPr>
                            </m:ctrlPr>
                          </m:naryPr>
                          <m:sub>
                            <m:r>
                              <a:rPr lang="en-US" sz="3200" b="0" i="1" smtClean="0">
                                <a:solidFill>
                                  <a:srgbClr val="C00000"/>
                                </a:solidFill>
                                <a:latin typeface="Cambria Math" panose="02040503050406030204" pitchFamily="18" charset="0"/>
                              </a:rPr>
                              <m:t>𝑚</m:t>
                            </m:r>
                            <m:r>
                              <a:rPr lang="en-US" sz="3200" b="0" i="1" smtClean="0">
                                <a:solidFill>
                                  <a:srgbClr val="C00000"/>
                                </a:solidFill>
                                <a:latin typeface="Cambria Math" panose="02040503050406030204" pitchFamily="18" charset="0"/>
                              </a:rPr>
                              <m:t>≥0</m:t>
                            </m:r>
                          </m:sub>
                          <m:sup/>
                          <m:e>
                            <m:sSub>
                              <m:sSubPr>
                                <m:ctrlPr>
                                  <a:rPr lang="en-US" sz="3200" i="1">
                                    <a:solidFill>
                                      <a:srgbClr val="C00000"/>
                                    </a:solidFill>
                                    <a:latin typeface="Cambria Math" panose="02040503050406030204" pitchFamily="18" charset="0"/>
                                  </a:rPr>
                                </m:ctrlPr>
                              </m:sSubPr>
                              <m:e>
                                <m:r>
                                  <a:rPr lang="en-US" sz="3200" i="1">
                                    <a:solidFill>
                                      <a:srgbClr val="C00000"/>
                                    </a:solidFill>
                                    <a:latin typeface="Cambria Math" panose="02040503050406030204" pitchFamily="18" charset="0"/>
                                  </a:rPr>
                                  <m:t>𝑃</m:t>
                                </m:r>
                              </m:e>
                              <m:sub>
                                <m:r>
                                  <a:rPr lang="en-US" sz="3200" i="1">
                                    <a:solidFill>
                                      <a:srgbClr val="C00000"/>
                                    </a:solidFill>
                                    <a:latin typeface="Cambria Math" panose="02040503050406030204" pitchFamily="18" charset="0"/>
                                  </a:rPr>
                                  <m:t>𝑚</m:t>
                                </m:r>
                              </m:sub>
                            </m:sSub>
                            <m:sSup>
                              <m:sSupPr>
                                <m:ctrlPr>
                                  <a:rPr lang="en-US" sz="3200" i="1">
                                    <a:solidFill>
                                      <a:srgbClr val="C00000"/>
                                    </a:solidFill>
                                    <a:latin typeface="Cambria Math" panose="02040503050406030204" pitchFamily="18" charset="0"/>
                                  </a:rPr>
                                </m:ctrlPr>
                              </m:sSupPr>
                              <m:e>
                                <m:r>
                                  <a:rPr lang="en-US" sz="3200" i="1">
                                    <a:solidFill>
                                      <a:srgbClr val="C00000"/>
                                    </a:solidFill>
                                    <a:latin typeface="Cambria Math" panose="02040503050406030204" pitchFamily="18" charset="0"/>
                                  </a:rPr>
                                  <m:t>𝑚</m:t>
                                </m:r>
                              </m:e>
                              <m:sup>
                                <m:r>
                                  <a:rPr lang="en-US" sz="3200" i="1">
                                    <a:solidFill>
                                      <a:srgbClr val="C00000"/>
                                    </a:solidFill>
                                    <a:latin typeface="Cambria Math" panose="02040503050406030204" pitchFamily="18" charset="0"/>
                                  </a:rPr>
                                  <m:t>2</m:t>
                                </m:r>
                                <m:r>
                                  <a:rPr lang="en-US" sz="3200" i="1">
                                    <a:solidFill>
                                      <a:srgbClr val="C00000"/>
                                    </a:solidFill>
                                    <a:latin typeface="Cambria Math" panose="02040503050406030204" pitchFamily="18" charset="0"/>
                                  </a:rPr>
                                  <m:t>𝑘</m:t>
                                </m:r>
                              </m:sup>
                            </m:sSup>
                          </m:e>
                        </m:nary>
                      </m:e>
                    </m:d>
                  </m:oMath>
                </a14:m>
                <a:r>
                  <a:rPr lang="en-US" sz="3200" dirty="0"/>
                  <a:t> is the </a:t>
                </a:r>
                <a14:m>
                  <m:oMath xmlns:m="http://schemas.openxmlformats.org/officeDocument/2006/math">
                    <m:r>
                      <a:rPr lang="en-US" sz="3200" b="0" i="1" smtClean="0">
                        <a:solidFill>
                          <a:srgbClr val="C00000"/>
                        </a:solidFill>
                        <a:latin typeface="Cambria Math" panose="02040503050406030204" pitchFamily="18" charset="0"/>
                      </a:rPr>
                      <m:t>2</m:t>
                    </m:r>
                    <m:r>
                      <a:rPr lang="en-US" sz="3200" b="0" i="1" smtClean="0">
                        <a:solidFill>
                          <a:srgbClr val="C00000"/>
                        </a:solidFill>
                        <a:latin typeface="Cambria Math" panose="02040503050406030204" pitchFamily="18" charset="0"/>
                      </a:rPr>
                      <m:t>𝑘</m:t>
                    </m:r>
                  </m:oMath>
                </a14:m>
                <a:r>
                  <a:rPr lang="en-US" sz="3200" dirty="0"/>
                  <a:t>-</a:t>
                </a:r>
                <a:r>
                  <a:rPr lang="en-US" sz="3200" dirty="0" err="1"/>
                  <a:t>th</a:t>
                </a:r>
                <a:r>
                  <a:rPr lang="en-US" sz="3200" dirty="0"/>
                  <a:t> moment of the distribution and </a:t>
                </a:r>
                <a14:m>
                  <m:oMath xmlns:m="http://schemas.openxmlformats.org/officeDocument/2006/math">
                    <m:r>
                      <a:rPr lang="en-US" sz="3200" b="0" i="1" smtClean="0">
                        <a:solidFill>
                          <a:srgbClr val="C00000"/>
                        </a:solidFill>
                        <a:latin typeface="Cambria Math" panose="02040503050406030204" pitchFamily="18" charset="0"/>
                      </a:rPr>
                      <m:t>𝑓</m:t>
                    </m:r>
                  </m:oMath>
                </a14:m>
                <a:r>
                  <a:rPr lang="en-US" sz="3200" dirty="0"/>
                  <a:t> is a rapidly decaying function independent of </a:t>
                </a:r>
                <a14:m>
                  <m:oMath xmlns:m="http://schemas.openxmlformats.org/officeDocument/2006/math">
                    <m:r>
                      <a:rPr lang="en-US" sz="3200" b="0" i="1" smtClean="0">
                        <a:solidFill>
                          <a:srgbClr val="C00000"/>
                        </a:solidFill>
                        <a:latin typeface="Cambria Math" panose="02040503050406030204" pitchFamily="18" charset="0"/>
                      </a:rPr>
                      <m:t>𝑃</m:t>
                    </m:r>
                  </m:oMath>
                </a14:m>
                <a:endParaRPr lang="en-US" sz="3200" dirty="0"/>
              </a:p>
            </p:txBody>
          </p:sp>
        </mc:Choice>
        <mc:Fallback>
          <p:sp>
            <p:nvSpPr>
              <p:cNvPr id="8" name="Content Placeholder 2">
                <a:extLst>
                  <a:ext uri="{FF2B5EF4-FFF2-40B4-BE49-F238E27FC236}">
                    <a16:creationId xmlns:a16="http://schemas.microsoft.com/office/drawing/2014/main" id="{9D801EA6-D40D-E4C3-7840-D5718B348032}"/>
                  </a:ext>
                </a:extLst>
              </p:cNvPr>
              <p:cNvSpPr txBox="1">
                <a:spLocks noRot="1" noChangeAspect="1" noMove="1" noResize="1" noEditPoints="1" noAdjustHandles="1" noChangeArrowheads="1" noChangeShapeType="1" noTextEdit="1"/>
              </p:cNvSpPr>
              <p:nvPr/>
            </p:nvSpPr>
            <p:spPr>
              <a:xfrm>
                <a:off x="865696" y="5237505"/>
                <a:ext cx="11020720" cy="1255370"/>
              </a:xfrm>
              <a:prstGeom prst="rect">
                <a:avLst/>
              </a:prstGeom>
              <a:blipFill>
                <a:blip r:embed="rId5"/>
                <a:stretch>
                  <a:fillRect l="-1383" t="-6311"/>
                </a:stretch>
              </a:blipFill>
            </p:spPr>
            <p:txBody>
              <a:bodyPr/>
              <a:lstStyle/>
              <a:p>
                <a:r>
                  <a:rPr lang="en-US">
                    <a:noFill/>
                  </a:rPr>
                  <a:t> </a:t>
                </a:r>
              </a:p>
            </p:txBody>
          </p:sp>
        </mc:Fallback>
      </mc:AlternateContent>
    </p:spTree>
    <p:extLst>
      <p:ext uri="{BB962C8B-B14F-4D97-AF65-F5344CB8AC3E}">
        <p14:creationId xmlns:p14="http://schemas.microsoft.com/office/powerpoint/2010/main" val="299574868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49F98-FC53-4C98-8C23-550048D4FCF9}"/>
              </a:ext>
            </a:extLst>
          </p:cNvPr>
          <p:cNvSpPr>
            <a:spLocks noGrp="1"/>
          </p:cNvSpPr>
          <p:nvPr>
            <p:ph type="title"/>
          </p:nvPr>
        </p:nvSpPr>
        <p:spPr/>
        <p:txBody>
          <a:bodyPr/>
          <a:lstStyle/>
          <a:p>
            <a:r>
              <a:rPr lang="en-US" dirty="0">
                <a:solidFill>
                  <a:srgbClr val="C00000"/>
                </a:solidFill>
              </a:rPr>
              <a:t>Bounding the Total Variation Distance</a:t>
            </a:r>
            <a:endParaRPr lang="en-US" dirty="0"/>
          </a:p>
        </p:txBody>
      </p:sp>
      <p:sp>
        <p:nvSpPr>
          <p:cNvPr id="3" name="Content Placeholder 2">
            <a:extLst>
              <a:ext uri="{FF2B5EF4-FFF2-40B4-BE49-F238E27FC236}">
                <a16:creationId xmlns:a16="http://schemas.microsoft.com/office/drawing/2014/main" id="{3CD298EE-232A-4602-BB51-FA680B6EA672}"/>
              </a:ext>
            </a:extLst>
          </p:cNvPr>
          <p:cNvSpPr>
            <a:spLocks noGrp="1"/>
          </p:cNvSpPr>
          <p:nvPr>
            <p:ph idx="1"/>
          </p:nvPr>
        </p:nvSpPr>
        <p:spPr>
          <a:xfrm>
            <a:off x="838200" y="1825625"/>
            <a:ext cx="11020720" cy="885678"/>
          </a:xfrm>
        </p:spPr>
        <p:txBody>
          <a:bodyPr>
            <a:normAutofit/>
          </a:bodyPr>
          <a:lstStyle/>
          <a:p>
            <a:pPr>
              <a:buClr>
                <a:schemeClr val="tx1"/>
              </a:buClr>
            </a:pPr>
            <a:r>
              <a:rPr lang="en-US" sz="3200" dirty="0"/>
              <a:t>To analyze the total variation distance, we have</a:t>
            </a:r>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71685538-49BD-DD21-A9E2-28ED8B3163FD}"/>
                  </a:ext>
                </a:extLst>
              </p:cNvPr>
              <p:cNvSpPr txBox="1"/>
              <p:nvPr/>
            </p:nvSpPr>
            <p:spPr>
              <a:xfrm>
                <a:off x="494514" y="2560474"/>
                <a:ext cx="11202971" cy="2063001"/>
              </a:xfrm>
              <a:prstGeom prst="rect">
                <a:avLst/>
              </a:prstGeom>
              <a:noFill/>
            </p:spPr>
            <p:txBody>
              <a:bodyPr wrap="square">
                <a:spAutoFit/>
              </a:bodyPr>
              <a:lstStyle/>
              <a:p>
                <a14:m>
                  <m:oMathPara xmlns:m="http://schemas.openxmlformats.org/officeDocument/2006/math">
                    <m:oMathParaPr>
                      <m:jc m:val="centerGroup"/>
                    </m:oMathParaPr>
                    <m:oMath xmlns:m="http://schemas.openxmlformats.org/officeDocument/2006/math">
                      <m:d>
                        <m:dPr>
                          <m:begChr m:val="|"/>
                          <m:endChr m:val="|"/>
                          <m:ctrlPr>
                            <a:rPr lang="en-US" sz="3600" i="1" smtClean="0">
                              <a:solidFill>
                                <a:srgbClr val="C00000"/>
                              </a:solidFill>
                              <a:latin typeface="Cambria Math" panose="02040503050406030204" pitchFamily="18" charset="0"/>
                            </a:rPr>
                          </m:ctrlPr>
                        </m:dPr>
                        <m:e>
                          <m:acc>
                            <m:accPr>
                              <m:chr m:val="̂"/>
                              <m:ctrlPr>
                                <a:rPr lang="en-US" sz="3600" i="1">
                                  <a:solidFill>
                                    <a:srgbClr val="C00000"/>
                                  </a:solidFill>
                                  <a:latin typeface="Cambria Math" panose="02040503050406030204" pitchFamily="18" charset="0"/>
                                </a:rPr>
                              </m:ctrlPr>
                            </m:accPr>
                            <m:e>
                              <m:r>
                                <a:rPr lang="en-US" sz="3600" i="1">
                                  <a:solidFill>
                                    <a:srgbClr val="C00000"/>
                                  </a:solidFill>
                                  <a:latin typeface="Cambria Math" panose="02040503050406030204" pitchFamily="18" charset="0"/>
                                </a:rPr>
                                <m:t>𝑃</m:t>
                              </m:r>
                            </m:e>
                          </m:acc>
                          <m:d>
                            <m:dPr>
                              <m:ctrlPr>
                                <a:rPr lang="en-US" sz="3600" i="1">
                                  <a:solidFill>
                                    <a:srgbClr val="C00000"/>
                                  </a:solidFill>
                                  <a:latin typeface="Cambria Math" panose="02040503050406030204" pitchFamily="18" charset="0"/>
                                </a:rPr>
                              </m:ctrlPr>
                            </m:dPr>
                            <m:e>
                              <m:r>
                                <a:rPr lang="en-US" sz="3600" i="1">
                                  <a:solidFill>
                                    <a:srgbClr val="C00000"/>
                                  </a:solidFill>
                                  <a:latin typeface="Cambria Math" panose="02040503050406030204" pitchFamily="18" charset="0"/>
                                </a:rPr>
                                <m:t>𝑢</m:t>
                              </m:r>
                            </m:e>
                          </m:d>
                          <m:r>
                            <a:rPr lang="en-US" sz="3600" i="1">
                              <a:solidFill>
                                <a:srgbClr val="C00000"/>
                              </a:solidFill>
                              <a:latin typeface="Cambria Math" panose="02040503050406030204" pitchFamily="18" charset="0"/>
                            </a:rPr>
                            <m:t>−</m:t>
                          </m:r>
                          <m:acc>
                            <m:accPr>
                              <m:chr m:val="̂"/>
                              <m:ctrlPr>
                                <a:rPr lang="en-US" sz="3600" i="1">
                                  <a:solidFill>
                                    <a:srgbClr val="C00000"/>
                                  </a:solidFill>
                                  <a:latin typeface="Cambria Math" panose="02040503050406030204" pitchFamily="18" charset="0"/>
                                </a:rPr>
                              </m:ctrlPr>
                            </m:accPr>
                            <m:e>
                              <m:r>
                                <a:rPr lang="en-US" sz="3600" i="1">
                                  <a:solidFill>
                                    <a:srgbClr val="C00000"/>
                                  </a:solidFill>
                                  <a:latin typeface="Cambria Math" panose="02040503050406030204" pitchFamily="18" charset="0"/>
                                </a:rPr>
                                <m:t>𝑄</m:t>
                              </m:r>
                            </m:e>
                          </m:acc>
                          <m:d>
                            <m:dPr>
                              <m:ctrlPr>
                                <a:rPr lang="en-US" sz="3600" i="1">
                                  <a:solidFill>
                                    <a:srgbClr val="C00000"/>
                                  </a:solidFill>
                                  <a:latin typeface="Cambria Math" panose="02040503050406030204" pitchFamily="18" charset="0"/>
                                </a:rPr>
                              </m:ctrlPr>
                            </m:dPr>
                            <m:e>
                              <m:r>
                                <a:rPr lang="en-US" sz="3600" i="1">
                                  <a:solidFill>
                                    <a:srgbClr val="C00000"/>
                                  </a:solidFill>
                                  <a:latin typeface="Cambria Math" panose="02040503050406030204" pitchFamily="18" charset="0"/>
                                </a:rPr>
                                <m:t>𝑢</m:t>
                              </m:r>
                            </m:e>
                          </m:d>
                        </m:e>
                      </m:d>
                      <m:r>
                        <a:rPr lang="en-US" sz="3600" i="1">
                          <a:solidFill>
                            <a:srgbClr val="C00000"/>
                          </a:solidFill>
                          <a:latin typeface="Cambria Math" panose="02040503050406030204" pitchFamily="18" charset="0"/>
                        </a:rPr>
                        <m:t>=</m:t>
                      </m:r>
                      <m:nary>
                        <m:naryPr>
                          <m:chr m:val="∏"/>
                          <m:supHide m:val="on"/>
                          <m:ctrlPr>
                            <a:rPr lang="en-US" sz="3600" i="1">
                              <a:solidFill>
                                <a:srgbClr val="C00000"/>
                              </a:solidFill>
                              <a:latin typeface="Cambria Math" panose="02040503050406030204" pitchFamily="18" charset="0"/>
                            </a:rPr>
                          </m:ctrlPr>
                        </m:naryPr>
                        <m:sub>
                          <m:r>
                            <m:rPr>
                              <m:brk m:alnAt="7"/>
                            </m:rPr>
                            <a:rPr lang="en-US" sz="3600" i="1">
                              <a:solidFill>
                                <a:srgbClr val="C00000"/>
                              </a:solidFill>
                              <a:latin typeface="Cambria Math" panose="02040503050406030204" pitchFamily="18" charset="0"/>
                            </a:rPr>
                            <m:t>𝑗</m:t>
                          </m:r>
                          <m:r>
                            <a:rPr lang="en-US" sz="3600" i="1">
                              <a:solidFill>
                                <a:srgbClr val="C00000"/>
                              </a:solidFill>
                              <a:latin typeface="Cambria Math" panose="02040503050406030204" pitchFamily="18" charset="0"/>
                            </a:rPr>
                            <m:t>∈[</m:t>
                          </m:r>
                          <m:r>
                            <a:rPr lang="en-US" sz="3600" i="1">
                              <a:solidFill>
                                <a:srgbClr val="C00000"/>
                              </a:solidFill>
                              <a:latin typeface="Cambria Math" panose="02040503050406030204" pitchFamily="18" charset="0"/>
                            </a:rPr>
                            <m:t>𝑛</m:t>
                          </m:r>
                          <m:r>
                            <a:rPr lang="en-US" sz="3600" i="1">
                              <a:solidFill>
                                <a:srgbClr val="C00000"/>
                              </a:solidFill>
                              <a:latin typeface="Cambria Math" panose="02040503050406030204" pitchFamily="18" charset="0"/>
                            </a:rPr>
                            <m:t>]</m:t>
                          </m:r>
                        </m:sub>
                        <m:sup/>
                        <m:e>
                          <m:nary>
                            <m:naryPr>
                              <m:chr m:val="∑"/>
                              <m:supHide m:val="on"/>
                              <m:ctrlPr>
                                <a:rPr lang="en-US" sz="3600" i="1">
                                  <a:solidFill>
                                    <a:srgbClr val="C00000"/>
                                  </a:solidFill>
                                  <a:latin typeface="Cambria Math" panose="02040503050406030204" pitchFamily="18" charset="0"/>
                                </a:rPr>
                              </m:ctrlPr>
                            </m:naryPr>
                            <m:sub>
                              <m:r>
                                <m:rPr>
                                  <m:brk m:alnAt="7"/>
                                </m:rPr>
                                <a:rPr lang="en-US" sz="3600" i="1">
                                  <a:solidFill>
                                    <a:srgbClr val="C00000"/>
                                  </a:solidFill>
                                  <a:latin typeface="Cambria Math" panose="02040503050406030204" pitchFamily="18" charset="0"/>
                                </a:rPr>
                                <m:t>𝑘</m:t>
                              </m:r>
                              <m:r>
                                <a:rPr lang="en-US" sz="3600" i="1">
                                  <a:solidFill>
                                    <a:srgbClr val="C00000"/>
                                  </a:solidFill>
                                  <a:latin typeface="Cambria Math" panose="02040503050406030204" pitchFamily="18" charset="0"/>
                                </a:rPr>
                                <m:t>≥0</m:t>
                              </m:r>
                            </m:sub>
                            <m:sup/>
                            <m:e>
                              <m:d>
                                <m:dPr>
                                  <m:ctrlPr>
                                    <a:rPr lang="en-US" sz="3600" i="1">
                                      <a:solidFill>
                                        <a:srgbClr val="C00000"/>
                                      </a:solidFill>
                                      <a:latin typeface="Cambria Math" panose="02040503050406030204" pitchFamily="18" charset="0"/>
                                    </a:rPr>
                                  </m:ctrlPr>
                                </m:dPr>
                                <m:e>
                                  <m:sSub>
                                    <m:sSubPr>
                                      <m:ctrlPr>
                                        <a:rPr lang="en-US" sz="3600" i="1">
                                          <a:solidFill>
                                            <a:srgbClr val="C00000"/>
                                          </a:solidFill>
                                          <a:latin typeface="Cambria Math" panose="02040503050406030204" pitchFamily="18" charset="0"/>
                                        </a:rPr>
                                      </m:ctrlPr>
                                    </m:sSubPr>
                                    <m:e>
                                      <m:r>
                                        <a:rPr lang="en-US" sz="3600" i="1">
                                          <a:solidFill>
                                            <a:srgbClr val="C00000"/>
                                          </a:solidFill>
                                          <a:latin typeface="Cambria Math" panose="02040503050406030204" pitchFamily="18" charset="0"/>
                                        </a:rPr>
                                        <m:t>𝑀</m:t>
                                      </m:r>
                                    </m:e>
                                    <m:sub>
                                      <m:r>
                                        <a:rPr lang="en-US" sz="3600" i="1" smtClean="0">
                                          <a:solidFill>
                                            <a:srgbClr val="C00000"/>
                                          </a:solidFill>
                                          <a:latin typeface="Cambria Math" panose="02040503050406030204" pitchFamily="18" charset="0"/>
                                        </a:rPr>
                                        <m:t>𝑝</m:t>
                                      </m:r>
                                    </m:sub>
                                  </m:sSub>
                                  <m:d>
                                    <m:dPr>
                                      <m:ctrlPr>
                                        <a:rPr lang="en-US" sz="3600" i="1">
                                          <a:solidFill>
                                            <a:srgbClr val="C00000"/>
                                          </a:solidFill>
                                          <a:latin typeface="Cambria Math" panose="02040503050406030204" pitchFamily="18" charset="0"/>
                                        </a:rPr>
                                      </m:ctrlPr>
                                    </m:dPr>
                                    <m:e>
                                      <m:r>
                                        <a:rPr lang="en-US" sz="3600" i="1">
                                          <a:solidFill>
                                            <a:srgbClr val="C00000"/>
                                          </a:solidFill>
                                          <a:latin typeface="Cambria Math" panose="02040503050406030204" pitchFamily="18" charset="0"/>
                                        </a:rPr>
                                        <m:t>2</m:t>
                                      </m:r>
                                      <m:r>
                                        <a:rPr lang="en-US" sz="3600" i="1">
                                          <a:solidFill>
                                            <a:srgbClr val="C00000"/>
                                          </a:solidFill>
                                          <a:latin typeface="Cambria Math" panose="02040503050406030204" pitchFamily="18" charset="0"/>
                                        </a:rPr>
                                        <m:t>𝑘</m:t>
                                      </m:r>
                                    </m:e>
                                  </m:d>
                                  <m:r>
                                    <a:rPr lang="en-US" sz="3600" b="0" i="1" smtClean="0">
                                      <a:solidFill>
                                        <a:srgbClr val="C00000"/>
                                      </a:solidFill>
                                      <a:latin typeface="Cambria Math" panose="02040503050406030204" pitchFamily="18" charset="0"/>
                                    </a:rPr>
                                    <m:t>−</m:t>
                                  </m:r>
                                  <m:sSub>
                                    <m:sSubPr>
                                      <m:ctrlPr>
                                        <a:rPr lang="en-US" sz="3600" b="0" i="1" smtClean="0">
                                          <a:solidFill>
                                            <a:srgbClr val="C00000"/>
                                          </a:solidFill>
                                          <a:latin typeface="Cambria Math" panose="02040503050406030204" pitchFamily="18" charset="0"/>
                                        </a:rPr>
                                      </m:ctrlPr>
                                    </m:sSubPr>
                                    <m:e>
                                      <m:r>
                                        <a:rPr lang="en-US" sz="3600" b="0" i="1" smtClean="0">
                                          <a:solidFill>
                                            <a:srgbClr val="C00000"/>
                                          </a:solidFill>
                                          <a:latin typeface="Cambria Math" panose="02040503050406030204" pitchFamily="18" charset="0"/>
                                        </a:rPr>
                                        <m:t>𝑀</m:t>
                                      </m:r>
                                    </m:e>
                                    <m:sub>
                                      <m:r>
                                        <a:rPr lang="en-US" sz="3600" b="0" i="1" smtClean="0">
                                          <a:solidFill>
                                            <a:srgbClr val="C00000"/>
                                          </a:solidFill>
                                          <a:latin typeface="Cambria Math" panose="02040503050406030204" pitchFamily="18" charset="0"/>
                                        </a:rPr>
                                        <m:t>𝑞</m:t>
                                      </m:r>
                                    </m:sub>
                                  </m:sSub>
                                  <m:r>
                                    <a:rPr lang="en-US" sz="3600" b="0" i="1" smtClean="0">
                                      <a:solidFill>
                                        <a:srgbClr val="C00000"/>
                                      </a:solidFill>
                                      <a:latin typeface="Cambria Math" panose="02040503050406030204" pitchFamily="18" charset="0"/>
                                    </a:rPr>
                                    <m:t>(2</m:t>
                                  </m:r>
                                  <m:r>
                                    <a:rPr lang="en-US" sz="3600" b="0" i="1" smtClean="0">
                                      <a:solidFill>
                                        <a:srgbClr val="C00000"/>
                                      </a:solidFill>
                                      <a:latin typeface="Cambria Math" panose="02040503050406030204" pitchFamily="18" charset="0"/>
                                    </a:rPr>
                                    <m:t>𝑘</m:t>
                                  </m:r>
                                  <m:r>
                                    <a:rPr lang="en-US" sz="3600" b="0" i="1" smtClean="0">
                                      <a:solidFill>
                                        <a:srgbClr val="C00000"/>
                                      </a:solidFill>
                                      <a:latin typeface="Cambria Math" panose="02040503050406030204" pitchFamily="18" charset="0"/>
                                    </a:rPr>
                                    <m:t>)</m:t>
                                  </m:r>
                                </m:e>
                              </m:d>
                            </m:e>
                          </m:nary>
                          <m:r>
                            <a:rPr lang="en-US" sz="3600" i="1">
                              <a:solidFill>
                                <a:srgbClr val="C00000"/>
                              </a:solidFill>
                              <a:latin typeface="Cambria Math" panose="02040503050406030204" pitchFamily="18" charset="0"/>
                            </a:rPr>
                            <m:t>⋅</m:t>
                          </m:r>
                          <m:r>
                            <a:rPr lang="en-US" sz="3600" i="1">
                              <a:solidFill>
                                <a:srgbClr val="C00000"/>
                              </a:solidFill>
                              <a:latin typeface="Cambria Math" panose="02040503050406030204" pitchFamily="18" charset="0"/>
                            </a:rPr>
                            <m:t>𝑓</m:t>
                          </m:r>
                          <m:r>
                            <a:rPr lang="en-US" sz="3600" i="1">
                              <a:solidFill>
                                <a:srgbClr val="C00000"/>
                              </a:solidFill>
                              <a:latin typeface="Cambria Math" panose="02040503050406030204" pitchFamily="18" charset="0"/>
                            </a:rPr>
                            <m:t>(</m:t>
                          </m:r>
                          <m:r>
                            <a:rPr lang="en-US" sz="3600" i="1">
                              <a:solidFill>
                                <a:srgbClr val="00B0F0"/>
                              </a:solidFill>
                              <a:latin typeface="Cambria Math" panose="02040503050406030204" pitchFamily="18" charset="0"/>
                            </a:rPr>
                            <m:t>𝐷</m:t>
                          </m:r>
                          <m:r>
                            <a:rPr lang="en-US" sz="3600" i="1">
                              <a:solidFill>
                                <a:srgbClr val="C00000"/>
                              </a:solidFill>
                              <a:latin typeface="Cambria Math" panose="02040503050406030204" pitchFamily="18" charset="0"/>
                            </a:rPr>
                            <m:t>,</m:t>
                          </m:r>
                          <m:r>
                            <a:rPr lang="en-US" sz="3600" i="1">
                              <a:solidFill>
                                <a:srgbClr val="C00000"/>
                              </a:solidFill>
                              <a:latin typeface="Cambria Math" panose="02040503050406030204" pitchFamily="18" charset="0"/>
                            </a:rPr>
                            <m:t>𝑢</m:t>
                          </m:r>
                          <m:r>
                            <a:rPr lang="en-US" sz="3600" i="1">
                              <a:solidFill>
                                <a:srgbClr val="C00000"/>
                              </a:solidFill>
                              <a:latin typeface="Cambria Math" panose="02040503050406030204" pitchFamily="18" charset="0"/>
                            </a:rPr>
                            <m:t>,</m:t>
                          </m:r>
                          <m:r>
                            <a:rPr lang="en-US" sz="3600" i="1">
                              <a:solidFill>
                                <a:srgbClr val="C00000"/>
                              </a:solidFill>
                              <a:latin typeface="Cambria Math" panose="02040503050406030204" pitchFamily="18" charset="0"/>
                            </a:rPr>
                            <m:t>𝑘</m:t>
                          </m:r>
                          <m:r>
                            <a:rPr lang="en-US" sz="3600" i="1">
                              <a:solidFill>
                                <a:srgbClr val="C00000"/>
                              </a:solidFill>
                              <a:latin typeface="Cambria Math" panose="02040503050406030204" pitchFamily="18" charset="0"/>
                            </a:rPr>
                            <m:t>)</m:t>
                          </m:r>
                        </m:e>
                      </m:nary>
                    </m:oMath>
                  </m:oMathPara>
                </a14:m>
                <a:endParaRPr lang="en-US" sz="3600" dirty="0"/>
              </a:p>
              <a:p>
                <a:pPr/>
                <a:endParaRPr lang="en-US" sz="3600" dirty="0"/>
              </a:p>
            </p:txBody>
          </p:sp>
        </mc:Choice>
        <mc:Fallback>
          <p:sp>
            <p:nvSpPr>
              <p:cNvPr id="5" name="TextBox 4">
                <a:extLst>
                  <a:ext uri="{FF2B5EF4-FFF2-40B4-BE49-F238E27FC236}">
                    <a16:creationId xmlns:a16="http://schemas.microsoft.com/office/drawing/2014/main" id="{71685538-49BD-DD21-A9E2-28ED8B3163FD}"/>
                  </a:ext>
                </a:extLst>
              </p:cNvPr>
              <p:cNvSpPr txBox="1">
                <a:spLocks noRot="1" noChangeAspect="1" noMove="1" noResize="1" noEditPoints="1" noAdjustHandles="1" noChangeArrowheads="1" noChangeShapeType="1" noTextEdit="1"/>
              </p:cNvSpPr>
              <p:nvPr/>
            </p:nvSpPr>
            <p:spPr>
              <a:xfrm>
                <a:off x="494514" y="2560474"/>
                <a:ext cx="11202971" cy="2063001"/>
              </a:xfrm>
              <a:prstGeom prst="rect">
                <a:avLst/>
              </a:prstGeom>
              <a:blipFill>
                <a:blip r:embed="rId3"/>
                <a:stretch>
                  <a:fillRect/>
                </a:stretch>
              </a:blipFill>
            </p:spPr>
            <p:txBody>
              <a:bodyPr/>
              <a:lstStyle/>
              <a:p>
                <a:r>
                  <a:rPr lang="en-US">
                    <a:noFill/>
                  </a:rPr>
                  <a:t> </a:t>
                </a:r>
              </a:p>
            </p:txBody>
          </p:sp>
        </mc:Fallback>
      </mc:AlternateContent>
      <p:sp>
        <p:nvSpPr>
          <p:cNvPr id="8" name="Content Placeholder 2">
            <a:extLst>
              <a:ext uri="{FF2B5EF4-FFF2-40B4-BE49-F238E27FC236}">
                <a16:creationId xmlns:a16="http://schemas.microsoft.com/office/drawing/2014/main" id="{9D801EA6-D40D-E4C3-7840-D5718B348032}"/>
              </a:ext>
            </a:extLst>
          </p:cNvPr>
          <p:cNvSpPr txBox="1">
            <a:spLocks/>
          </p:cNvSpPr>
          <p:nvPr/>
        </p:nvSpPr>
        <p:spPr>
          <a:xfrm>
            <a:off x="757483" y="4379666"/>
            <a:ext cx="11020720" cy="125537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Clr>
                <a:schemeClr val="tx1"/>
              </a:buClr>
              <a:buNone/>
            </a:pPr>
            <a:endParaRPr lang="en-US" sz="3200" dirty="0"/>
          </a:p>
        </p:txBody>
      </p:sp>
      <mc:AlternateContent xmlns:mc="http://schemas.openxmlformats.org/markup-compatibility/2006">
        <mc:Choice xmlns:a14="http://schemas.microsoft.com/office/drawing/2010/main" Requires="a14">
          <p:sp>
            <p:nvSpPr>
              <p:cNvPr id="4" name="Content Placeholder 2">
                <a:extLst>
                  <a:ext uri="{FF2B5EF4-FFF2-40B4-BE49-F238E27FC236}">
                    <a16:creationId xmlns:a16="http://schemas.microsoft.com/office/drawing/2014/main" id="{A13387C8-6709-22B3-8593-68D733A3D68A}"/>
                  </a:ext>
                </a:extLst>
              </p:cNvPr>
              <p:cNvSpPr txBox="1">
                <a:spLocks/>
              </p:cNvSpPr>
              <p:nvPr/>
            </p:nvSpPr>
            <p:spPr>
              <a:xfrm>
                <a:off x="838200" y="4304250"/>
                <a:ext cx="10859285" cy="118901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Clr>
                    <a:schemeClr val="tx1"/>
                  </a:buClr>
                  <a:buNone/>
                </a:pPr>
                <a:r>
                  <a:rPr lang="en-US" sz="3200" dirty="0"/>
                  <a:t>so if the first </a:t>
                </a:r>
                <a14:m>
                  <m:oMath xmlns:m="http://schemas.openxmlformats.org/officeDocument/2006/math">
                    <m:r>
                      <a:rPr lang="en-US" sz="3200" b="0" i="1" smtClean="0">
                        <a:solidFill>
                          <a:srgbClr val="C00000"/>
                        </a:solidFill>
                        <a:latin typeface="Cambria Math" panose="02040503050406030204" pitchFamily="18" charset="0"/>
                      </a:rPr>
                      <m:t>2</m:t>
                    </m:r>
                    <m:r>
                      <a:rPr lang="en-US" sz="3200" b="0" i="1" smtClean="0">
                        <a:solidFill>
                          <a:srgbClr val="C00000"/>
                        </a:solidFill>
                        <a:latin typeface="Cambria Math" panose="02040503050406030204" pitchFamily="18" charset="0"/>
                      </a:rPr>
                      <m:t>𝑘</m:t>
                    </m:r>
                  </m:oMath>
                </a14:m>
                <a:r>
                  <a:rPr lang="en-US" sz="3200" dirty="0"/>
                  <a:t> moments of the distributions of </a:t>
                </a:r>
                <a14:m>
                  <m:oMath xmlns:m="http://schemas.openxmlformats.org/officeDocument/2006/math">
                    <m:r>
                      <a:rPr lang="en-US" sz="3200" i="1">
                        <a:solidFill>
                          <a:srgbClr val="C00000"/>
                        </a:solidFill>
                        <a:latin typeface="Cambria Math" panose="02040503050406030204" pitchFamily="18" charset="0"/>
                      </a:rPr>
                      <m:t>𝑃</m:t>
                    </m:r>
                  </m:oMath>
                </a14:m>
                <a:r>
                  <a:rPr lang="en-US" sz="3200" dirty="0"/>
                  <a:t> and </a:t>
                </a:r>
                <a14:m>
                  <m:oMath xmlns:m="http://schemas.openxmlformats.org/officeDocument/2006/math">
                    <m:r>
                      <a:rPr lang="en-US" sz="3200" i="1">
                        <a:solidFill>
                          <a:srgbClr val="C00000"/>
                        </a:solidFill>
                        <a:latin typeface="Cambria Math" panose="02040503050406030204" pitchFamily="18" charset="0"/>
                      </a:rPr>
                      <m:t>𝑄</m:t>
                    </m:r>
                  </m:oMath>
                </a14:m>
                <a:r>
                  <a:rPr lang="en-US" sz="3200" dirty="0"/>
                  <a:t> match, for a sufficiently large </a:t>
                </a:r>
                <a14:m>
                  <m:oMath xmlns:m="http://schemas.openxmlformats.org/officeDocument/2006/math">
                    <m:r>
                      <a:rPr lang="en-US" sz="3200" i="1">
                        <a:solidFill>
                          <a:srgbClr val="C00000"/>
                        </a:solidFill>
                        <a:latin typeface="Cambria Math" panose="02040503050406030204" pitchFamily="18" charset="0"/>
                      </a:rPr>
                      <m:t>𝑘</m:t>
                    </m:r>
                  </m:oMath>
                </a14:m>
                <a:r>
                  <a:rPr lang="en-US" sz="3200" dirty="0"/>
                  <a:t>, then the TVD is small</a:t>
                </a:r>
              </a:p>
            </p:txBody>
          </p:sp>
        </mc:Choice>
        <mc:Fallback>
          <p:sp>
            <p:nvSpPr>
              <p:cNvPr id="4" name="Content Placeholder 2">
                <a:extLst>
                  <a:ext uri="{FF2B5EF4-FFF2-40B4-BE49-F238E27FC236}">
                    <a16:creationId xmlns:a16="http://schemas.microsoft.com/office/drawing/2014/main" id="{A13387C8-6709-22B3-8593-68D733A3D68A}"/>
                  </a:ext>
                </a:extLst>
              </p:cNvPr>
              <p:cNvSpPr txBox="1">
                <a:spLocks noRot="1" noChangeAspect="1" noMove="1" noResize="1" noEditPoints="1" noAdjustHandles="1" noChangeArrowheads="1" noChangeShapeType="1" noTextEdit="1"/>
              </p:cNvSpPr>
              <p:nvPr/>
            </p:nvSpPr>
            <p:spPr>
              <a:xfrm>
                <a:off x="838200" y="4304250"/>
                <a:ext cx="10859285" cy="1189011"/>
              </a:xfrm>
              <a:prstGeom prst="rect">
                <a:avLst/>
              </a:prstGeom>
              <a:blipFill>
                <a:blip r:embed="rId4"/>
                <a:stretch>
                  <a:fillRect l="-1460" t="-10256" r="-1909"/>
                </a:stretch>
              </a:blipFill>
            </p:spPr>
            <p:txBody>
              <a:bodyPr/>
              <a:lstStyle/>
              <a:p>
                <a:r>
                  <a:rPr lang="en-US">
                    <a:noFill/>
                  </a:rPr>
                  <a:t> </a:t>
                </a:r>
              </a:p>
            </p:txBody>
          </p:sp>
        </mc:Fallback>
      </mc:AlternateContent>
    </p:spTree>
    <p:extLst>
      <p:ext uri="{BB962C8B-B14F-4D97-AF65-F5344CB8AC3E}">
        <p14:creationId xmlns:p14="http://schemas.microsoft.com/office/powerpoint/2010/main" val="372275100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49F98-FC53-4C98-8C23-550048D4FCF9}"/>
              </a:ext>
            </a:extLst>
          </p:cNvPr>
          <p:cNvSpPr>
            <a:spLocks noGrp="1"/>
          </p:cNvSpPr>
          <p:nvPr>
            <p:ph type="title"/>
          </p:nvPr>
        </p:nvSpPr>
        <p:spPr/>
        <p:txBody>
          <a:bodyPr/>
          <a:lstStyle/>
          <a:p>
            <a:r>
              <a:rPr lang="en-US" dirty="0">
                <a:solidFill>
                  <a:srgbClr val="C00000"/>
                </a:solidFill>
              </a:rPr>
              <a:t>Constructing Hard Distributions</a:t>
            </a:r>
            <a:endParaRPr lang="en-US" dirty="0"/>
          </a:p>
        </p:txBody>
      </p:sp>
      <mc:AlternateContent xmlns:mc="http://schemas.openxmlformats.org/markup-compatibility/2006">
        <mc:Choice xmlns:a14="http://schemas.microsoft.com/office/drawing/2010/main" Requires="a14">
          <p:sp>
            <p:nvSpPr>
              <p:cNvPr id="9" name="Content Placeholder 2">
                <a:extLst>
                  <a:ext uri="{FF2B5EF4-FFF2-40B4-BE49-F238E27FC236}">
                    <a16:creationId xmlns:a16="http://schemas.microsoft.com/office/drawing/2014/main" id="{2244ECC2-E66D-631C-FC23-741A9D1F77BF}"/>
                  </a:ext>
                </a:extLst>
              </p:cNvPr>
              <p:cNvSpPr>
                <a:spLocks noGrp="1"/>
              </p:cNvSpPr>
              <p:nvPr>
                <p:ph idx="1"/>
              </p:nvPr>
            </p:nvSpPr>
            <p:spPr>
              <a:xfrm>
                <a:off x="838200" y="1825624"/>
                <a:ext cx="11020720" cy="4788239"/>
              </a:xfrm>
            </p:spPr>
            <p:txBody>
              <a:bodyPr>
                <a:normAutofit/>
              </a:bodyPr>
              <a:lstStyle/>
              <a:p>
                <a:pPr>
                  <a:buClr>
                    <a:schemeClr val="tx1"/>
                  </a:buClr>
                </a:pPr>
                <a:r>
                  <a:rPr lang="en-US" sz="3200" dirty="0"/>
                  <a:t>Design a family of distributions </a:t>
                </a:r>
                <a14:m>
                  <m:oMath xmlns:m="http://schemas.openxmlformats.org/officeDocument/2006/math">
                    <m:r>
                      <a:rPr lang="en-US" sz="3200" b="0" i="1" smtClean="0">
                        <a:solidFill>
                          <a:srgbClr val="C00000"/>
                        </a:solidFill>
                        <a:latin typeface="Cambria Math" panose="02040503050406030204" pitchFamily="18" charset="0"/>
                      </a:rPr>
                      <m:t>𝒟</m:t>
                    </m:r>
                  </m:oMath>
                </a14:m>
                <a:r>
                  <a:rPr lang="en-US" sz="3200" dirty="0"/>
                  <a:t> over </a:t>
                </a:r>
                <a14:m>
                  <m:oMath xmlns:m="http://schemas.openxmlformats.org/officeDocument/2006/math">
                    <m:d>
                      <m:dPr>
                        <m:begChr m:val="["/>
                        <m:endChr m:val="]"/>
                        <m:ctrlPr>
                          <a:rPr lang="en-US" sz="3200" b="0" i="1" smtClean="0">
                            <a:solidFill>
                              <a:srgbClr val="C00000"/>
                            </a:solidFill>
                            <a:latin typeface="Cambria Math" panose="02040503050406030204" pitchFamily="18" charset="0"/>
                          </a:rPr>
                        </m:ctrlPr>
                      </m:dPr>
                      <m:e>
                        <m:r>
                          <a:rPr lang="en-US" sz="3200" b="0" i="1" smtClean="0">
                            <a:solidFill>
                              <a:srgbClr val="C00000"/>
                            </a:solidFill>
                            <a:latin typeface="Cambria Math" panose="02040503050406030204" pitchFamily="18" charset="0"/>
                          </a:rPr>
                          <m:t>−</m:t>
                        </m:r>
                        <m:r>
                          <a:rPr lang="en-US" sz="3200" b="0" i="1" smtClean="0">
                            <a:solidFill>
                              <a:srgbClr val="C00000"/>
                            </a:solidFill>
                            <a:latin typeface="Cambria Math" panose="02040503050406030204" pitchFamily="18" charset="0"/>
                          </a:rPr>
                          <m:t>𝑅</m:t>
                        </m:r>
                        <m:r>
                          <a:rPr lang="en-US" sz="3200" b="0" i="1" smtClean="0">
                            <a:solidFill>
                              <a:srgbClr val="C00000"/>
                            </a:solidFill>
                            <a:latin typeface="Cambria Math" panose="02040503050406030204" pitchFamily="18" charset="0"/>
                          </a:rPr>
                          <m:t>,…,−1,0,1,…,</m:t>
                        </m:r>
                        <m:r>
                          <a:rPr lang="en-US" sz="3200" b="0" i="1" smtClean="0">
                            <a:solidFill>
                              <a:srgbClr val="C00000"/>
                            </a:solidFill>
                            <a:latin typeface="Cambria Math" panose="02040503050406030204" pitchFamily="18" charset="0"/>
                          </a:rPr>
                          <m:t>𝑅</m:t>
                        </m:r>
                      </m:e>
                    </m:d>
                  </m:oMath>
                </a14:m>
                <a:r>
                  <a:rPr lang="en-US" sz="3200" dirty="0"/>
                  <a:t> with </a:t>
                </a:r>
                <a14:m>
                  <m:oMath xmlns:m="http://schemas.openxmlformats.org/officeDocument/2006/math">
                    <m:r>
                      <a:rPr lang="en-US" sz="3200" b="0" i="1" smtClean="0">
                        <a:solidFill>
                          <a:srgbClr val="C00000"/>
                        </a:solidFill>
                        <a:latin typeface="Cambria Math" panose="02040503050406030204" pitchFamily="18" charset="0"/>
                      </a:rPr>
                      <m:t>𝑅</m:t>
                    </m:r>
                    <m:r>
                      <a:rPr lang="en-US" sz="3200" b="0" i="1" smtClean="0">
                        <a:solidFill>
                          <a:srgbClr val="C00000"/>
                        </a:solidFill>
                        <a:latin typeface="Cambria Math" panose="02040503050406030204" pitchFamily="18" charset="0"/>
                      </a:rPr>
                      <m:t>=</m:t>
                    </m:r>
                    <m:r>
                      <m:rPr>
                        <m:sty m:val="p"/>
                      </m:rPr>
                      <a:rPr lang="en-US" sz="3200" b="0" i="0" smtClean="0">
                        <a:solidFill>
                          <a:srgbClr val="C00000"/>
                        </a:solidFill>
                        <a:latin typeface="Cambria Math" panose="02040503050406030204" pitchFamily="18" charset="0"/>
                      </a:rPr>
                      <m:t>poly</m:t>
                    </m:r>
                    <m:r>
                      <a:rPr lang="en-US" sz="3200" b="0" i="1" smtClean="0">
                        <a:solidFill>
                          <a:srgbClr val="C00000"/>
                        </a:solidFill>
                        <a:latin typeface="Cambria Math" panose="02040503050406030204" pitchFamily="18" charset="0"/>
                      </a:rPr>
                      <m:t>(</m:t>
                    </m:r>
                    <m:r>
                      <a:rPr lang="en-US" sz="3200" b="0" i="1" smtClean="0">
                        <a:solidFill>
                          <a:srgbClr val="C00000"/>
                        </a:solidFill>
                        <a:latin typeface="Cambria Math" panose="02040503050406030204" pitchFamily="18" charset="0"/>
                      </a:rPr>
                      <m:t>𝑛</m:t>
                    </m:r>
                    <m:r>
                      <a:rPr lang="en-US" sz="3200" b="0" i="1" smtClean="0">
                        <a:solidFill>
                          <a:srgbClr val="C00000"/>
                        </a:solidFill>
                        <a:latin typeface="Cambria Math" panose="02040503050406030204" pitchFamily="18" charset="0"/>
                      </a:rPr>
                      <m:t>)</m:t>
                    </m:r>
                  </m:oMath>
                </a14:m>
                <a:r>
                  <a:rPr lang="en-US" sz="3200" dirty="0"/>
                  <a:t> such that:</a:t>
                </a:r>
              </a:p>
              <a:p>
                <a:pPr lvl="1">
                  <a:buClr>
                    <a:schemeClr val="tx1"/>
                  </a:buClr>
                </a:pPr>
                <a:r>
                  <a:rPr lang="en-US" sz="3200" dirty="0"/>
                  <a:t>For </a:t>
                </a:r>
                <a14:m>
                  <m:oMath xmlns:m="http://schemas.openxmlformats.org/officeDocument/2006/math">
                    <m:sSub>
                      <m:sSubPr>
                        <m:ctrlPr>
                          <a:rPr lang="en-US" sz="3200" b="0" i="1" smtClean="0">
                            <a:solidFill>
                              <a:srgbClr val="C00000"/>
                            </a:solidFill>
                            <a:latin typeface="Cambria Math" panose="02040503050406030204" pitchFamily="18" charset="0"/>
                          </a:rPr>
                        </m:ctrlPr>
                      </m:sSubPr>
                      <m:e>
                        <m:r>
                          <a:rPr lang="en-US" sz="3200" b="0" i="1" smtClean="0">
                            <a:solidFill>
                              <a:srgbClr val="C00000"/>
                            </a:solidFill>
                            <a:latin typeface="Cambria Math" panose="02040503050406030204" pitchFamily="18" charset="0"/>
                          </a:rPr>
                          <m:t>𝐷</m:t>
                        </m:r>
                      </m:e>
                      <m:sub>
                        <m:r>
                          <a:rPr lang="en-US" sz="3200" b="0" i="1" smtClean="0">
                            <a:solidFill>
                              <a:srgbClr val="C00000"/>
                            </a:solidFill>
                            <a:latin typeface="Cambria Math" panose="02040503050406030204" pitchFamily="18" charset="0"/>
                          </a:rPr>
                          <m:t>𝑝</m:t>
                        </m:r>
                      </m:sub>
                    </m:sSub>
                    <m:r>
                      <a:rPr lang="en-US" sz="3200" b="0" i="1" smtClean="0">
                        <a:solidFill>
                          <a:srgbClr val="C00000"/>
                        </a:solidFill>
                        <a:latin typeface="Cambria Math" panose="02040503050406030204" pitchFamily="18" charset="0"/>
                      </a:rPr>
                      <m:t>∈</m:t>
                    </m:r>
                    <m:r>
                      <a:rPr lang="en-US" sz="3200" b="0" i="1" smtClean="0">
                        <a:solidFill>
                          <a:srgbClr val="C00000"/>
                        </a:solidFill>
                        <a:latin typeface="Cambria Math" panose="02040503050406030204" pitchFamily="18" charset="0"/>
                      </a:rPr>
                      <m:t>𝒟</m:t>
                    </m:r>
                  </m:oMath>
                </a14:m>
                <a:r>
                  <a:rPr lang="en-US" sz="3200" dirty="0"/>
                  <a:t> with </a:t>
                </a:r>
                <a14:m>
                  <m:oMath xmlns:m="http://schemas.openxmlformats.org/officeDocument/2006/math">
                    <m:r>
                      <a:rPr lang="en-US" sz="3200" b="0" i="1" smtClean="0">
                        <a:solidFill>
                          <a:srgbClr val="C00000"/>
                        </a:solidFill>
                        <a:latin typeface="Cambria Math" panose="02040503050406030204" pitchFamily="18" charset="0"/>
                      </a:rPr>
                      <m:t>𝑝</m:t>
                    </m:r>
                    <m:r>
                      <a:rPr lang="en-US" sz="3200" b="0" i="1" smtClean="0">
                        <a:solidFill>
                          <a:srgbClr val="C00000"/>
                        </a:solidFill>
                        <a:latin typeface="Cambria Math" panose="02040503050406030204" pitchFamily="18" charset="0"/>
                      </a:rPr>
                      <m:t>∈</m:t>
                    </m:r>
                    <m:d>
                      <m:dPr>
                        <m:begChr m:val="["/>
                        <m:endChr m:val="]"/>
                        <m:ctrlPr>
                          <a:rPr lang="en-US" sz="3200" b="0" i="1" smtClean="0">
                            <a:solidFill>
                              <a:srgbClr val="C00000"/>
                            </a:solidFill>
                            <a:latin typeface="Cambria Math" panose="02040503050406030204" pitchFamily="18" charset="0"/>
                          </a:rPr>
                        </m:ctrlPr>
                      </m:dPr>
                      <m:e>
                        <m:r>
                          <a:rPr lang="en-US" sz="3200" b="0" i="1" smtClean="0">
                            <a:solidFill>
                              <a:srgbClr val="C00000"/>
                            </a:solidFill>
                            <a:latin typeface="Cambria Math" panose="02040503050406030204" pitchFamily="18" charset="0"/>
                          </a:rPr>
                          <m:t>𝑎</m:t>
                        </m:r>
                        <m:r>
                          <a:rPr lang="en-US" sz="3200" b="0" i="1" smtClean="0">
                            <a:solidFill>
                              <a:srgbClr val="C00000"/>
                            </a:solidFill>
                            <a:latin typeface="Cambria Math" panose="02040503050406030204" pitchFamily="18" charset="0"/>
                          </a:rPr>
                          <m:t>,</m:t>
                        </m:r>
                        <m:r>
                          <a:rPr lang="en-US" sz="3200" b="0" i="1" smtClean="0">
                            <a:solidFill>
                              <a:srgbClr val="C00000"/>
                            </a:solidFill>
                            <a:latin typeface="Cambria Math" panose="02040503050406030204" pitchFamily="18" charset="0"/>
                          </a:rPr>
                          <m:t>𝑏</m:t>
                        </m:r>
                      </m:e>
                    </m:d>
                  </m:oMath>
                </a14:m>
                <a:r>
                  <a:rPr lang="en-US" sz="3200" dirty="0"/>
                  <a:t>, we have </a:t>
                </a:r>
                <a14:m>
                  <m:oMath xmlns:m="http://schemas.openxmlformats.org/officeDocument/2006/math">
                    <m:func>
                      <m:funcPr>
                        <m:ctrlPr>
                          <a:rPr lang="en-US" sz="3200" b="0" i="1" smtClean="0">
                            <a:solidFill>
                              <a:srgbClr val="C00000"/>
                            </a:solidFill>
                            <a:latin typeface="Cambria Math" panose="02040503050406030204" pitchFamily="18" charset="0"/>
                          </a:rPr>
                        </m:ctrlPr>
                      </m:funcPr>
                      <m:fName>
                        <m:limLow>
                          <m:limLowPr>
                            <m:ctrlPr>
                              <a:rPr lang="en-US" sz="3200" b="0" i="1" smtClean="0">
                                <a:solidFill>
                                  <a:srgbClr val="C00000"/>
                                </a:solidFill>
                                <a:latin typeface="Cambria Math" panose="02040503050406030204" pitchFamily="18" charset="0"/>
                              </a:rPr>
                            </m:ctrlPr>
                          </m:limLowPr>
                          <m:e>
                            <m:r>
                              <m:rPr>
                                <m:sty m:val="p"/>
                              </m:rPr>
                              <a:rPr lang="en-US" sz="3200" b="0" i="0" smtClean="0">
                                <a:solidFill>
                                  <a:srgbClr val="C00000"/>
                                </a:solidFill>
                                <a:latin typeface="Cambria Math" panose="02040503050406030204" pitchFamily="18" charset="0"/>
                              </a:rPr>
                              <m:t>Pr</m:t>
                            </m:r>
                          </m:e>
                          <m:lim>
                            <m:r>
                              <a:rPr lang="en-US" sz="3200" b="0" i="1" smtClean="0">
                                <a:solidFill>
                                  <a:srgbClr val="C00000"/>
                                </a:solidFill>
                                <a:latin typeface="Cambria Math" panose="02040503050406030204" pitchFamily="18" charset="0"/>
                              </a:rPr>
                              <m:t>𝑋</m:t>
                            </m:r>
                            <m:r>
                              <a:rPr lang="en-US" sz="3200" b="0" i="1" smtClean="0">
                                <a:solidFill>
                                  <a:srgbClr val="C00000"/>
                                </a:solidFill>
                                <a:latin typeface="Cambria Math" panose="02040503050406030204" pitchFamily="18" charset="0"/>
                              </a:rPr>
                              <m:t>∼</m:t>
                            </m:r>
                            <m:sSub>
                              <m:sSubPr>
                                <m:ctrlPr>
                                  <a:rPr lang="en-US" sz="3200" b="0" i="1" smtClean="0">
                                    <a:solidFill>
                                      <a:srgbClr val="C00000"/>
                                    </a:solidFill>
                                    <a:latin typeface="Cambria Math" panose="02040503050406030204" pitchFamily="18" charset="0"/>
                                  </a:rPr>
                                </m:ctrlPr>
                              </m:sSubPr>
                              <m:e>
                                <m:r>
                                  <a:rPr lang="en-US" sz="3200" b="0" i="1" smtClean="0">
                                    <a:solidFill>
                                      <a:srgbClr val="C00000"/>
                                    </a:solidFill>
                                    <a:latin typeface="Cambria Math" panose="02040503050406030204" pitchFamily="18" charset="0"/>
                                  </a:rPr>
                                  <m:t>𝐷</m:t>
                                </m:r>
                              </m:e>
                              <m:sub>
                                <m:r>
                                  <a:rPr lang="en-US" sz="3200" b="0" i="1" smtClean="0">
                                    <a:solidFill>
                                      <a:srgbClr val="C00000"/>
                                    </a:solidFill>
                                    <a:latin typeface="Cambria Math" panose="02040503050406030204" pitchFamily="18" charset="0"/>
                                  </a:rPr>
                                  <m:t>𝑝</m:t>
                                </m:r>
                              </m:sub>
                            </m:sSub>
                          </m:lim>
                        </m:limLow>
                      </m:fName>
                      <m:e>
                        <m:d>
                          <m:dPr>
                            <m:begChr m:val="["/>
                            <m:endChr m:val="]"/>
                            <m:ctrlPr>
                              <a:rPr lang="en-US" sz="3200" b="0" i="1" smtClean="0">
                                <a:solidFill>
                                  <a:srgbClr val="C00000"/>
                                </a:solidFill>
                                <a:latin typeface="Cambria Math" panose="02040503050406030204" pitchFamily="18" charset="0"/>
                              </a:rPr>
                            </m:ctrlPr>
                          </m:dPr>
                          <m:e>
                            <m:r>
                              <a:rPr lang="en-US" sz="3200" b="0" i="1" smtClean="0">
                                <a:solidFill>
                                  <a:srgbClr val="C00000"/>
                                </a:solidFill>
                                <a:latin typeface="Cambria Math" panose="02040503050406030204" pitchFamily="18" charset="0"/>
                              </a:rPr>
                              <m:t>𝑋</m:t>
                            </m:r>
                            <m:r>
                              <a:rPr lang="en-US" sz="3200" b="0" i="1" smtClean="0">
                                <a:solidFill>
                                  <a:srgbClr val="C00000"/>
                                </a:solidFill>
                                <a:latin typeface="Cambria Math" panose="02040503050406030204" pitchFamily="18" charset="0"/>
                              </a:rPr>
                              <m:t>=0</m:t>
                            </m:r>
                          </m:e>
                        </m:d>
                        <m:r>
                          <a:rPr lang="en-US" sz="3200" b="0" i="1" smtClean="0">
                            <a:solidFill>
                              <a:srgbClr val="C00000"/>
                            </a:solidFill>
                            <a:latin typeface="Cambria Math" panose="02040503050406030204" pitchFamily="18" charset="0"/>
                          </a:rPr>
                          <m:t>=</m:t>
                        </m:r>
                        <m:r>
                          <a:rPr lang="en-US" sz="3200" b="0" i="1" smtClean="0">
                            <a:solidFill>
                              <a:srgbClr val="C00000"/>
                            </a:solidFill>
                            <a:latin typeface="Cambria Math" panose="02040503050406030204" pitchFamily="18" charset="0"/>
                          </a:rPr>
                          <m:t>𝑝</m:t>
                        </m:r>
                      </m:e>
                    </m:func>
                  </m:oMath>
                </a14:m>
                <a:endParaRPr lang="en-US" sz="3200" dirty="0"/>
              </a:p>
              <a:p>
                <a:pPr lvl="1">
                  <a:buClr>
                    <a:schemeClr val="tx1"/>
                  </a:buClr>
                </a:pPr>
                <a:r>
                  <a:rPr lang="en-US" sz="3200" dirty="0"/>
                  <a:t>For any </a:t>
                </a:r>
                <a14:m>
                  <m:oMath xmlns:m="http://schemas.openxmlformats.org/officeDocument/2006/math">
                    <m:r>
                      <a:rPr lang="en-US" sz="3200" b="0" i="1" smtClean="0">
                        <a:solidFill>
                          <a:srgbClr val="C00000"/>
                        </a:solidFill>
                        <a:latin typeface="Cambria Math" panose="02040503050406030204" pitchFamily="18" charset="0"/>
                      </a:rPr>
                      <m:t>𝑞</m:t>
                    </m:r>
                    <m:r>
                      <a:rPr lang="en-US" sz="3200" b="0" i="0" smtClean="0">
                        <a:solidFill>
                          <a:srgbClr val="C00000"/>
                        </a:solidFill>
                        <a:latin typeface="Cambria Math" panose="02040503050406030204" pitchFamily="18" charset="0"/>
                      </a:rPr>
                      <m:t>,</m:t>
                    </m:r>
                    <m:r>
                      <a:rPr lang="en-US" sz="3200" b="0" i="1" smtClean="0">
                        <a:solidFill>
                          <a:srgbClr val="C00000"/>
                        </a:solidFill>
                        <a:latin typeface="Cambria Math" panose="02040503050406030204" pitchFamily="18" charset="0"/>
                      </a:rPr>
                      <m:t>𝑝</m:t>
                    </m:r>
                    <m:r>
                      <a:rPr lang="en-US" sz="3200" b="0" i="1" smtClean="0">
                        <a:solidFill>
                          <a:srgbClr val="C00000"/>
                        </a:solidFill>
                        <a:latin typeface="Cambria Math" panose="02040503050406030204" pitchFamily="18" charset="0"/>
                      </a:rPr>
                      <m:t>∈</m:t>
                    </m:r>
                    <m:d>
                      <m:dPr>
                        <m:begChr m:val="["/>
                        <m:endChr m:val="]"/>
                        <m:ctrlPr>
                          <a:rPr lang="en-US" sz="3200" b="0" i="1" smtClean="0">
                            <a:solidFill>
                              <a:srgbClr val="C00000"/>
                            </a:solidFill>
                            <a:latin typeface="Cambria Math" panose="02040503050406030204" pitchFamily="18" charset="0"/>
                          </a:rPr>
                        </m:ctrlPr>
                      </m:dPr>
                      <m:e>
                        <m:r>
                          <a:rPr lang="en-US" sz="3200" b="0" i="1" smtClean="0">
                            <a:solidFill>
                              <a:srgbClr val="C00000"/>
                            </a:solidFill>
                            <a:latin typeface="Cambria Math" panose="02040503050406030204" pitchFamily="18" charset="0"/>
                          </a:rPr>
                          <m:t>𝑎</m:t>
                        </m:r>
                        <m:r>
                          <a:rPr lang="en-US" sz="3200" b="0" i="1" smtClean="0">
                            <a:solidFill>
                              <a:srgbClr val="C00000"/>
                            </a:solidFill>
                            <a:latin typeface="Cambria Math" panose="02040503050406030204" pitchFamily="18" charset="0"/>
                          </a:rPr>
                          <m:t>,</m:t>
                        </m:r>
                        <m:r>
                          <a:rPr lang="en-US" sz="3200" b="0" i="1" smtClean="0">
                            <a:solidFill>
                              <a:srgbClr val="C00000"/>
                            </a:solidFill>
                            <a:latin typeface="Cambria Math" panose="02040503050406030204" pitchFamily="18" charset="0"/>
                          </a:rPr>
                          <m:t>𝑏</m:t>
                        </m:r>
                      </m:e>
                    </m:d>
                  </m:oMath>
                </a14:m>
                <a:r>
                  <a:rPr lang="en-US" sz="3200" dirty="0"/>
                  <a:t>, the total variation distance between </a:t>
                </a:r>
                <a14:m>
                  <m:oMath xmlns:m="http://schemas.openxmlformats.org/officeDocument/2006/math">
                    <m:r>
                      <a:rPr lang="en-US" sz="3200" i="1">
                        <a:solidFill>
                          <a:srgbClr val="00B0F0"/>
                        </a:solidFill>
                        <a:latin typeface="Cambria Math" panose="02040503050406030204" pitchFamily="18" charset="0"/>
                      </a:rPr>
                      <m:t>𝐷</m:t>
                    </m:r>
                    <m:sSub>
                      <m:sSubPr>
                        <m:ctrlPr>
                          <a:rPr lang="en-US" sz="3200" i="1">
                            <a:solidFill>
                              <a:srgbClr val="C00000"/>
                            </a:solidFill>
                            <a:latin typeface="Cambria Math" panose="02040503050406030204" pitchFamily="18" charset="0"/>
                          </a:rPr>
                        </m:ctrlPr>
                      </m:sSubPr>
                      <m:e>
                        <m:r>
                          <a:rPr lang="en-US" sz="3200" i="1">
                            <a:solidFill>
                              <a:srgbClr val="C00000"/>
                            </a:solidFill>
                            <a:latin typeface="Cambria Math" panose="02040503050406030204" pitchFamily="18" charset="0"/>
                          </a:rPr>
                          <m:t>𝑥</m:t>
                        </m:r>
                      </m:e>
                      <m:sub>
                        <m:r>
                          <a:rPr lang="en-US" sz="3200" i="1">
                            <a:solidFill>
                              <a:srgbClr val="C00000"/>
                            </a:solidFill>
                            <a:latin typeface="Cambria Math" panose="02040503050406030204" pitchFamily="18" charset="0"/>
                          </a:rPr>
                          <m:t>𝑝</m:t>
                        </m:r>
                      </m:sub>
                    </m:sSub>
                  </m:oMath>
                </a14:m>
                <a:r>
                  <a:rPr lang="en-US" sz="3200" dirty="0"/>
                  <a:t> and </a:t>
                </a:r>
                <a14:m>
                  <m:oMath xmlns:m="http://schemas.openxmlformats.org/officeDocument/2006/math">
                    <m:r>
                      <a:rPr lang="en-US" sz="3200" i="1">
                        <a:solidFill>
                          <a:srgbClr val="00B0F0"/>
                        </a:solidFill>
                        <a:latin typeface="Cambria Math" panose="02040503050406030204" pitchFamily="18" charset="0"/>
                      </a:rPr>
                      <m:t>𝐷</m:t>
                    </m:r>
                    <m:sSub>
                      <m:sSubPr>
                        <m:ctrlPr>
                          <a:rPr lang="en-US" sz="3200" i="1">
                            <a:solidFill>
                              <a:srgbClr val="C00000"/>
                            </a:solidFill>
                            <a:latin typeface="Cambria Math" panose="02040503050406030204" pitchFamily="18" charset="0"/>
                          </a:rPr>
                        </m:ctrlPr>
                      </m:sSubPr>
                      <m:e>
                        <m:r>
                          <a:rPr lang="en-US" sz="3200" i="1">
                            <a:solidFill>
                              <a:srgbClr val="C00000"/>
                            </a:solidFill>
                            <a:latin typeface="Cambria Math" panose="02040503050406030204" pitchFamily="18" charset="0"/>
                          </a:rPr>
                          <m:t>𝑥</m:t>
                        </m:r>
                      </m:e>
                      <m:sub>
                        <m:r>
                          <a:rPr lang="en-US" sz="3200" i="1">
                            <a:solidFill>
                              <a:srgbClr val="C00000"/>
                            </a:solidFill>
                            <a:latin typeface="Cambria Math" panose="02040503050406030204" pitchFamily="18" charset="0"/>
                          </a:rPr>
                          <m:t>𝑞</m:t>
                        </m:r>
                      </m:sub>
                    </m:sSub>
                  </m:oMath>
                </a14:m>
                <a:r>
                  <a:rPr lang="en-US" sz="3200" dirty="0"/>
                  <a:t> is small, i.e., </a:t>
                </a:r>
                <a14:m>
                  <m:oMath xmlns:m="http://schemas.openxmlformats.org/officeDocument/2006/math">
                    <m:f>
                      <m:fPr>
                        <m:ctrlPr>
                          <a:rPr lang="en-US" sz="3200" b="0" i="1" smtClean="0">
                            <a:solidFill>
                              <a:srgbClr val="C00000"/>
                            </a:solidFill>
                            <a:latin typeface="Cambria Math" panose="02040503050406030204" pitchFamily="18" charset="0"/>
                          </a:rPr>
                        </m:ctrlPr>
                      </m:fPr>
                      <m:num>
                        <m:r>
                          <a:rPr lang="en-US" sz="3200" b="0" i="0" smtClean="0">
                            <a:solidFill>
                              <a:srgbClr val="C00000"/>
                            </a:solidFill>
                            <a:latin typeface="Cambria Math" panose="02040503050406030204" pitchFamily="18" charset="0"/>
                          </a:rPr>
                          <m:t>1</m:t>
                        </m:r>
                      </m:num>
                      <m:den>
                        <m:r>
                          <m:rPr>
                            <m:sty m:val="p"/>
                          </m:rPr>
                          <a:rPr lang="en-US" sz="3200">
                            <a:solidFill>
                              <a:srgbClr val="C00000"/>
                            </a:solidFill>
                            <a:latin typeface="Cambria Math" panose="02040503050406030204" pitchFamily="18" charset="0"/>
                          </a:rPr>
                          <m:t>poly</m:t>
                        </m:r>
                        <m:r>
                          <a:rPr lang="en-US" sz="3200" i="1">
                            <a:solidFill>
                              <a:srgbClr val="C00000"/>
                            </a:solidFill>
                            <a:latin typeface="Cambria Math" panose="02040503050406030204" pitchFamily="18" charset="0"/>
                          </a:rPr>
                          <m:t>(</m:t>
                        </m:r>
                        <m:r>
                          <a:rPr lang="en-US" sz="3200" i="1">
                            <a:solidFill>
                              <a:srgbClr val="C00000"/>
                            </a:solidFill>
                            <a:latin typeface="Cambria Math" panose="02040503050406030204" pitchFamily="18" charset="0"/>
                          </a:rPr>
                          <m:t>𝑛</m:t>
                        </m:r>
                        <m:r>
                          <a:rPr lang="en-US" sz="3200" i="1">
                            <a:solidFill>
                              <a:srgbClr val="C00000"/>
                            </a:solidFill>
                            <a:latin typeface="Cambria Math" panose="02040503050406030204" pitchFamily="18" charset="0"/>
                          </a:rPr>
                          <m:t>)</m:t>
                        </m:r>
                      </m:den>
                    </m:f>
                  </m:oMath>
                </a14:m>
                <a:endParaRPr lang="en-US" sz="3200" dirty="0"/>
              </a:p>
              <a:p>
                <a:pPr lvl="1">
                  <a:buClr>
                    <a:schemeClr val="tx1"/>
                  </a:buClr>
                </a:pPr>
                <a:r>
                  <a:rPr lang="en-US" sz="3200" dirty="0"/>
                  <a:t>The first </a:t>
                </a:r>
                <a14:m>
                  <m:oMath xmlns:m="http://schemas.openxmlformats.org/officeDocument/2006/math">
                    <m:r>
                      <a:rPr lang="en-US" sz="3200" b="0" i="1" smtClean="0">
                        <a:solidFill>
                          <a:srgbClr val="C00000"/>
                        </a:solidFill>
                        <a:latin typeface="Cambria Math" panose="02040503050406030204" pitchFamily="18" charset="0"/>
                      </a:rPr>
                      <m:t>2</m:t>
                    </m:r>
                    <m:r>
                      <a:rPr lang="en-US" sz="3200" b="0" i="1" smtClean="0">
                        <a:solidFill>
                          <a:srgbClr val="C00000"/>
                        </a:solidFill>
                        <a:latin typeface="Cambria Math" panose="02040503050406030204" pitchFamily="18" charset="0"/>
                      </a:rPr>
                      <m:t>𝑘</m:t>
                    </m:r>
                  </m:oMath>
                </a14:m>
                <a:r>
                  <a:rPr lang="en-US" sz="3200" dirty="0"/>
                  <a:t> moments of the distributions of </a:t>
                </a:r>
                <a14:m>
                  <m:oMath xmlns:m="http://schemas.openxmlformats.org/officeDocument/2006/math">
                    <m:sSub>
                      <m:sSubPr>
                        <m:ctrlPr>
                          <a:rPr lang="en-US" sz="3200" i="1">
                            <a:solidFill>
                              <a:srgbClr val="C00000"/>
                            </a:solidFill>
                            <a:latin typeface="Cambria Math" panose="02040503050406030204" pitchFamily="18" charset="0"/>
                          </a:rPr>
                        </m:ctrlPr>
                      </m:sSubPr>
                      <m:e>
                        <m:r>
                          <a:rPr lang="en-US" sz="3200" i="1">
                            <a:solidFill>
                              <a:srgbClr val="C00000"/>
                            </a:solidFill>
                            <a:latin typeface="Cambria Math" panose="02040503050406030204" pitchFamily="18" charset="0"/>
                          </a:rPr>
                          <m:t>𝐷</m:t>
                        </m:r>
                      </m:e>
                      <m:sub>
                        <m:r>
                          <a:rPr lang="en-US" sz="3200" i="1">
                            <a:solidFill>
                              <a:srgbClr val="C00000"/>
                            </a:solidFill>
                            <a:latin typeface="Cambria Math" panose="02040503050406030204" pitchFamily="18" charset="0"/>
                          </a:rPr>
                          <m:t>𝑝</m:t>
                        </m:r>
                      </m:sub>
                    </m:sSub>
                  </m:oMath>
                </a14:m>
                <a:r>
                  <a:rPr lang="en-US" sz="3200" dirty="0"/>
                  <a:t>and </a:t>
                </a:r>
                <a14:m>
                  <m:oMath xmlns:m="http://schemas.openxmlformats.org/officeDocument/2006/math">
                    <m:sSub>
                      <m:sSubPr>
                        <m:ctrlPr>
                          <a:rPr lang="en-US" sz="3200" i="1">
                            <a:solidFill>
                              <a:srgbClr val="C00000"/>
                            </a:solidFill>
                            <a:latin typeface="Cambria Math" panose="02040503050406030204" pitchFamily="18" charset="0"/>
                          </a:rPr>
                        </m:ctrlPr>
                      </m:sSubPr>
                      <m:e>
                        <m:r>
                          <a:rPr lang="en-US" sz="3200" i="1">
                            <a:solidFill>
                              <a:srgbClr val="C00000"/>
                            </a:solidFill>
                            <a:latin typeface="Cambria Math" panose="02040503050406030204" pitchFamily="18" charset="0"/>
                          </a:rPr>
                          <m:t>𝐷</m:t>
                        </m:r>
                      </m:e>
                      <m:sub>
                        <m:r>
                          <a:rPr lang="en-US" sz="3200" b="0" i="1" smtClean="0">
                            <a:solidFill>
                              <a:srgbClr val="C00000"/>
                            </a:solidFill>
                            <a:latin typeface="Cambria Math" panose="02040503050406030204" pitchFamily="18" charset="0"/>
                          </a:rPr>
                          <m:t>𝑞</m:t>
                        </m:r>
                      </m:sub>
                    </m:sSub>
                  </m:oMath>
                </a14:m>
                <a:r>
                  <a:rPr lang="en-US" sz="3200" dirty="0"/>
                  <a:t> match</a:t>
                </a:r>
              </a:p>
              <a:p>
                <a:pPr lvl="1">
                  <a:buClr>
                    <a:schemeClr val="tx1"/>
                  </a:buClr>
                </a:pPr>
                <a:endParaRPr lang="en-US" sz="3200" dirty="0"/>
              </a:p>
            </p:txBody>
          </p:sp>
        </mc:Choice>
        <mc:Fallback>
          <p:sp>
            <p:nvSpPr>
              <p:cNvPr id="9" name="Content Placeholder 2">
                <a:extLst>
                  <a:ext uri="{FF2B5EF4-FFF2-40B4-BE49-F238E27FC236}">
                    <a16:creationId xmlns:a16="http://schemas.microsoft.com/office/drawing/2014/main" id="{2244ECC2-E66D-631C-FC23-741A9D1F77BF}"/>
                  </a:ext>
                </a:extLst>
              </p:cNvPr>
              <p:cNvSpPr>
                <a:spLocks noGrp="1" noRot="1" noChangeAspect="1" noMove="1" noResize="1" noEditPoints="1" noAdjustHandles="1" noChangeArrowheads="1" noChangeShapeType="1" noTextEdit="1"/>
              </p:cNvSpPr>
              <p:nvPr>
                <p:ph idx="1"/>
              </p:nvPr>
            </p:nvSpPr>
            <p:spPr>
              <a:xfrm>
                <a:off x="838200" y="1825624"/>
                <a:ext cx="11020720" cy="4788239"/>
              </a:xfrm>
              <a:blipFill>
                <a:blip r:embed="rId3"/>
                <a:stretch>
                  <a:fillRect l="-1273" t="-2545" r="-996"/>
                </a:stretch>
              </a:blipFill>
            </p:spPr>
            <p:txBody>
              <a:bodyPr/>
              <a:lstStyle/>
              <a:p>
                <a:r>
                  <a:rPr lang="en-US">
                    <a:noFill/>
                  </a:rPr>
                  <a:t> </a:t>
                </a:r>
              </a:p>
            </p:txBody>
          </p:sp>
        </mc:Fallback>
      </mc:AlternateContent>
    </p:spTree>
    <p:extLst>
      <p:ext uri="{BB962C8B-B14F-4D97-AF65-F5344CB8AC3E}">
        <p14:creationId xmlns:p14="http://schemas.microsoft.com/office/powerpoint/2010/main" val="41341253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419AC-DCE6-4371-8DE2-D617E99D653D}"/>
              </a:ext>
            </a:extLst>
          </p:cNvPr>
          <p:cNvSpPr>
            <a:spLocks noGrp="1"/>
          </p:cNvSpPr>
          <p:nvPr>
            <p:ph type="title"/>
          </p:nvPr>
        </p:nvSpPr>
        <p:spPr/>
        <p:txBody>
          <a:bodyPr/>
          <a:lstStyle/>
          <a:p>
            <a:r>
              <a:rPr lang="en-US" dirty="0">
                <a:solidFill>
                  <a:srgbClr val="C00000"/>
                </a:solidFill>
              </a:rPr>
              <a:t>Insertion-Only Streams</a:t>
            </a:r>
            <a:endParaRPr lang="en-US" dirty="0"/>
          </a:p>
        </p:txBody>
      </p:sp>
      <mc:AlternateContent xmlns:mc="http://schemas.openxmlformats.org/markup-compatibility/2006" xmlns:a14="http://schemas.microsoft.com/office/drawing/2010/main">
        <mc:Choice Requires="a14">
          <p:sp>
            <p:nvSpPr>
              <p:cNvPr id="5" name="Content Placeholder 3">
                <a:extLst>
                  <a:ext uri="{FF2B5EF4-FFF2-40B4-BE49-F238E27FC236}">
                    <a16:creationId xmlns:a16="http://schemas.microsoft.com/office/drawing/2014/main" id="{46EDD9D9-1338-4BC5-9D28-964A84C143C2}"/>
                  </a:ext>
                </a:extLst>
              </p:cNvPr>
              <p:cNvSpPr>
                <a:spLocks noGrp="1"/>
              </p:cNvSpPr>
              <p:nvPr>
                <p:ph idx="1"/>
              </p:nvPr>
            </p:nvSpPr>
            <p:spPr>
              <a:xfrm>
                <a:off x="838200" y="1825625"/>
                <a:ext cx="10242755" cy="4351338"/>
              </a:xfrm>
            </p:spPr>
            <p:txBody>
              <a:bodyPr>
                <a:normAutofit/>
              </a:bodyPr>
              <a:lstStyle/>
              <a:p>
                <a:pPr>
                  <a:buClr>
                    <a:schemeClr val="tx1"/>
                  </a:buClr>
                </a:pPr>
                <a:r>
                  <a:rPr lang="en-US" sz="3200" dirty="0"/>
                  <a:t>Each update of the stream can only increase a coordinate of the frequency vector </a:t>
                </a:r>
                <a14:m>
                  <m:oMath xmlns:m="http://schemas.openxmlformats.org/officeDocument/2006/math">
                    <m:r>
                      <a:rPr lang="en-US" sz="3200" b="0" i="1" smtClean="0">
                        <a:solidFill>
                          <a:srgbClr val="C00000"/>
                        </a:solidFill>
                        <a:latin typeface="Cambria Math" panose="02040503050406030204" pitchFamily="18" charset="0"/>
                      </a:rPr>
                      <m:t>𝑥</m:t>
                    </m:r>
                    <m:r>
                      <a:rPr lang="en-US" sz="3200" b="0" i="1" smtClean="0">
                        <a:solidFill>
                          <a:srgbClr val="C00000"/>
                        </a:solidFill>
                        <a:latin typeface="Cambria Math" panose="02040503050406030204" pitchFamily="18" charset="0"/>
                      </a:rPr>
                      <m:t>∈</m:t>
                    </m:r>
                    <m:sSup>
                      <m:sSupPr>
                        <m:ctrlPr>
                          <a:rPr lang="en-US" sz="3200" b="0" i="1" smtClean="0">
                            <a:solidFill>
                              <a:srgbClr val="C00000"/>
                            </a:solidFill>
                            <a:latin typeface="Cambria Math" panose="02040503050406030204" pitchFamily="18" charset="0"/>
                          </a:rPr>
                        </m:ctrlPr>
                      </m:sSupPr>
                      <m:e>
                        <m:r>
                          <a:rPr lang="en-US" sz="3200" b="0" i="1" smtClean="0">
                            <a:solidFill>
                              <a:srgbClr val="C00000"/>
                            </a:solidFill>
                            <a:latin typeface="Cambria Math" panose="02040503050406030204" pitchFamily="18" charset="0"/>
                          </a:rPr>
                          <m:t>ℝ</m:t>
                        </m:r>
                      </m:e>
                      <m:sup>
                        <m:r>
                          <a:rPr lang="en-US" sz="3200" b="0" i="1" smtClean="0">
                            <a:solidFill>
                              <a:srgbClr val="C00000"/>
                            </a:solidFill>
                            <a:latin typeface="Cambria Math" panose="02040503050406030204" pitchFamily="18" charset="0"/>
                          </a:rPr>
                          <m:t>𝑛</m:t>
                        </m:r>
                      </m:sup>
                    </m:sSup>
                  </m:oMath>
                </a14:m>
                <a:endParaRPr lang="en-US" sz="3200" dirty="0"/>
              </a:p>
            </p:txBody>
          </p:sp>
        </mc:Choice>
        <mc:Fallback xmlns="">
          <p:sp>
            <p:nvSpPr>
              <p:cNvPr id="5" name="Content Placeholder 3">
                <a:extLst>
                  <a:ext uri="{FF2B5EF4-FFF2-40B4-BE49-F238E27FC236}">
                    <a16:creationId xmlns:a16="http://schemas.microsoft.com/office/drawing/2014/main" id="{46EDD9D9-1338-4BC5-9D28-964A84C143C2}"/>
                  </a:ext>
                </a:extLst>
              </p:cNvPr>
              <p:cNvSpPr>
                <a:spLocks noGrp="1" noRot="1" noChangeAspect="1" noMove="1" noResize="1" noEditPoints="1" noAdjustHandles="1" noChangeArrowheads="1" noChangeShapeType="1" noTextEdit="1"/>
              </p:cNvSpPr>
              <p:nvPr>
                <p:ph idx="1"/>
              </p:nvPr>
            </p:nvSpPr>
            <p:spPr>
              <a:xfrm>
                <a:off x="838200" y="1825625"/>
                <a:ext cx="10242755" cy="4351338"/>
              </a:xfrm>
              <a:blipFill>
                <a:blip r:embed="rId2"/>
                <a:stretch>
                  <a:fillRect l="-1369" t="-2941"/>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149C66A2-1883-CA27-0183-70B03A6B87CC}"/>
              </a:ext>
            </a:extLst>
          </p:cNvPr>
          <p:cNvSpPr txBox="1"/>
          <p:nvPr/>
        </p:nvSpPr>
        <p:spPr>
          <a:xfrm>
            <a:off x="1960775" y="3071188"/>
            <a:ext cx="3704734" cy="707886"/>
          </a:xfrm>
          <a:prstGeom prst="rect">
            <a:avLst/>
          </a:prstGeom>
          <a:noFill/>
        </p:spPr>
        <p:txBody>
          <a:bodyPr wrap="square" rtlCol="0">
            <a:spAutoFit/>
          </a:bodyPr>
          <a:lstStyle/>
          <a:p>
            <a:r>
              <a:rPr lang="en-US" sz="4000" dirty="0">
                <a:solidFill>
                  <a:prstClr val="black"/>
                </a:solidFill>
              </a:rPr>
              <a:t>1 4 2 1 3 4 4 1</a:t>
            </a:r>
            <a:r>
              <a:rPr lang="en-US" sz="4000" dirty="0">
                <a:sym typeface="Wingdings 3" panose="05040102010807070707" pitchFamily="18" charset="2"/>
              </a:rPr>
              <a:t> </a:t>
            </a:r>
            <a:endParaRPr lang="en-US" sz="4000" dirty="0"/>
          </a:p>
        </p:txBody>
      </p:sp>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BC5393E9-603E-3D5F-916A-623C6AA0AED1}"/>
                  </a:ext>
                </a:extLst>
              </p:cNvPr>
              <p:cNvSpPr txBox="1"/>
              <p:nvPr/>
            </p:nvSpPr>
            <p:spPr>
              <a:xfrm>
                <a:off x="5231876" y="3071188"/>
                <a:ext cx="4477731"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en-US" sz="4000" b="0" i="1" smtClean="0">
                              <a:solidFill>
                                <a:srgbClr val="C00000"/>
                              </a:solidFill>
                              <a:latin typeface="Cambria Math" panose="02040503050406030204" pitchFamily="18" charset="0"/>
                            </a:rPr>
                          </m:ctrlPr>
                        </m:dPr>
                        <m:e>
                          <m:r>
                            <a:rPr lang="en-US" sz="4000" b="0" i="1" smtClean="0">
                              <a:solidFill>
                                <a:srgbClr val="C00000"/>
                              </a:solidFill>
                              <a:latin typeface="Cambria Math" panose="02040503050406030204" pitchFamily="18" charset="0"/>
                            </a:rPr>
                            <m:t>3, 1, 1, 3</m:t>
                          </m:r>
                          <m:r>
                            <a:rPr lang="en-US" sz="4000" b="0" i="1" smtClean="0">
                              <a:solidFill>
                                <a:srgbClr val="C00000"/>
                              </a:solidFill>
                              <a:latin typeface="Cambria Math" panose="02040503050406030204" pitchFamily="18" charset="0"/>
                            </a:rPr>
                            <m:t>, 0</m:t>
                          </m:r>
                        </m:e>
                      </m:d>
                      <m:r>
                        <a:rPr lang="en-US" sz="4000" b="0" i="1" smtClean="0">
                          <a:solidFill>
                            <a:srgbClr val="C00000"/>
                          </a:solidFill>
                          <a:latin typeface="Cambria Math" panose="02040503050406030204" pitchFamily="18" charset="0"/>
                        </a:rPr>
                        <m:t>≔</m:t>
                      </m:r>
                      <m:r>
                        <a:rPr lang="en-US" sz="4000" b="0" i="1" smtClean="0">
                          <a:solidFill>
                            <a:srgbClr val="C00000"/>
                          </a:solidFill>
                          <a:latin typeface="Cambria Math" panose="02040503050406030204" pitchFamily="18" charset="0"/>
                        </a:rPr>
                        <m:t>𝑥</m:t>
                      </m:r>
                    </m:oMath>
                  </m:oMathPara>
                </a14:m>
                <a:endParaRPr lang="en-US" sz="4000" dirty="0"/>
              </a:p>
            </p:txBody>
          </p:sp>
        </mc:Choice>
        <mc:Fallback>
          <p:sp>
            <p:nvSpPr>
              <p:cNvPr id="11" name="TextBox 10">
                <a:extLst>
                  <a:ext uri="{FF2B5EF4-FFF2-40B4-BE49-F238E27FC236}">
                    <a16:creationId xmlns:a16="http://schemas.microsoft.com/office/drawing/2014/main" id="{BC5393E9-603E-3D5F-916A-623C6AA0AED1}"/>
                  </a:ext>
                </a:extLst>
              </p:cNvPr>
              <p:cNvSpPr txBox="1">
                <a:spLocks noRot="1" noChangeAspect="1" noMove="1" noResize="1" noEditPoints="1" noAdjustHandles="1" noChangeArrowheads="1" noChangeShapeType="1" noTextEdit="1"/>
              </p:cNvSpPr>
              <p:nvPr/>
            </p:nvSpPr>
            <p:spPr>
              <a:xfrm>
                <a:off x="5231876" y="3071188"/>
                <a:ext cx="4477731" cy="707886"/>
              </a:xfrm>
              <a:prstGeom prst="rect">
                <a:avLst/>
              </a:prstGeom>
              <a:blipFill>
                <a:blip r:embed="rId3"/>
                <a:stretch>
                  <a:fillRect/>
                </a:stretch>
              </a:blipFill>
            </p:spPr>
            <p:txBody>
              <a:bodyPr/>
              <a:lstStyle/>
              <a:p>
                <a:r>
                  <a:rPr lang="en-US">
                    <a:noFill/>
                  </a:rPr>
                  <a:t> </a:t>
                </a:r>
              </a:p>
            </p:txBody>
          </p:sp>
        </mc:Fallback>
      </mc:AlternateContent>
      <p:sp>
        <p:nvSpPr>
          <p:cNvPr id="13" name="Cloud 12">
            <a:extLst>
              <a:ext uri="{FF2B5EF4-FFF2-40B4-BE49-F238E27FC236}">
                <a16:creationId xmlns:a16="http://schemas.microsoft.com/office/drawing/2014/main" id="{B7409F0A-AB2B-27FA-FE11-AE4B91DF68CA}"/>
              </a:ext>
            </a:extLst>
          </p:cNvPr>
          <p:cNvSpPr/>
          <p:nvPr/>
        </p:nvSpPr>
        <p:spPr>
          <a:xfrm>
            <a:off x="2799760" y="4430598"/>
            <a:ext cx="5420413" cy="2205872"/>
          </a:xfrm>
          <a:prstGeom prst="cloud">
            <a:avLst/>
          </a:prstGeom>
          <a:solidFill>
            <a:schemeClr val="accent4">
              <a:lumMod val="40000"/>
              <a:lumOff val="60000"/>
            </a:schemeClr>
          </a:solid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dirty="0">
                <a:solidFill>
                  <a:schemeClr val="tx1"/>
                </a:solidFill>
              </a:rPr>
              <a:t>4 Distinct Elements</a:t>
            </a:r>
          </a:p>
        </p:txBody>
      </p:sp>
    </p:spTree>
    <p:extLst>
      <p:ext uri="{BB962C8B-B14F-4D97-AF65-F5344CB8AC3E}">
        <p14:creationId xmlns:p14="http://schemas.microsoft.com/office/powerpoint/2010/main" val="3256132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iterate type="lt">
                                    <p:tmAbs val="500"/>
                                  </p:iterate>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par>
                          <p:cTn id="7" fill="hold">
                            <p:stCondLst>
                              <p:cond delay="4001"/>
                            </p:stCondLst>
                            <p:childTnLst>
                              <p:par>
                                <p:cTn id="8" presetID="1" presetClass="entr" presetSubtype="0" fill="hold" nodeType="afterEffect">
                                  <p:stCondLst>
                                    <p:cond delay="0"/>
                                  </p:stCondLst>
                                  <p:childTnLst>
                                    <p:set>
                                      <p:cBhvr>
                                        <p:cTn id="9" dur="1" fill="hold">
                                          <p:stCondLst>
                                            <p:cond delay="0"/>
                                          </p:stCondLst>
                                        </p:cTn>
                                        <p:tgtEl>
                                          <p:spTgt spid="11">
                                            <p:txEl>
                                              <p:pRg st="0" end="0"/>
                                            </p:txEl>
                                          </p:spTgt>
                                        </p:tgtEl>
                                        <p:attrNameLst>
                                          <p:attrName>style.visibility</p:attrName>
                                        </p:attrNameLst>
                                      </p:cBhvr>
                                      <p:to>
                                        <p:strVal val="visible"/>
                                      </p:to>
                                    </p:set>
                                  </p:childTnLst>
                                </p:cTn>
                              </p:par>
                            </p:childTnLst>
                          </p:cTn>
                        </p:par>
                        <p:par>
                          <p:cTn id="10" fill="hold">
                            <p:stCondLst>
                              <p:cond delay="4001"/>
                            </p:stCondLst>
                            <p:childTnLst>
                              <p:par>
                                <p:cTn id="11" presetID="1" presetClass="entr" presetSubtype="0" fill="hold" grpId="0" nodeType="after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49F98-FC53-4C98-8C23-550048D4FCF9}"/>
              </a:ext>
            </a:extLst>
          </p:cNvPr>
          <p:cNvSpPr>
            <a:spLocks noGrp="1"/>
          </p:cNvSpPr>
          <p:nvPr>
            <p:ph type="title"/>
          </p:nvPr>
        </p:nvSpPr>
        <p:spPr/>
        <p:txBody>
          <a:bodyPr/>
          <a:lstStyle/>
          <a:p>
            <a:r>
              <a:rPr lang="en-US" dirty="0">
                <a:solidFill>
                  <a:srgbClr val="C00000"/>
                </a:solidFill>
              </a:rPr>
              <a:t>Moment Matching</a:t>
            </a:r>
            <a:endParaRPr lang="en-US"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3CD298EE-232A-4602-BB51-FA680B6EA672}"/>
                  </a:ext>
                </a:extLst>
              </p:cNvPr>
              <p:cNvSpPr>
                <a:spLocks noGrp="1"/>
              </p:cNvSpPr>
              <p:nvPr>
                <p:ph idx="1"/>
              </p:nvPr>
            </p:nvSpPr>
            <p:spPr>
              <a:xfrm>
                <a:off x="838200" y="1825624"/>
                <a:ext cx="11020720" cy="4575175"/>
              </a:xfrm>
            </p:spPr>
            <p:txBody>
              <a:bodyPr>
                <a:normAutofit/>
              </a:bodyPr>
              <a:lstStyle/>
              <a:p>
                <a:pPr>
                  <a:buClr>
                    <a:schemeClr val="tx1"/>
                  </a:buClr>
                </a:pPr>
                <a:r>
                  <a:rPr lang="en-US" sz="3200" dirty="0"/>
                  <a:t>Want </a:t>
                </a:r>
                <a14:m>
                  <m:oMath xmlns:m="http://schemas.openxmlformats.org/officeDocument/2006/math">
                    <m:sSub>
                      <m:sSubPr>
                        <m:ctrlPr>
                          <a:rPr lang="en-US" sz="3200" i="1" smtClean="0">
                            <a:solidFill>
                              <a:srgbClr val="C00000"/>
                            </a:solidFill>
                            <a:latin typeface="Cambria Math" panose="02040503050406030204" pitchFamily="18" charset="0"/>
                          </a:rPr>
                        </m:ctrlPr>
                      </m:sSubPr>
                      <m:e>
                        <m:r>
                          <m:rPr>
                            <m:sty m:val="p"/>
                          </m:rPr>
                          <a:rPr lang="en-US" sz="3200">
                            <a:solidFill>
                              <a:srgbClr val="C00000"/>
                            </a:solidFill>
                            <a:latin typeface="Cambria Math" panose="02040503050406030204" pitchFamily="18" charset="0"/>
                          </a:rPr>
                          <m:t>Ex</m:t>
                        </m:r>
                      </m:e>
                      <m:sub>
                        <m:r>
                          <a:rPr lang="en-US" sz="3200" b="0" i="1" smtClean="0">
                            <a:solidFill>
                              <a:srgbClr val="C00000"/>
                            </a:solidFill>
                            <a:latin typeface="Cambria Math" panose="02040503050406030204" pitchFamily="18" charset="0"/>
                          </a:rPr>
                          <m:t>𝑋</m:t>
                        </m:r>
                        <m:r>
                          <a:rPr lang="en-US" sz="3200" b="0" i="1" smtClean="0">
                            <a:solidFill>
                              <a:srgbClr val="C00000"/>
                            </a:solidFill>
                            <a:latin typeface="Cambria Math" panose="02040503050406030204" pitchFamily="18" charset="0"/>
                          </a:rPr>
                          <m:t>∼</m:t>
                        </m:r>
                        <m:sSub>
                          <m:sSubPr>
                            <m:ctrlPr>
                              <a:rPr lang="en-US" sz="3200" b="0" i="1" smtClean="0">
                                <a:solidFill>
                                  <a:srgbClr val="C00000"/>
                                </a:solidFill>
                                <a:latin typeface="Cambria Math" panose="02040503050406030204" pitchFamily="18" charset="0"/>
                              </a:rPr>
                            </m:ctrlPr>
                          </m:sSubPr>
                          <m:e>
                            <m:r>
                              <a:rPr lang="en-US" sz="3200" b="0" i="1" smtClean="0">
                                <a:solidFill>
                                  <a:srgbClr val="C00000"/>
                                </a:solidFill>
                                <a:latin typeface="Cambria Math" panose="02040503050406030204" pitchFamily="18" charset="0"/>
                              </a:rPr>
                              <m:t>𝐷</m:t>
                            </m:r>
                          </m:e>
                          <m:sub>
                            <m:r>
                              <a:rPr lang="en-US" sz="3200" b="0" i="1" smtClean="0">
                                <a:solidFill>
                                  <a:srgbClr val="C00000"/>
                                </a:solidFill>
                                <a:latin typeface="Cambria Math" panose="02040503050406030204" pitchFamily="18" charset="0"/>
                              </a:rPr>
                              <m:t>𝑝</m:t>
                            </m:r>
                          </m:sub>
                        </m:sSub>
                      </m:sub>
                    </m:sSub>
                    <m:d>
                      <m:dPr>
                        <m:begChr m:val="["/>
                        <m:endChr m:val="]"/>
                        <m:ctrlPr>
                          <a:rPr lang="en-US" sz="3200" i="1">
                            <a:solidFill>
                              <a:srgbClr val="C00000"/>
                            </a:solidFill>
                            <a:latin typeface="Cambria Math" panose="02040503050406030204" pitchFamily="18" charset="0"/>
                          </a:rPr>
                        </m:ctrlPr>
                      </m:dPr>
                      <m:e>
                        <m:sSup>
                          <m:sSupPr>
                            <m:ctrlPr>
                              <a:rPr lang="en-US" sz="3200" b="0" i="1" smtClean="0">
                                <a:solidFill>
                                  <a:srgbClr val="C00000"/>
                                </a:solidFill>
                                <a:latin typeface="Cambria Math" panose="02040503050406030204" pitchFamily="18" charset="0"/>
                              </a:rPr>
                            </m:ctrlPr>
                          </m:sSupPr>
                          <m:e>
                            <m:r>
                              <a:rPr lang="en-US" sz="3200" b="0" i="1" smtClean="0">
                                <a:solidFill>
                                  <a:srgbClr val="C00000"/>
                                </a:solidFill>
                                <a:latin typeface="Cambria Math" panose="02040503050406030204" pitchFamily="18" charset="0"/>
                              </a:rPr>
                              <m:t>𝑋</m:t>
                            </m:r>
                          </m:e>
                          <m:sup>
                            <m:r>
                              <a:rPr lang="en-US" sz="3200" b="0" i="1" smtClean="0">
                                <a:solidFill>
                                  <a:srgbClr val="C00000"/>
                                </a:solidFill>
                                <a:latin typeface="Cambria Math" panose="02040503050406030204" pitchFamily="18" charset="0"/>
                              </a:rPr>
                              <m:t>𝑘</m:t>
                            </m:r>
                          </m:sup>
                        </m:sSup>
                      </m:e>
                    </m:d>
                    <m:r>
                      <a:rPr lang="en-US" sz="3200" b="0" i="0" smtClean="0">
                        <a:solidFill>
                          <a:srgbClr val="C00000"/>
                        </a:solidFill>
                        <a:latin typeface="Cambria Math" panose="02040503050406030204" pitchFamily="18" charset="0"/>
                      </a:rPr>
                      <m:t>=</m:t>
                    </m:r>
                    <m:sSub>
                      <m:sSubPr>
                        <m:ctrlPr>
                          <a:rPr lang="en-US" sz="3200" i="1">
                            <a:solidFill>
                              <a:srgbClr val="C00000"/>
                            </a:solidFill>
                            <a:latin typeface="Cambria Math" panose="02040503050406030204" pitchFamily="18" charset="0"/>
                          </a:rPr>
                        </m:ctrlPr>
                      </m:sSubPr>
                      <m:e>
                        <m:r>
                          <m:rPr>
                            <m:sty m:val="p"/>
                          </m:rPr>
                          <a:rPr lang="en-US" sz="3200">
                            <a:solidFill>
                              <a:srgbClr val="C00000"/>
                            </a:solidFill>
                            <a:latin typeface="Cambria Math" panose="02040503050406030204" pitchFamily="18" charset="0"/>
                          </a:rPr>
                          <m:t>Ex</m:t>
                        </m:r>
                      </m:e>
                      <m:sub>
                        <m:r>
                          <a:rPr lang="en-US" sz="3200" i="1">
                            <a:solidFill>
                              <a:srgbClr val="C00000"/>
                            </a:solidFill>
                            <a:latin typeface="Cambria Math" panose="02040503050406030204" pitchFamily="18" charset="0"/>
                          </a:rPr>
                          <m:t>𝑋</m:t>
                        </m:r>
                        <m:r>
                          <a:rPr lang="en-US" sz="3200" i="1">
                            <a:solidFill>
                              <a:srgbClr val="C00000"/>
                            </a:solidFill>
                            <a:latin typeface="Cambria Math" panose="02040503050406030204" pitchFamily="18" charset="0"/>
                          </a:rPr>
                          <m:t>∼</m:t>
                        </m:r>
                        <m:sSub>
                          <m:sSubPr>
                            <m:ctrlPr>
                              <a:rPr lang="en-US" sz="3200" i="1">
                                <a:solidFill>
                                  <a:srgbClr val="C00000"/>
                                </a:solidFill>
                                <a:latin typeface="Cambria Math" panose="02040503050406030204" pitchFamily="18" charset="0"/>
                              </a:rPr>
                            </m:ctrlPr>
                          </m:sSubPr>
                          <m:e>
                            <m:r>
                              <a:rPr lang="en-US" sz="3200" i="1">
                                <a:solidFill>
                                  <a:srgbClr val="C00000"/>
                                </a:solidFill>
                                <a:latin typeface="Cambria Math" panose="02040503050406030204" pitchFamily="18" charset="0"/>
                              </a:rPr>
                              <m:t>𝐷</m:t>
                            </m:r>
                          </m:e>
                          <m:sub>
                            <m:r>
                              <a:rPr lang="en-US" sz="3200" b="0" i="1" smtClean="0">
                                <a:solidFill>
                                  <a:srgbClr val="C00000"/>
                                </a:solidFill>
                                <a:latin typeface="Cambria Math" panose="02040503050406030204" pitchFamily="18" charset="0"/>
                              </a:rPr>
                              <m:t>𝑞</m:t>
                            </m:r>
                          </m:sub>
                        </m:sSub>
                      </m:sub>
                    </m:sSub>
                    <m:d>
                      <m:dPr>
                        <m:begChr m:val="["/>
                        <m:endChr m:val="]"/>
                        <m:ctrlPr>
                          <a:rPr lang="en-US" sz="3200" i="1">
                            <a:solidFill>
                              <a:srgbClr val="C00000"/>
                            </a:solidFill>
                            <a:latin typeface="Cambria Math" panose="02040503050406030204" pitchFamily="18" charset="0"/>
                          </a:rPr>
                        </m:ctrlPr>
                      </m:dPr>
                      <m:e>
                        <m:sSup>
                          <m:sSupPr>
                            <m:ctrlPr>
                              <a:rPr lang="en-US" sz="3200" i="1">
                                <a:solidFill>
                                  <a:srgbClr val="C00000"/>
                                </a:solidFill>
                                <a:latin typeface="Cambria Math" panose="02040503050406030204" pitchFamily="18" charset="0"/>
                              </a:rPr>
                            </m:ctrlPr>
                          </m:sSupPr>
                          <m:e>
                            <m:r>
                              <a:rPr lang="en-US" sz="3200" i="1">
                                <a:solidFill>
                                  <a:srgbClr val="C00000"/>
                                </a:solidFill>
                                <a:latin typeface="Cambria Math" panose="02040503050406030204" pitchFamily="18" charset="0"/>
                              </a:rPr>
                              <m:t>𝑋</m:t>
                            </m:r>
                          </m:e>
                          <m:sup>
                            <m:r>
                              <a:rPr lang="en-US" sz="3200" i="1">
                                <a:solidFill>
                                  <a:srgbClr val="C00000"/>
                                </a:solidFill>
                                <a:latin typeface="Cambria Math" panose="02040503050406030204" pitchFamily="18" charset="0"/>
                              </a:rPr>
                              <m:t>𝑘</m:t>
                            </m:r>
                          </m:sup>
                        </m:sSup>
                      </m:e>
                    </m:d>
                  </m:oMath>
                </a14:m>
                <a:r>
                  <a:rPr lang="en-US" sz="3200" dirty="0"/>
                  <a:t> for all </a:t>
                </a:r>
                <a14:m>
                  <m:oMath xmlns:m="http://schemas.openxmlformats.org/officeDocument/2006/math">
                    <m:r>
                      <a:rPr lang="en-US" sz="3200" b="0" i="1" smtClean="0">
                        <a:solidFill>
                          <a:srgbClr val="C00000"/>
                        </a:solidFill>
                        <a:latin typeface="Cambria Math" panose="02040503050406030204" pitchFamily="18" charset="0"/>
                      </a:rPr>
                      <m:t>𝑘</m:t>
                    </m:r>
                    <m:r>
                      <a:rPr lang="en-US" sz="3200" b="0" i="1" smtClean="0">
                        <a:solidFill>
                          <a:srgbClr val="C00000"/>
                        </a:solidFill>
                        <a:latin typeface="Cambria Math" panose="02040503050406030204" pitchFamily="18" charset="0"/>
                      </a:rPr>
                      <m:t>≤</m:t>
                    </m:r>
                    <m:r>
                      <a:rPr lang="en-US" sz="3200" b="0" i="1" smtClean="0">
                        <a:solidFill>
                          <a:srgbClr val="C00000"/>
                        </a:solidFill>
                        <a:latin typeface="Cambria Math" panose="02040503050406030204" pitchFamily="18" charset="0"/>
                      </a:rPr>
                      <m:t>𝐾</m:t>
                    </m:r>
                    <m:r>
                      <a:rPr lang="en-US" sz="3200" b="0" i="1" smtClean="0">
                        <a:solidFill>
                          <a:srgbClr val="C00000"/>
                        </a:solidFill>
                        <a:latin typeface="Cambria Math" panose="02040503050406030204" pitchFamily="18" charset="0"/>
                      </a:rPr>
                      <m:t>=</m:t>
                    </m:r>
                    <m:r>
                      <a:rPr lang="en-US" sz="3200" b="0" i="1" smtClean="0">
                        <a:solidFill>
                          <a:srgbClr val="C00000"/>
                        </a:solidFill>
                        <a:latin typeface="Cambria Math" panose="02040503050406030204" pitchFamily="18" charset="0"/>
                      </a:rPr>
                      <m:t>𝑂</m:t>
                    </m:r>
                    <m:r>
                      <a:rPr lang="en-US" sz="3200" b="0" i="1" smtClean="0">
                        <a:solidFill>
                          <a:srgbClr val="C00000"/>
                        </a:solidFill>
                        <a:latin typeface="Cambria Math" panose="02040503050406030204" pitchFamily="18" charset="0"/>
                      </a:rPr>
                      <m:t>(</m:t>
                    </m:r>
                    <m:r>
                      <a:rPr lang="en-US" sz="3200" b="0" i="1" smtClean="0">
                        <a:solidFill>
                          <a:srgbClr val="C00000"/>
                        </a:solidFill>
                        <a:latin typeface="Cambria Math" panose="02040503050406030204" pitchFamily="18" charset="0"/>
                      </a:rPr>
                      <m:t>𝑟</m:t>
                    </m:r>
                    <m:func>
                      <m:funcPr>
                        <m:ctrlPr>
                          <a:rPr lang="en-US" sz="3200" b="0" i="1" smtClean="0">
                            <a:solidFill>
                              <a:srgbClr val="C00000"/>
                            </a:solidFill>
                            <a:latin typeface="Cambria Math" panose="02040503050406030204" pitchFamily="18" charset="0"/>
                          </a:rPr>
                        </m:ctrlPr>
                      </m:funcPr>
                      <m:fName>
                        <m:r>
                          <m:rPr>
                            <m:sty m:val="p"/>
                          </m:rPr>
                          <a:rPr lang="en-US" sz="3200" b="0" i="0" smtClean="0">
                            <a:solidFill>
                              <a:srgbClr val="C00000"/>
                            </a:solidFill>
                            <a:latin typeface="Cambria Math" panose="02040503050406030204" pitchFamily="18" charset="0"/>
                          </a:rPr>
                          <m:t>log</m:t>
                        </m:r>
                      </m:fName>
                      <m:e>
                        <m:r>
                          <a:rPr lang="en-US" sz="3200" b="0" i="1" smtClean="0">
                            <a:solidFill>
                              <a:srgbClr val="C00000"/>
                            </a:solidFill>
                            <a:latin typeface="Cambria Math" panose="02040503050406030204" pitchFamily="18" charset="0"/>
                          </a:rPr>
                          <m:t>𝑛</m:t>
                        </m:r>
                      </m:e>
                    </m:func>
                    <m:r>
                      <a:rPr lang="en-US" sz="3200" b="0" i="1" smtClean="0">
                        <a:solidFill>
                          <a:srgbClr val="C00000"/>
                        </a:solidFill>
                        <a:latin typeface="Cambria Math" panose="02040503050406030204" pitchFamily="18" charset="0"/>
                      </a:rPr>
                      <m:t>)</m:t>
                    </m:r>
                  </m:oMath>
                </a14:m>
                <a:endParaRPr lang="en-US" sz="3200" dirty="0"/>
              </a:p>
              <a:p>
                <a:pPr>
                  <a:buClr>
                    <a:schemeClr val="tx1"/>
                  </a:buClr>
                </a:pPr>
                <a:r>
                  <a:rPr lang="en-US" sz="3200" dirty="0"/>
                  <a:t>There exists </a:t>
                </a:r>
                <a:r>
                  <a:rPr lang="en-US" sz="3200" dirty="0">
                    <a:solidFill>
                      <a:srgbClr val="0070C0"/>
                    </a:solidFill>
                  </a:rPr>
                  <a:t>[LarsenWeinsteinYu20]</a:t>
                </a:r>
                <a:r>
                  <a:rPr lang="en-US" sz="3200" dirty="0"/>
                  <a:t> a polynomial </a:t>
                </a:r>
                <a14:m>
                  <m:oMath xmlns:m="http://schemas.openxmlformats.org/officeDocument/2006/math">
                    <m:r>
                      <a:rPr lang="en-US" sz="3200" b="0" i="1" smtClean="0">
                        <a:solidFill>
                          <a:srgbClr val="C00000"/>
                        </a:solidFill>
                        <a:latin typeface="Cambria Math" panose="02040503050406030204" pitchFamily="18" charset="0"/>
                      </a:rPr>
                      <m:t>𝑄</m:t>
                    </m:r>
                  </m:oMath>
                </a14:m>
                <a:r>
                  <a:rPr lang="en-US" sz="3200" dirty="0"/>
                  <a:t> such that </a:t>
                </a:r>
                <a14:m>
                  <m:oMath xmlns:m="http://schemas.openxmlformats.org/officeDocument/2006/math">
                    <m:d>
                      <m:dPr>
                        <m:begChr m:val="|"/>
                        <m:endChr m:val="|"/>
                        <m:ctrlPr>
                          <a:rPr lang="en-US" sz="3200" b="0" i="1" smtClean="0">
                            <a:solidFill>
                              <a:srgbClr val="C00000"/>
                            </a:solidFill>
                            <a:latin typeface="Cambria Math" panose="02040503050406030204" pitchFamily="18" charset="0"/>
                          </a:rPr>
                        </m:ctrlPr>
                      </m:dPr>
                      <m:e>
                        <m:r>
                          <a:rPr lang="en-US" sz="3200" b="0" i="1" smtClean="0">
                            <a:solidFill>
                              <a:srgbClr val="C00000"/>
                            </a:solidFill>
                            <a:latin typeface="Cambria Math" panose="02040503050406030204" pitchFamily="18" charset="0"/>
                          </a:rPr>
                          <m:t>𝑄</m:t>
                        </m:r>
                        <m:d>
                          <m:dPr>
                            <m:ctrlPr>
                              <a:rPr lang="en-US" sz="3200" b="0" i="1" smtClean="0">
                                <a:solidFill>
                                  <a:srgbClr val="C00000"/>
                                </a:solidFill>
                                <a:latin typeface="Cambria Math" panose="02040503050406030204" pitchFamily="18" charset="0"/>
                              </a:rPr>
                            </m:ctrlPr>
                          </m:dPr>
                          <m:e>
                            <m:r>
                              <a:rPr lang="en-US" sz="3200" b="0" i="1" smtClean="0">
                                <a:solidFill>
                                  <a:srgbClr val="C00000"/>
                                </a:solidFill>
                                <a:latin typeface="Cambria Math" panose="02040503050406030204" pitchFamily="18" charset="0"/>
                              </a:rPr>
                              <m:t>0</m:t>
                            </m:r>
                          </m:e>
                        </m:d>
                      </m:e>
                    </m:d>
                    <m:r>
                      <a:rPr lang="en-US" sz="3200" b="0" i="1" smtClean="0">
                        <a:solidFill>
                          <a:srgbClr val="C00000"/>
                        </a:solidFill>
                        <a:latin typeface="Cambria Math" panose="02040503050406030204" pitchFamily="18" charset="0"/>
                      </a:rPr>
                      <m:t>=</m:t>
                    </m:r>
                    <m:r>
                      <m:rPr>
                        <m:sty m:val="p"/>
                      </m:rPr>
                      <a:rPr lang="en-US" sz="3200" b="0" i="0" smtClean="0">
                        <a:solidFill>
                          <a:srgbClr val="C00000"/>
                        </a:solidFill>
                        <a:latin typeface="Cambria Math" panose="02040503050406030204" pitchFamily="18" charset="0"/>
                      </a:rPr>
                      <m:t>Ω</m:t>
                    </m:r>
                    <m:d>
                      <m:dPr>
                        <m:ctrlPr>
                          <a:rPr lang="en-US" sz="3200" b="0" i="1" smtClean="0">
                            <a:solidFill>
                              <a:srgbClr val="C00000"/>
                            </a:solidFill>
                            <a:latin typeface="Cambria Math" panose="02040503050406030204" pitchFamily="18" charset="0"/>
                          </a:rPr>
                        </m:ctrlPr>
                      </m:dPr>
                      <m:e>
                        <m:r>
                          <a:rPr lang="en-US" sz="3200" b="0" i="1" smtClean="0">
                            <a:solidFill>
                              <a:srgbClr val="C00000"/>
                            </a:solidFill>
                            <a:latin typeface="Cambria Math" panose="02040503050406030204" pitchFamily="18" charset="0"/>
                          </a:rPr>
                          <m:t>1</m:t>
                        </m:r>
                      </m:e>
                    </m:d>
                  </m:oMath>
                </a14:m>
                <a:r>
                  <a:rPr lang="en-US" sz="3200" dirty="0"/>
                  <a:t> and for all </a:t>
                </a:r>
                <a14:m>
                  <m:oMath xmlns:m="http://schemas.openxmlformats.org/officeDocument/2006/math">
                    <m:r>
                      <a:rPr lang="en-US" sz="3200" i="1">
                        <a:solidFill>
                          <a:srgbClr val="C00000"/>
                        </a:solidFill>
                        <a:latin typeface="Cambria Math" panose="02040503050406030204" pitchFamily="18" charset="0"/>
                      </a:rPr>
                      <m:t>𝑡</m:t>
                    </m:r>
                    <m:r>
                      <a:rPr lang="en-US" sz="3200" b="0" i="1" smtClean="0">
                        <a:solidFill>
                          <a:srgbClr val="C00000"/>
                        </a:solidFill>
                        <a:latin typeface="Cambria Math" panose="02040503050406030204" pitchFamily="18" charset="0"/>
                      </a:rPr>
                      <m:t>&lt;</m:t>
                    </m:r>
                    <m:r>
                      <a:rPr lang="en-US" sz="3200" b="0" i="1" smtClean="0">
                        <a:solidFill>
                          <a:srgbClr val="C00000"/>
                        </a:solidFill>
                        <a:latin typeface="Cambria Math" panose="02040503050406030204" pitchFamily="18" charset="0"/>
                      </a:rPr>
                      <m:t>𝑅</m:t>
                    </m:r>
                    <m:r>
                      <a:rPr lang="en-US" sz="3200" b="0" i="1" smtClean="0">
                        <a:solidFill>
                          <a:srgbClr val="C00000"/>
                        </a:solidFill>
                        <a:latin typeface="Cambria Math" panose="02040503050406030204" pitchFamily="18" charset="0"/>
                      </a:rPr>
                      <m:t>−</m:t>
                    </m:r>
                    <m:func>
                      <m:funcPr>
                        <m:ctrlPr>
                          <a:rPr lang="en-US" sz="3200" b="0" i="1" smtClean="0">
                            <a:solidFill>
                              <a:srgbClr val="C00000"/>
                            </a:solidFill>
                            <a:latin typeface="Cambria Math" panose="02040503050406030204" pitchFamily="18" charset="0"/>
                          </a:rPr>
                        </m:ctrlPr>
                      </m:funcPr>
                      <m:fName>
                        <m:r>
                          <m:rPr>
                            <m:sty m:val="p"/>
                          </m:rPr>
                          <a:rPr lang="en-US" sz="3200" b="0" i="0" smtClean="0">
                            <a:solidFill>
                              <a:srgbClr val="C00000"/>
                            </a:solidFill>
                            <a:latin typeface="Cambria Math" panose="02040503050406030204" pitchFamily="18" charset="0"/>
                          </a:rPr>
                          <m:t>deg</m:t>
                        </m:r>
                      </m:fName>
                      <m:e>
                        <m:d>
                          <m:dPr>
                            <m:ctrlPr>
                              <a:rPr lang="en-US" sz="3200" b="0" i="1" smtClean="0">
                                <a:solidFill>
                                  <a:srgbClr val="C00000"/>
                                </a:solidFill>
                                <a:latin typeface="Cambria Math" panose="02040503050406030204" pitchFamily="18" charset="0"/>
                              </a:rPr>
                            </m:ctrlPr>
                          </m:dPr>
                          <m:e>
                            <m:r>
                              <a:rPr lang="en-US" sz="3200" b="0" i="1" smtClean="0">
                                <a:solidFill>
                                  <a:srgbClr val="C00000"/>
                                </a:solidFill>
                                <a:latin typeface="Cambria Math" panose="02040503050406030204" pitchFamily="18" charset="0"/>
                              </a:rPr>
                              <m:t>𝑄</m:t>
                            </m:r>
                          </m:e>
                        </m:d>
                      </m:e>
                    </m:func>
                    <m:r>
                      <a:rPr lang="en-US" sz="3200" b="0" i="1" smtClean="0">
                        <a:solidFill>
                          <a:srgbClr val="C00000"/>
                        </a:solidFill>
                        <a:latin typeface="Cambria Math" panose="02040503050406030204" pitchFamily="18" charset="0"/>
                      </a:rPr>
                      <m:t>:</m:t>
                    </m:r>
                  </m:oMath>
                </a14:m>
                <a:endParaRPr lang="en-US" sz="3200" dirty="0"/>
              </a:p>
            </p:txBody>
          </p:sp>
        </mc:Choice>
        <mc:Fallback>
          <p:sp>
            <p:nvSpPr>
              <p:cNvPr id="3" name="Content Placeholder 2">
                <a:extLst>
                  <a:ext uri="{FF2B5EF4-FFF2-40B4-BE49-F238E27FC236}">
                    <a16:creationId xmlns:a16="http://schemas.microsoft.com/office/drawing/2014/main" id="{3CD298EE-232A-4602-BB51-FA680B6EA672}"/>
                  </a:ext>
                </a:extLst>
              </p:cNvPr>
              <p:cNvSpPr>
                <a:spLocks noGrp="1" noRot="1" noChangeAspect="1" noMove="1" noResize="1" noEditPoints="1" noAdjustHandles="1" noChangeArrowheads="1" noChangeShapeType="1" noTextEdit="1"/>
              </p:cNvSpPr>
              <p:nvPr>
                <p:ph idx="1"/>
              </p:nvPr>
            </p:nvSpPr>
            <p:spPr>
              <a:xfrm>
                <a:off x="838200" y="1825624"/>
                <a:ext cx="11020720" cy="4575175"/>
              </a:xfrm>
              <a:blipFill>
                <a:blip r:embed="rId3"/>
                <a:stretch>
                  <a:fillRect l="-1273" t="-213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DC7FE8CF-42B9-CF40-4FD0-576427B2D124}"/>
                  </a:ext>
                </a:extLst>
              </p:cNvPr>
              <p:cNvSpPr txBox="1"/>
              <p:nvPr/>
            </p:nvSpPr>
            <p:spPr>
              <a:xfrm>
                <a:off x="7394936" y="3413945"/>
                <a:ext cx="4429418" cy="14775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nary>
                        <m:naryPr>
                          <m:chr m:val="∑"/>
                          <m:ctrlPr>
                            <a:rPr lang="en-US" sz="3200" i="1" smtClean="0">
                              <a:solidFill>
                                <a:srgbClr val="C00000"/>
                              </a:solidFill>
                              <a:latin typeface="Cambria Math" panose="02040503050406030204" pitchFamily="18" charset="0"/>
                            </a:rPr>
                          </m:ctrlPr>
                        </m:naryPr>
                        <m:sub>
                          <m:r>
                            <m:rPr>
                              <m:brk m:alnAt="23"/>
                            </m:rPr>
                            <a:rPr lang="en-US" sz="3200" b="0" i="1" smtClean="0">
                              <a:solidFill>
                                <a:srgbClr val="C00000"/>
                              </a:solidFill>
                              <a:latin typeface="Cambria Math" panose="02040503050406030204" pitchFamily="18" charset="0"/>
                            </a:rPr>
                            <m:t>𝑖</m:t>
                          </m:r>
                          <m:r>
                            <a:rPr lang="en-US" sz="3200" b="0" i="1" smtClean="0">
                              <a:solidFill>
                                <a:srgbClr val="C00000"/>
                              </a:solidFill>
                              <a:latin typeface="Cambria Math" panose="02040503050406030204" pitchFamily="18" charset="0"/>
                            </a:rPr>
                            <m:t>=0</m:t>
                          </m:r>
                        </m:sub>
                        <m:sup>
                          <m:r>
                            <a:rPr lang="en-US" sz="3200" b="0" i="1" smtClean="0">
                              <a:solidFill>
                                <a:srgbClr val="C00000"/>
                              </a:solidFill>
                              <a:latin typeface="Cambria Math" panose="02040503050406030204" pitchFamily="18" charset="0"/>
                            </a:rPr>
                            <m:t>𝑅</m:t>
                          </m:r>
                        </m:sup>
                        <m:e>
                          <m:d>
                            <m:dPr>
                              <m:begChr m:val="|"/>
                              <m:endChr m:val="|"/>
                              <m:ctrlPr>
                                <a:rPr lang="en-US" sz="3200" i="1" smtClean="0">
                                  <a:solidFill>
                                    <a:srgbClr val="C00000"/>
                                  </a:solidFill>
                                  <a:latin typeface="Cambria Math" panose="02040503050406030204" pitchFamily="18" charset="0"/>
                                </a:rPr>
                              </m:ctrlPr>
                            </m:dPr>
                            <m:e>
                              <m:d>
                                <m:dPr>
                                  <m:ctrlPr>
                                    <a:rPr lang="en-US" sz="3200" i="1">
                                      <a:solidFill>
                                        <a:srgbClr val="C00000"/>
                                      </a:solidFill>
                                      <a:latin typeface="Cambria Math" panose="02040503050406030204" pitchFamily="18" charset="0"/>
                                    </a:rPr>
                                  </m:ctrlPr>
                                </m:dPr>
                                <m:e>
                                  <m:f>
                                    <m:fPr>
                                      <m:type m:val="noBar"/>
                                      <m:ctrlPr>
                                        <a:rPr lang="en-US" sz="3200" i="1">
                                          <a:solidFill>
                                            <a:srgbClr val="C00000"/>
                                          </a:solidFill>
                                          <a:latin typeface="Cambria Math" panose="02040503050406030204" pitchFamily="18" charset="0"/>
                                        </a:rPr>
                                      </m:ctrlPr>
                                    </m:fPr>
                                    <m:num>
                                      <m:r>
                                        <a:rPr lang="en-US" sz="3200" i="1">
                                          <a:solidFill>
                                            <a:srgbClr val="C00000"/>
                                          </a:solidFill>
                                          <a:latin typeface="Cambria Math" panose="02040503050406030204" pitchFamily="18" charset="0"/>
                                        </a:rPr>
                                        <m:t>𝑅</m:t>
                                      </m:r>
                                    </m:num>
                                    <m:den>
                                      <m:r>
                                        <a:rPr lang="en-US" sz="3200" i="1">
                                          <a:solidFill>
                                            <a:srgbClr val="C00000"/>
                                          </a:solidFill>
                                          <a:latin typeface="Cambria Math" panose="02040503050406030204" pitchFamily="18" charset="0"/>
                                        </a:rPr>
                                        <m:t>𝑖</m:t>
                                      </m:r>
                                    </m:den>
                                  </m:f>
                                </m:e>
                              </m:d>
                              <m:r>
                                <a:rPr lang="en-US" sz="3200" b="0" i="1" smtClean="0">
                                  <a:solidFill>
                                    <a:srgbClr val="C00000"/>
                                  </a:solidFill>
                                  <a:latin typeface="Cambria Math" panose="02040503050406030204" pitchFamily="18" charset="0"/>
                                </a:rPr>
                                <m:t>⋅</m:t>
                              </m:r>
                              <m:r>
                                <a:rPr lang="en-US" sz="3200" b="0" i="1" smtClean="0">
                                  <a:solidFill>
                                    <a:srgbClr val="C00000"/>
                                  </a:solidFill>
                                  <a:latin typeface="Cambria Math" panose="02040503050406030204" pitchFamily="18" charset="0"/>
                                </a:rPr>
                                <m:t>𝑄</m:t>
                              </m:r>
                              <m:d>
                                <m:dPr>
                                  <m:ctrlPr>
                                    <a:rPr lang="en-US" sz="3200" b="0" i="1" smtClean="0">
                                      <a:solidFill>
                                        <a:srgbClr val="C00000"/>
                                      </a:solidFill>
                                      <a:latin typeface="Cambria Math" panose="02040503050406030204" pitchFamily="18" charset="0"/>
                                    </a:rPr>
                                  </m:ctrlPr>
                                </m:dPr>
                                <m:e>
                                  <m:r>
                                    <a:rPr lang="en-US" sz="3200" b="0" i="1" smtClean="0">
                                      <a:solidFill>
                                        <a:srgbClr val="C00000"/>
                                      </a:solidFill>
                                      <a:latin typeface="Cambria Math" panose="02040503050406030204" pitchFamily="18" charset="0"/>
                                    </a:rPr>
                                    <m:t>𝑖</m:t>
                                  </m:r>
                                </m:e>
                              </m:d>
                            </m:e>
                          </m:d>
                        </m:e>
                      </m:nary>
                      <m:r>
                        <a:rPr lang="en-US" sz="3200" b="0" i="1" smtClean="0">
                          <a:solidFill>
                            <a:srgbClr val="C00000"/>
                          </a:solidFill>
                          <a:latin typeface="Cambria Math" panose="02040503050406030204" pitchFamily="18" charset="0"/>
                        </a:rPr>
                        <m:t>=</m:t>
                      </m:r>
                      <m:r>
                        <a:rPr lang="en-US" sz="3200" b="0" i="1" smtClean="0">
                          <a:solidFill>
                            <a:srgbClr val="C00000"/>
                          </a:solidFill>
                          <a:latin typeface="Cambria Math" panose="02040503050406030204" pitchFamily="18" charset="0"/>
                        </a:rPr>
                        <m:t>𝑂</m:t>
                      </m:r>
                      <m:d>
                        <m:dPr>
                          <m:ctrlPr>
                            <a:rPr lang="en-US" sz="3200" b="0" i="1" smtClean="0">
                              <a:solidFill>
                                <a:srgbClr val="C00000"/>
                              </a:solidFill>
                              <a:latin typeface="Cambria Math" panose="02040503050406030204" pitchFamily="18" charset="0"/>
                            </a:rPr>
                          </m:ctrlPr>
                        </m:dPr>
                        <m:e>
                          <m:r>
                            <a:rPr lang="en-US" sz="3200" b="0" i="1" smtClean="0">
                              <a:solidFill>
                                <a:srgbClr val="C00000"/>
                              </a:solidFill>
                              <a:latin typeface="Cambria Math" panose="02040503050406030204" pitchFamily="18" charset="0"/>
                            </a:rPr>
                            <m:t>1</m:t>
                          </m:r>
                        </m:e>
                      </m:d>
                    </m:oMath>
                  </m:oMathPara>
                </a14:m>
                <a:endParaRPr lang="en-US" sz="3200" dirty="0"/>
              </a:p>
            </p:txBody>
          </p:sp>
        </mc:Choice>
        <mc:Fallback>
          <p:sp>
            <p:nvSpPr>
              <p:cNvPr id="6" name="TextBox 5">
                <a:extLst>
                  <a:ext uri="{FF2B5EF4-FFF2-40B4-BE49-F238E27FC236}">
                    <a16:creationId xmlns:a16="http://schemas.microsoft.com/office/drawing/2014/main" id="{DC7FE8CF-42B9-CF40-4FD0-576427B2D124}"/>
                  </a:ext>
                </a:extLst>
              </p:cNvPr>
              <p:cNvSpPr txBox="1">
                <a:spLocks noRot="1" noChangeAspect="1" noMove="1" noResize="1" noEditPoints="1" noAdjustHandles="1" noChangeArrowheads="1" noChangeShapeType="1" noTextEdit="1"/>
              </p:cNvSpPr>
              <p:nvPr/>
            </p:nvSpPr>
            <p:spPr>
              <a:xfrm>
                <a:off x="7394936" y="3413945"/>
                <a:ext cx="4429418" cy="1477520"/>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0BD124FF-6CE3-AFFB-13DA-790F5218BC94}"/>
                  </a:ext>
                </a:extLst>
              </p:cNvPr>
              <p:cNvSpPr txBox="1"/>
              <p:nvPr/>
            </p:nvSpPr>
            <p:spPr>
              <a:xfrm>
                <a:off x="6871159" y="4958933"/>
                <a:ext cx="5129163" cy="14775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nary>
                        <m:naryPr>
                          <m:chr m:val="∑"/>
                          <m:ctrlPr>
                            <a:rPr lang="en-US" sz="3200" i="1" smtClean="0">
                              <a:solidFill>
                                <a:srgbClr val="C00000"/>
                              </a:solidFill>
                              <a:latin typeface="Cambria Math" panose="02040503050406030204" pitchFamily="18" charset="0"/>
                            </a:rPr>
                          </m:ctrlPr>
                        </m:naryPr>
                        <m:sub>
                          <m:r>
                            <m:rPr>
                              <m:brk m:alnAt="23"/>
                            </m:rPr>
                            <a:rPr lang="en-US" sz="3200" b="0" i="1" smtClean="0">
                              <a:solidFill>
                                <a:srgbClr val="C00000"/>
                              </a:solidFill>
                              <a:latin typeface="Cambria Math" panose="02040503050406030204" pitchFamily="18" charset="0"/>
                            </a:rPr>
                            <m:t>𝑖</m:t>
                          </m:r>
                          <m:r>
                            <a:rPr lang="en-US" sz="3200" b="0" i="1" smtClean="0">
                              <a:solidFill>
                                <a:srgbClr val="C00000"/>
                              </a:solidFill>
                              <a:latin typeface="Cambria Math" panose="02040503050406030204" pitchFamily="18" charset="0"/>
                            </a:rPr>
                            <m:t>=0</m:t>
                          </m:r>
                        </m:sub>
                        <m:sup>
                          <m:r>
                            <a:rPr lang="en-US" sz="3200" b="0" i="1" smtClean="0">
                              <a:solidFill>
                                <a:srgbClr val="C00000"/>
                              </a:solidFill>
                              <a:latin typeface="Cambria Math" panose="02040503050406030204" pitchFamily="18" charset="0"/>
                            </a:rPr>
                            <m:t>𝑅</m:t>
                          </m:r>
                        </m:sup>
                        <m:e>
                          <m:sSup>
                            <m:sSupPr>
                              <m:ctrlPr>
                                <a:rPr lang="en-US" sz="3200" b="0" i="1" smtClean="0">
                                  <a:solidFill>
                                    <a:srgbClr val="C00000"/>
                                  </a:solidFill>
                                  <a:latin typeface="Cambria Math" panose="02040503050406030204" pitchFamily="18" charset="0"/>
                                </a:rPr>
                              </m:ctrlPr>
                            </m:sSupPr>
                            <m:e>
                              <m:d>
                                <m:dPr>
                                  <m:ctrlPr>
                                    <a:rPr lang="en-US" sz="3200" b="0" i="1" smtClean="0">
                                      <a:solidFill>
                                        <a:srgbClr val="C00000"/>
                                      </a:solidFill>
                                      <a:latin typeface="Cambria Math" panose="02040503050406030204" pitchFamily="18" charset="0"/>
                                    </a:rPr>
                                  </m:ctrlPr>
                                </m:dPr>
                                <m:e>
                                  <m:r>
                                    <a:rPr lang="en-US" sz="3200" b="0" i="1" smtClean="0">
                                      <a:solidFill>
                                        <a:srgbClr val="C00000"/>
                                      </a:solidFill>
                                      <a:latin typeface="Cambria Math" panose="02040503050406030204" pitchFamily="18" charset="0"/>
                                    </a:rPr>
                                    <m:t>−1</m:t>
                                  </m:r>
                                </m:e>
                              </m:d>
                            </m:e>
                            <m:sup>
                              <m:r>
                                <a:rPr lang="en-US" sz="3200" b="0" i="1" smtClean="0">
                                  <a:solidFill>
                                    <a:srgbClr val="C00000"/>
                                  </a:solidFill>
                                  <a:latin typeface="Cambria Math" panose="02040503050406030204" pitchFamily="18" charset="0"/>
                                </a:rPr>
                                <m:t>𝑖</m:t>
                              </m:r>
                            </m:sup>
                          </m:sSup>
                          <m:d>
                            <m:dPr>
                              <m:ctrlPr>
                                <a:rPr lang="en-US" sz="3200" i="1">
                                  <a:solidFill>
                                    <a:srgbClr val="C00000"/>
                                  </a:solidFill>
                                  <a:latin typeface="Cambria Math" panose="02040503050406030204" pitchFamily="18" charset="0"/>
                                </a:rPr>
                              </m:ctrlPr>
                            </m:dPr>
                            <m:e>
                              <m:f>
                                <m:fPr>
                                  <m:type m:val="noBar"/>
                                  <m:ctrlPr>
                                    <a:rPr lang="en-US" sz="3200" i="1">
                                      <a:solidFill>
                                        <a:srgbClr val="C00000"/>
                                      </a:solidFill>
                                      <a:latin typeface="Cambria Math" panose="02040503050406030204" pitchFamily="18" charset="0"/>
                                    </a:rPr>
                                  </m:ctrlPr>
                                </m:fPr>
                                <m:num>
                                  <m:r>
                                    <a:rPr lang="en-US" sz="3200" i="1">
                                      <a:solidFill>
                                        <a:srgbClr val="C00000"/>
                                      </a:solidFill>
                                      <a:latin typeface="Cambria Math" panose="02040503050406030204" pitchFamily="18" charset="0"/>
                                    </a:rPr>
                                    <m:t>𝑅</m:t>
                                  </m:r>
                                </m:num>
                                <m:den>
                                  <m:r>
                                    <a:rPr lang="en-US" sz="3200" i="1">
                                      <a:solidFill>
                                        <a:srgbClr val="C00000"/>
                                      </a:solidFill>
                                      <a:latin typeface="Cambria Math" panose="02040503050406030204" pitchFamily="18" charset="0"/>
                                    </a:rPr>
                                    <m:t>𝑖</m:t>
                                  </m:r>
                                </m:den>
                              </m:f>
                            </m:e>
                          </m:d>
                          <m:r>
                            <a:rPr lang="en-US" sz="3200" i="1">
                              <a:solidFill>
                                <a:srgbClr val="C00000"/>
                              </a:solidFill>
                              <a:latin typeface="Cambria Math" panose="02040503050406030204" pitchFamily="18" charset="0"/>
                            </a:rPr>
                            <m:t>⋅</m:t>
                          </m:r>
                          <m:r>
                            <a:rPr lang="en-US" sz="3200" i="1">
                              <a:solidFill>
                                <a:srgbClr val="C00000"/>
                              </a:solidFill>
                              <a:latin typeface="Cambria Math" panose="02040503050406030204" pitchFamily="18" charset="0"/>
                            </a:rPr>
                            <m:t>𝑄</m:t>
                          </m:r>
                          <m:d>
                            <m:dPr>
                              <m:ctrlPr>
                                <a:rPr lang="en-US" sz="3200" i="1">
                                  <a:solidFill>
                                    <a:srgbClr val="C00000"/>
                                  </a:solidFill>
                                  <a:latin typeface="Cambria Math" panose="02040503050406030204" pitchFamily="18" charset="0"/>
                                </a:rPr>
                              </m:ctrlPr>
                            </m:dPr>
                            <m:e>
                              <m:r>
                                <a:rPr lang="en-US" sz="3200" i="1">
                                  <a:solidFill>
                                    <a:srgbClr val="C00000"/>
                                  </a:solidFill>
                                  <a:latin typeface="Cambria Math" panose="02040503050406030204" pitchFamily="18" charset="0"/>
                                </a:rPr>
                                <m:t>𝑖</m:t>
                              </m:r>
                            </m:e>
                          </m:d>
                          <m:r>
                            <a:rPr lang="en-US" sz="3200" b="0" i="1" smtClean="0">
                              <a:solidFill>
                                <a:srgbClr val="C00000"/>
                              </a:solidFill>
                              <a:latin typeface="Cambria Math" panose="02040503050406030204" pitchFamily="18" charset="0"/>
                            </a:rPr>
                            <m:t>⋅</m:t>
                          </m:r>
                          <m:sSup>
                            <m:sSupPr>
                              <m:ctrlPr>
                                <a:rPr lang="en-US" sz="3200" b="0" i="1" smtClean="0">
                                  <a:solidFill>
                                    <a:srgbClr val="C00000"/>
                                  </a:solidFill>
                                  <a:latin typeface="Cambria Math" panose="02040503050406030204" pitchFamily="18" charset="0"/>
                                </a:rPr>
                              </m:ctrlPr>
                            </m:sSupPr>
                            <m:e>
                              <m:r>
                                <a:rPr lang="en-US" sz="3200" b="0" i="1" smtClean="0">
                                  <a:solidFill>
                                    <a:srgbClr val="C00000"/>
                                  </a:solidFill>
                                  <a:latin typeface="Cambria Math" panose="02040503050406030204" pitchFamily="18" charset="0"/>
                                </a:rPr>
                                <m:t>𝑖</m:t>
                              </m:r>
                            </m:e>
                            <m:sup>
                              <m:r>
                                <a:rPr lang="en-US" sz="3200" b="0" i="1" smtClean="0">
                                  <a:solidFill>
                                    <a:srgbClr val="C00000"/>
                                  </a:solidFill>
                                  <a:latin typeface="Cambria Math" panose="02040503050406030204" pitchFamily="18" charset="0"/>
                                </a:rPr>
                                <m:t>𝑡</m:t>
                              </m:r>
                            </m:sup>
                          </m:sSup>
                        </m:e>
                      </m:nary>
                      <m:r>
                        <a:rPr lang="en-US" sz="3200" b="0" i="1" smtClean="0">
                          <a:solidFill>
                            <a:srgbClr val="C00000"/>
                          </a:solidFill>
                          <a:latin typeface="Cambria Math" panose="02040503050406030204" pitchFamily="18" charset="0"/>
                        </a:rPr>
                        <m:t>=0</m:t>
                      </m:r>
                    </m:oMath>
                  </m:oMathPara>
                </a14:m>
                <a:endParaRPr lang="en-US" sz="3200" dirty="0"/>
              </a:p>
            </p:txBody>
          </p:sp>
        </mc:Choice>
        <mc:Fallback>
          <p:sp>
            <p:nvSpPr>
              <p:cNvPr id="8" name="TextBox 7">
                <a:extLst>
                  <a:ext uri="{FF2B5EF4-FFF2-40B4-BE49-F238E27FC236}">
                    <a16:creationId xmlns:a16="http://schemas.microsoft.com/office/drawing/2014/main" id="{0BD124FF-6CE3-AFFB-13DA-790F5218BC94}"/>
                  </a:ext>
                </a:extLst>
              </p:cNvPr>
              <p:cNvSpPr txBox="1">
                <a:spLocks noRot="1" noChangeAspect="1" noMove="1" noResize="1" noEditPoints="1" noAdjustHandles="1" noChangeArrowheads="1" noChangeShapeType="1" noTextEdit="1"/>
              </p:cNvSpPr>
              <p:nvPr/>
            </p:nvSpPr>
            <p:spPr>
              <a:xfrm>
                <a:off x="6871159" y="4958933"/>
                <a:ext cx="5129163" cy="1477520"/>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60E53D5D-E981-16BD-59AC-6ACAD994FFE5}"/>
                  </a:ext>
                </a:extLst>
              </p:cNvPr>
              <p:cNvSpPr txBox="1"/>
              <p:nvPr/>
            </p:nvSpPr>
            <p:spPr>
              <a:xfrm>
                <a:off x="279857" y="4152705"/>
                <a:ext cx="6556736" cy="1217898"/>
              </a:xfrm>
              <a:prstGeom prst="rect">
                <a:avLst/>
              </a:prstGeom>
              <a:noFill/>
              <a:ln w="38100">
                <a:solidFill>
                  <a:schemeClr val="tx1"/>
                </a:solidFill>
              </a:ln>
            </p:spPr>
            <p:txBody>
              <a:bodyPr wrap="square">
                <a:spAutoFit/>
              </a:bodyPr>
              <a:lstStyle/>
              <a:p>
                <a:pPr algn="ctr">
                  <a:buClr>
                    <a:schemeClr val="tx1"/>
                  </a:buClr>
                </a:pPr>
                <a:r>
                  <a:rPr lang="en-US" sz="3200" dirty="0"/>
                  <a:t>Set </a:t>
                </a:r>
                <a14:m>
                  <m:oMath xmlns:m="http://schemas.openxmlformats.org/officeDocument/2006/math">
                    <m:sSub>
                      <m:sSubPr>
                        <m:ctrlPr>
                          <a:rPr lang="en-US" sz="3200" b="0" i="1" smtClean="0">
                            <a:solidFill>
                              <a:srgbClr val="C00000"/>
                            </a:solidFill>
                            <a:latin typeface="Cambria Math" panose="02040503050406030204" pitchFamily="18" charset="0"/>
                          </a:rPr>
                        </m:ctrlPr>
                      </m:sSubPr>
                      <m:e>
                        <m:r>
                          <a:rPr lang="en-US" sz="3200" b="0" i="1" smtClean="0">
                            <a:solidFill>
                              <a:srgbClr val="C00000"/>
                            </a:solidFill>
                            <a:latin typeface="Cambria Math" panose="02040503050406030204" pitchFamily="18" charset="0"/>
                          </a:rPr>
                          <m:t>𝐷</m:t>
                        </m:r>
                      </m:e>
                      <m:sub>
                        <m:r>
                          <a:rPr lang="en-US" sz="3200" b="0" i="1" smtClean="0">
                            <a:solidFill>
                              <a:srgbClr val="C00000"/>
                            </a:solidFill>
                            <a:latin typeface="Cambria Math" panose="02040503050406030204" pitchFamily="18" charset="0"/>
                          </a:rPr>
                          <m:t>𝑝</m:t>
                        </m:r>
                      </m:sub>
                    </m:sSub>
                    <m:d>
                      <m:dPr>
                        <m:ctrlPr>
                          <a:rPr lang="en-US" sz="3200" b="0" i="1" smtClean="0">
                            <a:solidFill>
                              <a:srgbClr val="C00000"/>
                            </a:solidFill>
                            <a:latin typeface="Cambria Math" panose="02040503050406030204" pitchFamily="18" charset="0"/>
                          </a:rPr>
                        </m:ctrlPr>
                      </m:dPr>
                      <m:e>
                        <m:r>
                          <a:rPr lang="en-US" sz="3200" b="0" i="1" smtClean="0">
                            <a:solidFill>
                              <a:srgbClr val="C00000"/>
                            </a:solidFill>
                            <a:latin typeface="Cambria Math" panose="02040503050406030204" pitchFamily="18" charset="0"/>
                          </a:rPr>
                          <m:t>𝑖</m:t>
                        </m:r>
                      </m:e>
                    </m:d>
                  </m:oMath>
                </a14:m>
                <a:r>
                  <a:rPr lang="en-US" sz="3200" b="0" i="1" dirty="0">
                    <a:solidFill>
                      <a:srgbClr val="C00000"/>
                    </a:solidFill>
                    <a:latin typeface="Cambria Math" panose="02040503050406030204" pitchFamily="18" charset="0"/>
                  </a:rPr>
                  <a:t> </a:t>
                </a:r>
                <a:r>
                  <a:rPr lang="en-US" sz="3200" b="0" dirty="0">
                    <a:latin typeface="Cambria Math" panose="02040503050406030204" pitchFamily="18" charset="0"/>
                  </a:rPr>
                  <a:t>to be</a:t>
                </a:r>
              </a:p>
              <a:p>
                <a:pPr>
                  <a:buClr>
                    <a:schemeClr val="tx1"/>
                  </a:buClr>
                </a:pPr>
                <a14:m>
                  <m:oMath xmlns:m="http://schemas.openxmlformats.org/officeDocument/2006/math">
                    <m:r>
                      <a:rPr lang="en-US" sz="3200" b="0" i="1" smtClean="0">
                        <a:solidFill>
                          <a:srgbClr val="C00000"/>
                        </a:solidFill>
                        <a:latin typeface="Cambria Math" panose="02040503050406030204" pitchFamily="18" charset="0"/>
                      </a:rPr>
                      <m:t>𝐷</m:t>
                    </m:r>
                    <m:d>
                      <m:dPr>
                        <m:ctrlPr>
                          <a:rPr lang="en-US" sz="3200" b="0" i="1" smtClean="0">
                            <a:solidFill>
                              <a:srgbClr val="C00000"/>
                            </a:solidFill>
                            <a:latin typeface="Cambria Math" panose="02040503050406030204" pitchFamily="18" charset="0"/>
                          </a:rPr>
                        </m:ctrlPr>
                      </m:dPr>
                      <m:e>
                        <m:r>
                          <a:rPr lang="en-US" sz="3200" b="0" i="1" smtClean="0">
                            <a:solidFill>
                              <a:srgbClr val="C00000"/>
                            </a:solidFill>
                            <a:latin typeface="Cambria Math" panose="02040503050406030204" pitchFamily="18" charset="0"/>
                          </a:rPr>
                          <m:t>𝑖</m:t>
                        </m:r>
                      </m:e>
                    </m:d>
                    <m:r>
                      <a:rPr lang="en-US" sz="3200" b="0" i="1" smtClean="0">
                        <a:solidFill>
                          <a:srgbClr val="C00000"/>
                        </a:solidFill>
                        <a:latin typeface="Cambria Math" panose="02040503050406030204" pitchFamily="18" charset="0"/>
                      </a:rPr>
                      <m:t>+</m:t>
                    </m:r>
                    <m:sSub>
                      <m:sSubPr>
                        <m:ctrlPr>
                          <a:rPr lang="en-US" sz="3200" b="0" i="1" smtClean="0">
                            <a:solidFill>
                              <a:srgbClr val="C00000"/>
                            </a:solidFill>
                            <a:latin typeface="Cambria Math" panose="02040503050406030204" pitchFamily="18" charset="0"/>
                          </a:rPr>
                        </m:ctrlPr>
                      </m:sSubPr>
                      <m:e>
                        <m:r>
                          <a:rPr lang="en-US" sz="3200" b="0" i="1" smtClean="0">
                            <a:solidFill>
                              <a:srgbClr val="C00000"/>
                            </a:solidFill>
                            <a:latin typeface="Cambria Math" panose="02040503050406030204" pitchFamily="18" charset="0"/>
                          </a:rPr>
                          <m:t>𝑐</m:t>
                        </m:r>
                      </m:e>
                      <m:sub>
                        <m:r>
                          <a:rPr lang="en-US" sz="3200" b="0" i="1" smtClean="0">
                            <a:solidFill>
                              <a:srgbClr val="C00000"/>
                            </a:solidFill>
                            <a:latin typeface="Cambria Math" panose="02040503050406030204" pitchFamily="18" charset="0"/>
                          </a:rPr>
                          <m:t>𝑝</m:t>
                        </m:r>
                      </m:sub>
                    </m:sSub>
                    <m:r>
                      <a:rPr lang="en-US" sz="3200" b="0" i="1" smtClean="0">
                        <a:solidFill>
                          <a:srgbClr val="C00000"/>
                        </a:solidFill>
                        <a:latin typeface="Cambria Math" panose="02040503050406030204" pitchFamily="18" charset="0"/>
                      </a:rPr>
                      <m:t>⋅</m:t>
                    </m:r>
                    <m:sSup>
                      <m:sSupPr>
                        <m:ctrlPr>
                          <a:rPr lang="en-US" sz="3200" b="0" i="1" smtClean="0">
                            <a:solidFill>
                              <a:srgbClr val="C00000"/>
                            </a:solidFill>
                            <a:latin typeface="Cambria Math" panose="02040503050406030204" pitchFamily="18" charset="0"/>
                          </a:rPr>
                        </m:ctrlPr>
                      </m:sSupPr>
                      <m:e>
                        <m:d>
                          <m:dPr>
                            <m:ctrlPr>
                              <a:rPr lang="en-US" sz="3200" b="0" i="1" smtClean="0">
                                <a:solidFill>
                                  <a:srgbClr val="C00000"/>
                                </a:solidFill>
                                <a:latin typeface="Cambria Math" panose="02040503050406030204" pitchFamily="18" charset="0"/>
                              </a:rPr>
                            </m:ctrlPr>
                          </m:dPr>
                          <m:e>
                            <m:r>
                              <a:rPr lang="en-US" sz="3200" b="0" i="1" smtClean="0">
                                <a:solidFill>
                                  <a:srgbClr val="C00000"/>
                                </a:solidFill>
                                <a:latin typeface="Cambria Math" panose="02040503050406030204" pitchFamily="18" charset="0"/>
                              </a:rPr>
                              <m:t>−1</m:t>
                            </m:r>
                          </m:e>
                        </m:d>
                      </m:e>
                      <m:sup>
                        <m:r>
                          <a:rPr lang="en-US" sz="3200" b="0" i="1" smtClean="0">
                            <a:solidFill>
                              <a:srgbClr val="C00000"/>
                            </a:solidFill>
                            <a:latin typeface="Cambria Math" panose="02040503050406030204" pitchFamily="18" charset="0"/>
                          </a:rPr>
                          <m:t>𝑖</m:t>
                        </m:r>
                      </m:sup>
                    </m:sSup>
                  </m:oMath>
                </a14:m>
                <a:r>
                  <a:rPr lang="en-US" sz="3200" dirty="0">
                    <a:solidFill>
                      <a:srgbClr val="C00000"/>
                    </a:solidFill>
                  </a:rPr>
                  <a:t> </a:t>
                </a:r>
                <a14:m>
                  <m:oMath xmlns:m="http://schemas.openxmlformats.org/officeDocument/2006/math">
                    <m:sSup>
                      <m:sSupPr>
                        <m:ctrlPr>
                          <a:rPr lang="en-US" sz="3200" i="1">
                            <a:solidFill>
                              <a:srgbClr val="C00000"/>
                            </a:solidFill>
                            <a:latin typeface="Cambria Math" panose="02040503050406030204" pitchFamily="18" charset="0"/>
                          </a:rPr>
                        </m:ctrlPr>
                      </m:sSupPr>
                      <m:e>
                        <m:d>
                          <m:dPr>
                            <m:ctrlPr>
                              <a:rPr lang="en-US" sz="3200" i="1">
                                <a:solidFill>
                                  <a:srgbClr val="C00000"/>
                                </a:solidFill>
                                <a:latin typeface="Cambria Math" panose="02040503050406030204" pitchFamily="18" charset="0"/>
                              </a:rPr>
                            </m:ctrlPr>
                          </m:dPr>
                          <m:e>
                            <m:r>
                              <a:rPr lang="en-US" sz="3200" i="1">
                                <a:solidFill>
                                  <a:srgbClr val="C00000"/>
                                </a:solidFill>
                                <a:latin typeface="Cambria Math" panose="02040503050406030204" pitchFamily="18" charset="0"/>
                              </a:rPr>
                              <m:t>−1</m:t>
                            </m:r>
                          </m:e>
                        </m:d>
                      </m:e>
                      <m:sup>
                        <m:r>
                          <a:rPr lang="en-US" sz="3200" i="1">
                            <a:solidFill>
                              <a:srgbClr val="C00000"/>
                            </a:solidFill>
                            <a:latin typeface="Cambria Math" panose="02040503050406030204" pitchFamily="18" charset="0"/>
                          </a:rPr>
                          <m:t>𝑖</m:t>
                        </m:r>
                      </m:sup>
                    </m:sSup>
                    <m:d>
                      <m:dPr>
                        <m:ctrlPr>
                          <a:rPr lang="en-US" sz="3200" i="1">
                            <a:solidFill>
                              <a:srgbClr val="C00000"/>
                            </a:solidFill>
                            <a:latin typeface="Cambria Math" panose="02040503050406030204" pitchFamily="18" charset="0"/>
                          </a:rPr>
                        </m:ctrlPr>
                      </m:dPr>
                      <m:e>
                        <m:f>
                          <m:fPr>
                            <m:type m:val="noBar"/>
                            <m:ctrlPr>
                              <a:rPr lang="en-US" sz="3200" i="1">
                                <a:solidFill>
                                  <a:srgbClr val="C00000"/>
                                </a:solidFill>
                                <a:latin typeface="Cambria Math" panose="02040503050406030204" pitchFamily="18" charset="0"/>
                              </a:rPr>
                            </m:ctrlPr>
                          </m:fPr>
                          <m:num>
                            <m:r>
                              <a:rPr lang="en-US" sz="3200" i="1">
                                <a:solidFill>
                                  <a:srgbClr val="C00000"/>
                                </a:solidFill>
                                <a:latin typeface="Cambria Math" panose="02040503050406030204" pitchFamily="18" charset="0"/>
                              </a:rPr>
                              <m:t>𝑅</m:t>
                            </m:r>
                          </m:num>
                          <m:den>
                            <m:r>
                              <a:rPr lang="en-US" sz="3200" i="1">
                                <a:solidFill>
                                  <a:srgbClr val="C00000"/>
                                </a:solidFill>
                                <a:latin typeface="Cambria Math" panose="02040503050406030204" pitchFamily="18" charset="0"/>
                              </a:rPr>
                              <m:t>𝑖</m:t>
                            </m:r>
                          </m:den>
                        </m:f>
                      </m:e>
                    </m:d>
                    <m:r>
                      <a:rPr lang="en-US" sz="3200" i="1">
                        <a:solidFill>
                          <a:srgbClr val="C00000"/>
                        </a:solidFill>
                        <a:latin typeface="Cambria Math" panose="02040503050406030204" pitchFamily="18" charset="0"/>
                      </a:rPr>
                      <m:t>⋅</m:t>
                    </m:r>
                    <m:r>
                      <a:rPr lang="en-US" sz="3200" i="1">
                        <a:solidFill>
                          <a:srgbClr val="C00000"/>
                        </a:solidFill>
                        <a:latin typeface="Cambria Math" panose="02040503050406030204" pitchFamily="18" charset="0"/>
                      </a:rPr>
                      <m:t>𝑄</m:t>
                    </m:r>
                    <m:d>
                      <m:dPr>
                        <m:ctrlPr>
                          <a:rPr lang="en-US" sz="3200" i="1">
                            <a:solidFill>
                              <a:srgbClr val="C00000"/>
                            </a:solidFill>
                            <a:latin typeface="Cambria Math" panose="02040503050406030204" pitchFamily="18" charset="0"/>
                          </a:rPr>
                        </m:ctrlPr>
                      </m:dPr>
                      <m:e>
                        <m:r>
                          <a:rPr lang="en-US" sz="3200" i="1">
                            <a:solidFill>
                              <a:srgbClr val="C00000"/>
                            </a:solidFill>
                            <a:latin typeface="Cambria Math" panose="02040503050406030204" pitchFamily="18" charset="0"/>
                          </a:rPr>
                          <m:t>𝑖</m:t>
                        </m:r>
                      </m:e>
                    </m:d>
                    <m:r>
                      <a:rPr lang="en-US" sz="3200" i="1">
                        <a:solidFill>
                          <a:srgbClr val="C00000"/>
                        </a:solidFill>
                        <a:latin typeface="Cambria Math" panose="02040503050406030204" pitchFamily="18" charset="0"/>
                      </a:rPr>
                      <m:t>⋅</m:t>
                    </m:r>
                    <m:sSup>
                      <m:sSupPr>
                        <m:ctrlPr>
                          <a:rPr lang="en-US" sz="3200" i="1">
                            <a:solidFill>
                              <a:srgbClr val="C00000"/>
                            </a:solidFill>
                            <a:latin typeface="Cambria Math" panose="02040503050406030204" pitchFamily="18" charset="0"/>
                          </a:rPr>
                        </m:ctrlPr>
                      </m:sSupPr>
                      <m:e>
                        <m:r>
                          <a:rPr lang="en-US" sz="3200" i="1">
                            <a:solidFill>
                              <a:srgbClr val="C00000"/>
                            </a:solidFill>
                            <a:latin typeface="Cambria Math" panose="02040503050406030204" pitchFamily="18" charset="0"/>
                          </a:rPr>
                          <m:t>𝑖</m:t>
                        </m:r>
                      </m:e>
                      <m:sup>
                        <m:r>
                          <a:rPr lang="en-US" sz="3200" i="1">
                            <a:solidFill>
                              <a:srgbClr val="C00000"/>
                            </a:solidFill>
                            <a:latin typeface="Cambria Math" panose="02040503050406030204" pitchFamily="18" charset="0"/>
                          </a:rPr>
                          <m:t>𝑡</m:t>
                        </m:r>
                      </m:sup>
                    </m:sSup>
                  </m:oMath>
                </a14:m>
                <a:r>
                  <a:rPr lang="en-US" sz="3200" dirty="0"/>
                  <a:t> </a:t>
                </a:r>
              </a:p>
            </p:txBody>
          </p:sp>
        </mc:Choice>
        <mc:Fallback>
          <p:sp>
            <p:nvSpPr>
              <p:cNvPr id="10" name="TextBox 9">
                <a:extLst>
                  <a:ext uri="{FF2B5EF4-FFF2-40B4-BE49-F238E27FC236}">
                    <a16:creationId xmlns:a16="http://schemas.microsoft.com/office/drawing/2014/main" id="{60E53D5D-E981-16BD-59AC-6ACAD994FFE5}"/>
                  </a:ext>
                </a:extLst>
              </p:cNvPr>
              <p:cNvSpPr txBox="1">
                <a:spLocks noRot="1" noChangeAspect="1" noMove="1" noResize="1" noEditPoints="1" noAdjustHandles="1" noChangeArrowheads="1" noChangeShapeType="1" noTextEdit="1"/>
              </p:cNvSpPr>
              <p:nvPr/>
            </p:nvSpPr>
            <p:spPr>
              <a:xfrm>
                <a:off x="279857" y="4152705"/>
                <a:ext cx="6556736" cy="1217898"/>
              </a:xfrm>
              <a:prstGeom prst="rect">
                <a:avLst/>
              </a:prstGeom>
              <a:blipFill>
                <a:blip r:embed="rId6"/>
                <a:stretch>
                  <a:fillRect t="-5340"/>
                </a:stretch>
              </a:blipFill>
              <a:ln w="38100">
                <a:solidFill>
                  <a:schemeClr val="tx1"/>
                </a:solidFill>
              </a:ln>
            </p:spPr>
            <p:txBody>
              <a:bodyPr/>
              <a:lstStyle/>
              <a:p>
                <a:r>
                  <a:rPr lang="en-US">
                    <a:noFill/>
                  </a:rPr>
                  <a:t> </a:t>
                </a:r>
              </a:p>
            </p:txBody>
          </p:sp>
        </mc:Fallback>
      </mc:AlternateContent>
    </p:spTree>
    <p:extLst>
      <p:ext uri="{BB962C8B-B14F-4D97-AF65-F5344CB8AC3E}">
        <p14:creationId xmlns:p14="http://schemas.microsoft.com/office/powerpoint/2010/main" val="322107721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49F98-FC53-4C98-8C23-550048D4FCF9}"/>
              </a:ext>
            </a:extLst>
          </p:cNvPr>
          <p:cNvSpPr>
            <a:spLocks noGrp="1"/>
          </p:cNvSpPr>
          <p:nvPr>
            <p:ph type="title"/>
          </p:nvPr>
        </p:nvSpPr>
        <p:spPr/>
        <p:txBody>
          <a:bodyPr/>
          <a:lstStyle/>
          <a:p>
            <a:r>
              <a:rPr lang="en-US" dirty="0">
                <a:solidFill>
                  <a:srgbClr val="C00000"/>
                </a:solidFill>
              </a:rPr>
              <a:t>Overall Attack</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CD298EE-232A-4602-BB51-FA680B6EA672}"/>
                  </a:ext>
                </a:extLst>
              </p:cNvPr>
              <p:cNvSpPr>
                <a:spLocks noGrp="1"/>
              </p:cNvSpPr>
              <p:nvPr>
                <p:ph idx="1"/>
              </p:nvPr>
            </p:nvSpPr>
            <p:spPr>
              <a:xfrm>
                <a:off x="3298596" y="1846039"/>
                <a:ext cx="5977379" cy="4420593"/>
              </a:xfrm>
              <a:ln w="38100">
                <a:solidFill>
                  <a:srgbClr val="C00000"/>
                </a:solidFill>
              </a:ln>
            </p:spPr>
            <p:txBody>
              <a:bodyPr>
                <a:noAutofit/>
              </a:bodyPr>
              <a:lstStyle/>
              <a:p>
                <a:pPr marL="514350" indent="-514350">
                  <a:buClr>
                    <a:schemeClr val="tx1"/>
                  </a:buClr>
                  <a:buFont typeface="+mj-lt"/>
                  <a:buAutoNum type="arabicPeriod"/>
                </a:pPr>
                <a:r>
                  <a:rPr lang="en-US" sz="3600" dirty="0"/>
                  <a:t>Pre-process the matrix </a:t>
                </a:r>
                <a14:m>
                  <m:oMath xmlns:m="http://schemas.openxmlformats.org/officeDocument/2006/math">
                    <m:r>
                      <a:rPr lang="en-US" sz="3600" i="1">
                        <a:solidFill>
                          <a:srgbClr val="C00000"/>
                        </a:solidFill>
                        <a:latin typeface="Cambria Math" panose="02040503050406030204" pitchFamily="18" charset="0"/>
                      </a:rPr>
                      <m:t>𝐴</m:t>
                    </m:r>
                  </m:oMath>
                </a14:m>
                <a:r>
                  <a:rPr lang="en-US" sz="3600" dirty="0"/>
                  <a:t> into a matrix </a:t>
                </a:r>
                <a14:m>
                  <m:oMath xmlns:m="http://schemas.openxmlformats.org/officeDocument/2006/math">
                    <m:r>
                      <a:rPr lang="en-US" sz="3600" i="1">
                        <a:solidFill>
                          <a:srgbClr val="C00000"/>
                        </a:solidFill>
                        <a:latin typeface="Cambria Math" panose="02040503050406030204" pitchFamily="18" charset="0"/>
                      </a:rPr>
                      <m:t>𝐴</m:t>
                    </m:r>
                    <m:r>
                      <a:rPr lang="en-US" sz="3600" b="0" i="1" smtClean="0">
                        <a:solidFill>
                          <a:srgbClr val="C00000"/>
                        </a:solidFill>
                        <a:latin typeface="Cambria Math" panose="02040503050406030204" pitchFamily="18" charset="0"/>
                      </a:rPr>
                      <m:t>′</m:t>
                    </m:r>
                  </m:oMath>
                </a14:m>
                <a:r>
                  <a:rPr lang="en-US" sz="3600" dirty="0"/>
                  <a:t> that is a combination of a sparse part </a:t>
                </a:r>
                <a14:m>
                  <m:oMath xmlns:m="http://schemas.openxmlformats.org/officeDocument/2006/math">
                    <m:r>
                      <a:rPr lang="en-US" sz="3600" i="1">
                        <a:solidFill>
                          <a:srgbClr val="FFC000"/>
                        </a:solidFill>
                        <a:latin typeface="Cambria Math" panose="02040503050406030204" pitchFamily="18" charset="0"/>
                      </a:rPr>
                      <m:t>𝑆</m:t>
                    </m:r>
                  </m:oMath>
                </a14:m>
                <a:r>
                  <a:rPr lang="en-US" sz="3600" dirty="0"/>
                  <a:t> and a dense part </a:t>
                </a:r>
                <a14:m>
                  <m:oMath xmlns:m="http://schemas.openxmlformats.org/officeDocument/2006/math">
                    <m:r>
                      <a:rPr lang="en-US" sz="3600" i="1">
                        <a:solidFill>
                          <a:srgbClr val="00B0F0"/>
                        </a:solidFill>
                        <a:latin typeface="Cambria Math" panose="02040503050406030204" pitchFamily="18" charset="0"/>
                      </a:rPr>
                      <m:t>𝐷</m:t>
                    </m:r>
                  </m:oMath>
                </a14:m>
                <a:endParaRPr lang="en-US" sz="3600" dirty="0"/>
              </a:p>
              <a:p>
                <a:pPr marL="514350" indent="-514350">
                  <a:buClr>
                    <a:schemeClr val="tx1"/>
                  </a:buClr>
                  <a:buFont typeface="+mj-lt"/>
                  <a:buAutoNum type="arabicPeriod"/>
                </a:pPr>
                <a:r>
                  <a:rPr lang="en-US" sz="3600" dirty="0"/>
                  <a:t>Attack sparse part </a:t>
                </a:r>
                <a14:m>
                  <m:oMath xmlns:m="http://schemas.openxmlformats.org/officeDocument/2006/math">
                    <m:r>
                      <a:rPr lang="en-US" sz="3600" i="1">
                        <a:solidFill>
                          <a:srgbClr val="FFC000"/>
                        </a:solidFill>
                        <a:latin typeface="Cambria Math" panose="02040503050406030204" pitchFamily="18" charset="0"/>
                      </a:rPr>
                      <m:t>𝑆</m:t>
                    </m:r>
                  </m:oMath>
                </a14:m>
                <a:r>
                  <a:rPr lang="en-US" sz="3600" dirty="0"/>
                  <a:t> using fingerprinting code</a:t>
                </a:r>
              </a:p>
              <a:p>
                <a:pPr marL="514350" indent="-514350">
                  <a:buClr>
                    <a:schemeClr val="tx1"/>
                  </a:buClr>
                  <a:buFont typeface="+mj-lt"/>
                  <a:buAutoNum type="arabicPeriod"/>
                </a:pPr>
                <a:r>
                  <a:rPr lang="en-US" sz="3600" dirty="0"/>
                  <a:t>Attack dense part </a:t>
                </a:r>
                <a14:m>
                  <m:oMath xmlns:m="http://schemas.openxmlformats.org/officeDocument/2006/math">
                    <m:r>
                      <a:rPr lang="en-US" sz="3600" i="1">
                        <a:solidFill>
                          <a:srgbClr val="00B0F0"/>
                        </a:solidFill>
                        <a:latin typeface="Cambria Math" panose="02040503050406030204" pitchFamily="18" charset="0"/>
                      </a:rPr>
                      <m:t>𝐷</m:t>
                    </m:r>
                  </m:oMath>
                </a14:m>
                <a:r>
                  <a:rPr lang="en-US" sz="3600" dirty="0"/>
                  <a:t> using the family of distributions </a:t>
                </a:r>
                <a14:m>
                  <m:oMath xmlns:m="http://schemas.openxmlformats.org/officeDocument/2006/math">
                    <m:r>
                      <a:rPr lang="en-US" sz="3600" i="1">
                        <a:solidFill>
                          <a:srgbClr val="C00000"/>
                        </a:solidFill>
                        <a:latin typeface="Cambria Math" panose="02040503050406030204" pitchFamily="18" charset="0"/>
                      </a:rPr>
                      <m:t>𝒟</m:t>
                    </m:r>
                  </m:oMath>
                </a14:m>
                <a:r>
                  <a:rPr lang="en-US" sz="3600" dirty="0"/>
                  <a:t> </a:t>
                </a:r>
              </a:p>
            </p:txBody>
          </p:sp>
        </mc:Choice>
        <mc:Fallback xmlns="">
          <p:sp>
            <p:nvSpPr>
              <p:cNvPr id="3" name="Content Placeholder 2">
                <a:extLst>
                  <a:ext uri="{FF2B5EF4-FFF2-40B4-BE49-F238E27FC236}">
                    <a16:creationId xmlns:a16="http://schemas.microsoft.com/office/drawing/2014/main" id="{3CD298EE-232A-4602-BB51-FA680B6EA672}"/>
                  </a:ext>
                </a:extLst>
              </p:cNvPr>
              <p:cNvSpPr>
                <a:spLocks noGrp="1" noRot="1" noChangeAspect="1" noMove="1" noResize="1" noEditPoints="1" noAdjustHandles="1" noChangeArrowheads="1" noChangeShapeType="1" noTextEdit="1"/>
              </p:cNvSpPr>
              <p:nvPr>
                <p:ph idx="1"/>
              </p:nvPr>
            </p:nvSpPr>
            <p:spPr>
              <a:xfrm>
                <a:off x="3298596" y="1846039"/>
                <a:ext cx="5977379" cy="4420593"/>
              </a:xfrm>
              <a:blipFill>
                <a:blip r:embed="rId3"/>
                <a:stretch>
                  <a:fillRect l="-2837" t="-3146" b="-2052"/>
                </a:stretch>
              </a:blipFill>
              <a:ln w="38100">
                <a:solidFill>
                  <a:srgbClr val="C00000"/>
                </a:solidFill>
              </a:ln>
            </p:spPr>
            <p:txBody>
              <a:bodyPr/>
              <a:lstStyle/>
              <a:p>
                <a:r>
                  <a:rPr lang="en-US">
                    <a:noFill/>
                  </a:rPr>
                  <a:t> </a:t>
                </a:r>
              </a:p>
            </p:txBody>
          </p:sp>
        </mc:Fallback>
      </mc:AlternateContent>
    </p:spTree>
    <p:extLst>
      <p:ext uri="{BB962C8B-B14F-4D97-AF65-F5344CB8AC3E}">
        <p14:creationId xmlns:p14="http://schemas.microsoft.com/office/powerpoint/2010/main" val="163535291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49F98-FC53-4C98-8C23-550048D4FCF9}"/>
              </a:ext>
            </a:extLst>
          </p:cNvPr>
          <p:cNvSpPr>
            <a:spLocks noGrp="1"/>
          </p:cNvSpPr>
          <p:nvPr>
            <p:ph type="title"/>
          </p:nvPr>
        </p:nvSpPr>
        <p:spPr/>
        <p:txBody>
          <a:bodyPr/>
          <a:lstStyle/>
          <a:p>
            <a:r>
              <a:rPr lang="en-US" dirty="0">
                <a:solidFill>
                  <a:srgbClr val="C00000"/>
                </a:solidFill>
              </a:rPr>
              <a:t>Main Results</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CD298EE-232A-4602-BB51-FA680B6EA672}"/>
                  </a:ext>
                </a:extLst>
              </p:cNvPr>
              <p:cNvSpPr>
                <a:spLocks noGrp="1"/>
              </p:cNvSpPr>
              <p:nvPr>
                <p:ph idx="1"/>
              </p:nvPr>
            </p:nvSpPr>
            <p:spPr>
              <a:xfrm>
                <a:off x="838200" y="1825624"/>
                <a:ext cx="11020720" cy="4788239"/>
              </a:xfrm>
            </p:spPr>
            <p:txBody>
              <a:bodyPr>
                <a:normAutofit/>
              </a:bodyPr>
              <a:lstStyle/>
              <a:p>
                <a:pPr>
                  <a:buClr>
                    <a:schemeClr val="tx1"/>
                  </a:buClr>
                </a:pPr>
                <a:r>
                  <a:rPr lang="en-US" sz="3200" dirty="0"/>
                  <a:t>There exists a constant </a:t>
                </a:r>
                <a14:m>
                  <m:oMath xmlns:m="http://schemas.openxmlformats.org/officeDocument/2006/math">
                    <m:r>
                      <a:rPr lang="en-US" sz="3200" i="1" smtClean="0">
                        <a:solidFill>
                          <a:srgbClr val="C00000"/>
                        </a:solidFill>
                        <a:latin typeface="Cambria Math" panose="02040503050406030204" pitchFamily="18" charset="0"/>
                      </a:rPr>
                      <m:t>𝜀</m:t>
                    </m:r>
                    <m:r>
                      <a:rPr lang="en-US" sz="3200" b="0" i="0" smtClean="0">
                        <a:solidFill>
                          <a:srgbClr val="C00000"/>
                        </a:solidFill>
                        <a:latin typeface="Cambria Math" panose="02040503050406030204" pitchFamily="18" charset="0"/>
                      </a:rPr>
                      <m:t>=</m:t>
                    </m:r>
                    <m:r>
                      <m:rPr>
                        <m:sty m:val="p"/>
                      </m:rPr>
                      <a:rPr lang="en-US" sz="3200" b="0" i="0" smtClean="0">
                        <a:solidFill>
                          <a:srgbClr val="C00000"/>
                        </a:solidFill>
                        <a:latin typeface="Cambria Math" panose="02040503050406030204" pitchFamily="18" charset="0"/>
                      </a:rPr>
                      <m:t>Ω</m:t>
                    </m:r>
                    <m:d>
                      <m:dPr>
                        <m:ctrlPr>
                          <a:rPr lang="en-US" sz="3200" b="0" i="1" smtClean="0">
                            <a:solidFill>
                              <a:srgbClr val="C00000"/>
                            </a:solidFill>
                            <a:latin typeface="Cambria Math" panose="02040503050406030204" pitchFamily="18" charset="0"/>
                          </a:rPr>
                        </m:ctrlPr>
                      </m:dPr>
                      <m:e>
                        <m:r>
                          <a:rPr lang="en-US" sz="3200" b="0" i="1" smtClean="0">
                            <a:solidFill>
                              <a:srgbClr val="C00000"/>
                            </a:solidFill>
                            <a:latin typeface="Cambria Math" panose="02040503050406030204" pitchFamily="18" charset="0"/>
                          </a:rPr>
                          <m:t>1</m:t>
                        </m:r>
                      </m:e>
                    </m:d>
                  </m:oMath>
                </a14:m>
                <a:r>
                  <a:rPr lang="en-US" sz="3200" dirty="0"/>
                  <a:t> such that any linear sketch that produces </a:t>
                </a:r>
                <a14:m>
                  <m:oMath xmlns:m="http://schemas.openxmlformats.org/officeDocument/2006/math">
                    <m:r>
                      <a:rPr lang="en-US" sz="3200" b="0" i="0" smtClean="0">
                        <a:solidFill>
                          <a:srgbClr val="C00000"/>
                        </a:solidFill>
                        <a:latin typeface="Cambria Math" panose="02040503050406030204" pitchFamily="18" charset="0"/>
                      </a:rPr>
                      <m:t>(</m:t>
                    </m:r>
                    <m:r>
                      <a:rPr lang="en-US" sz="3200" b="0" i="1" smtClean="0">
                        <a:solidFill>
                          <a:srgbClr val="C00000"/>
                        </a:solidFill>
                        <a:latin typeface="Cambria Math" panose="02040503050406030204" pitchFamily="18" charset="0"/>
                      </a:rPr>
                      <m:t>1+</m:t>
                    </m:r>
                    <m:r>
                      <a:rPr lang="en-US" sz="3200" b="0" i="1" smtClean="0">
                        <a:solidFill>
                          <a:srgbClr val="C00000"/>
                        </a:solidFill>
                        <a:latin typeface="Cambria Math" panose="02040503050406030204" pitchFamily="18" charset="0"/>
                      </a:rPr>
                      <m:t>𝜀</m:t>
                    </m:r>
                    <m:r>
                      <a:rPr lang="en-US" sz="3200" b="0" i="1" smtClean="0">
                        <a:solidFill>
                          <a:srgbClr val="C00000"/>
                        </a:solidFill>
                        <a:latin typeface="Cambria Math" panose="02040503050406030204" pitchFamily="18" charset="0"/>
                      </a:rPr>
                      <m:t>)</m:t>
                    </m:r>
                  </m:oMath>
                </a14:m>
                <a:r>
                  <a:rPr lang="en-US" sz="3200" dirty="0"/>
                  <a:t>-approximation to </a:t>
                </a:r>
                <a14:m>
                  <m:oMath xmlns:m="http://schemas.openxmlformats.org/officeDocument/2006/math">
                    <m:sSub>
                      <m:sSubPr>
                        <m:ctrlPr>
                          <a:rPr lang="en-US" sz="3200" b="0" i="1" smtClean="0">
                            <a:solidFill>
                              <a:srgbClr val="C00000"/>
                            </a:solidFill>
                            <a:latin typeface="Cambria Math" panose="02040503050406030204" pitchFamily="18" charset="0"/>
                          </a:rPr>
                        </m:ctrlPr>
                      </m:sSubPr>
                      <m:e>
                        <m:r>
                          <a:rPr lang="en-US" sz="3200" b="0" i="1" smtClean="0">
                            <a:solidFill>
                              <a:srgbClr val="C00000"/>
                            </a:solidFill>
                            <a:latin typeface="Cambria Math" panose="02040503050406030204" pitchFamily="18" charset="0"/>
                          </a:rPr>
                          <m:t>ℓ</m:t>
                        </m:r>
                      </m:e>
                      <m:sub>
                        <m:r>
                          <a:rPr lang="en-US" sz="3200" b="0" i="1" smtClean="0">
                            <a:solidFill>
                              <a:srgbClr val="C00000"/>
                            </a:solidFill>
                            <a:latin typeface="Cambria Math" panose="02040503050406030204" pitchFamily="18" charset="0"/>
                          </a:rPr>
                          <m:t>0</m:t>
                        </m:r>
                      </m:sub>
                    </m:sSub>
                  </m:oMath>
                </a14:m>
                <a:r>
                  <a:rPr lang="en-US" sz="3200" dirty="0"/>
                  <a:t> on an adversarial insertion-deletion stream on universe </a:t>
                </a:r>
                <a14:m>
                  <m:oMath xmlns:m="http://schemas.openxmlformats.org/officeDocument/2006/math">
                    <m:r>
                      <a:rPr lang="en-US" sz="3200" b="0" i="1" smtClean="0">
                        <a:solidFill>
                          <a:srgbClr val="C00000"/>
                        </a:solidFill>
                        <a:latin typeface="Cambria Math" panose="02040503050406030204" pitchFamily="18" charset="0"/>
                      </a:rPr>
                      <m:t>𝑛</m:t>
                    </m:r>
                  </m:oMath>
                </a14:m>
                <a:r>
                  <a:rPr lang="en-US" sz="3200" dirty="0"/>
                  <a:t> requires </a:t>
                </a:r>
                <a14:m>
                  <m:oMath xmlns:m="http://schemas.openxmlformats.org/officeDocument/2006/math">
                    <m:r>
                      <m:rPr>
                        <m:sty m:val="p"/>
                      </m:rPr>
                      <a:rPr lang="en-US" sz="3200" b="0" i="0" smtClean="0">
                        <a:solidFill>
                          <a:srgbClr val="C00000"/>
                        </a:solidFill>
                        <a:latin typeface="Cambria Math" panose="02040503050406030204" pitchFamily="18" charset="0"/>
                      </a:rPr>
                      <m:t>poly</m:t>
                    </m:r>
                    <m:r>
                      <a:rPr lang="en-US" sz="3200" b="0" i="1" smtClean="0">
                        <a:solidFill>
                          <a:srgbClr val="C00000"/>
                        </a:solidFill>
                        <a:latin typeface="Cambria Math" panose="02040503050406030204" pitchFamily="18" charset="0"/>
                      </a:rPr>
                      <m:t>(</m:t>
                    </m:r>
                    <m:r>
                      <a:rPr lang="en-US" sz="3200" b="0" i="1" smtClean="0">
                        <a:solidFill>
                          <a:srgbClr val="C00000"/>
                        </a:solidFill>
                        <a:latin typeface="Cambria Math" panose="02040503050406030204" pitchFamily="18" charset="0"/>
                      </a:rPr>
                      <m:t>𝑛</m:t>
                    </m:r>
                    <m:r>
                      <a:rPr lang="en-US" sz="3200" b="0" i="1" smtClean="0">
                        <a:solidFill>
                          <a:srgbClr val="C00000"/>
                        </a:solidFill>
                        <a:latin typeface="Cambria Math" panose="02040503050406030204" pitchFamily="18" charset="0"/>
                      </a:rPr>
                      <m:t>)</m:t>
                    </m:r>
                  </m:oMath>
                </a14:m>
                <a:r>
                  <a:rPr lang="en-US" sz="3200" dirty="0"/>
                  <a:t> rows</a:t>
                </a:r>
              </a:p>
              <a:p>
                <a:pPr>
                  <a:buClr>
                    <a:schemeClr val="tx1"/>
                  </a:buClr>
                </a:pPr>
                <a:endParaRPr lang="en-US" sz="3200" dirty="0"/>
              </a:p>
              <a:p>
                <a:pPr>
                  <a:buClr>
                    <a:schemeClr val="tx1"/>
                  </a:buClr>
                </a:pPr>
                <a:endParaRPr lang="en-US" sz="3200" dirty="0"/>
              </a:p>
              <a:p>
                <a:pPr>
                  <a:buClr>
                    <a:schemeClr val="tx1"/>
                  </a:buClr>
                </a:pPr>
                <a:r>
                  <a:rPr lang="en-US" sz="3200" dirty="0"/>
                  <a:t>There exists a constant </a:t>
                </a:r>
                <a14:m>
                  <m:oMath xmlns:m="http://schemas.openxmlformats.org/officeDocument/2006/math">
                    <m:r>
                      <a:rPr lang="en-US" sz="3200" i="1" smtClean="0">
                        <a:solidFill>
                          <a:srgbClr val="C00000"/>
                        </a:solidFill>
                        <a:latin typeface="Cambria Math" panose="02040503050406030204" pitchFamily="18" charset="0"/>
                      </a:rPr>
                      <m:t>𝜀</m:t>
                    </m:r>
                    <m:r>
                      <a:rPr lang="en-US" sz="3200" b="0" i="0" smtClean="0">
                        <a:solidFill>
                          <a:srgbClr val="C00000"/>
                        </a:solidFill>
                        <a:latin typeface="Cambria Math" panose="02040503050406030204" pitchFamily="18" charset="0"/>
                      </a:rPr>
                      <m:t>=</m:t>
                    </m:r>
                    <m:r>
                      <m:rPr>
                        <m:sty m:val="p"/>
                      </m:rPr>
                      <a:rPr lang="en-US" sz="3200" b="0" i="0" smtClean="0">
                        <a:solidFill>
                          <a:srgbClr val="C00000"/>
                        </a:solidFill>
                        <a:latin typeface="Cambria Math" panose="02040503050406030204" pitchFamily="18" charset="0"/>
                      </a:rPr>
                      <m:t>Ω</m:t>
                    </m:r>
                    <m:d>
                      <m:dPr>
                        <m:ctrlPr>
                          <a:rPr lang="en-US" sz="3200" b="0" i="1" smtClean="0">
                            <a:solidFill>
                              <a:srgbClr val="C00000"/>
                            </a:solidFill>
                            <a:latin typeface="Cambria Math" panose="02040503050406030204" pitchFamily="18" charset="0"/>
                          </a:rPr>
                        </m:ctrlPr>
                      </m:dPr>
                      <m:e>
                        <m:r>
                          <a:rPr lang="en-US" sz="3200" b="0" i="1" smtClean="0">
                            <a:solidFill>
                              <a:srgbClr val="C00000"/>
                            </a:solidFill>
                            <a:latin typeface="Cambria Math" panose="02040503050406030204" pitchFamily="18" charset="0"/>
                          </a:rPr>
                          <m:t>1</m:t>
                        </m:r>
                      </m:e>
                    </m:d>
                  </m:oMath>
                </a14:m>
                <a:r>
                  <a:rPr lang="en-US" sz="3200" dirty="0"/>
                  <a:t> such that any linear skech that produces </a:t>
                </a:r>
                <a14:m>
                  <m:oMath xmlns:m="http://schemas.openxmlformats.org/officeDocument/2006/math">
                    <m:r>
                      <a:rPr lang="en-US" sz="3200" b="0" i="0" smtClean="0">
                        <a:solidFill>
                          <a:srgbClr val="C00000"/>
                        </a:solidFill>
                        <a:latin typeface="Cambria Math" panose="02040503050406030204" pitchFamily="18" charset="0"/>
                      </a:rPr>
                      <m:t>(</m:t>
                    </m:r>
                    <m:r>
                      <a:rPr lang="en-US" sz="3200" b="0" i="1" smtClean="0">
                        <a:solidFill>
                          <a:srgbClr val="C00000"/>
                        </a:solidFill>
                        <a:latin typeface="Cambria Math" panose="02040503050406030204" pitchFamily="18" charset="0"/>
                      </a:rPr>
                      <m:t>1+</m:t>
                    </m:r>
                    <m:r>
                      <a:rPr lang="en-US" sz="3200" b="0" i="1" smtClean="0">
                        <a:solidFill>
                          <a:srgbClr val="C00000"/>
                        </a:solidFill>
                        <a:latin typeface="Cambria Math" panose="02040503050406030204" pitchFamily="18" charset="0"/>
                      </a:rPr>
                      <m:t>𝜀</m:t>
                    </m:r>
                    <m:r>
                      <a:rPr lang="en-US" sz="3200" b="0" i="1" smtClean="0">
                        <a:solidFill>
                          <a:srgbClr val="C00000"/>
                        </a:solidFill>
                        <a:latin typeface="Cambria Math" panose="02040503050406030204" pitchFamily="18" charset="0"/>
                      </a:rPr>
                      <m:t>)</m:t>
                    </m:r>
                  </m:oMath>
                </a14:m>
                <a:r>
                  <a:rPr lang="en-US" sz="3200" dirty="0"/>
                  <a:t>-approximation to </a:t>
                </a:r>
                <a14:m>
                  <m:oMath xmlns:m="http://schemas.openxmlformats.org/officeDocument/2006/math">
                    <m:sSub>
                      <m:sSubPr>
                        <m:ctrlPr>
                          <a:rPr lang="en-US" sz="3200" b="0" i="1" smtClean="0">
                            <a:solidFill>
                              <a:srgbClr val="C00000"/>
                            </a:solidFill>
                            <a:latin typeface="Cambria Math" panose="02040503050406030204" pitchFamily="18" charset="0"/>
                          </a:rPr>
                        </m:ctrlPr>
                      </m:sSubPr>
                      <m:e>
                        <m:r>
                          <a:rPr lang="en-US" sz="3200" b="0" i="1" smtClean="0">
                            <a:solidFill>
                              <a:srgbClr val="C00000"/>
                            </a:solidFill>
                            <a:latin typeface="Cambria Math" panose="02040503050406030204" pitchFamily="18" charset="0"/>
                          </a:rPr>
                          <m:t>ℓ</m:t>
                        </m:r>
                      </m:e>
                      <m:sub>
                        <m:r>
                          <a:rPr lang="en-US" sz="3200" b="0" i="1" smtClean="0">
                            <a:solidFill>
                              <a:srgbClr val="C00000"/>
                            </a:solidFill>
                            <a:latin typeface="Cambria Math" panose="02040503050406030204" pitchFamily="18" charset="0"/>
                          </a:rPr>
                          <m:t>0</m:t>
                        </m:r>
                      </m:sub>
                    </m:sSub>
                  </m:oMath>
                </a14:m>
                <a:r>
                  <a:rPr lang="en-US" sz="3200" dirty="0"/>
                  <a:t> on an adversarial insertion-deletion stream using </a:t>
                </a:r>
                <a14:m>
                  <m:oMath xmlns:m="http://schemas.openxmlformats.org/officeDocument/2006/math">
                    <m:r>
                      <a:rPr lang="en-US" sz="3200" b="0" i="1" smtClean="0">
                        <a:solidFill>
                          <a:srgbClr val="C00000"/>
                        </a:solidFill>
                        <a:latin typeface="Cambria Math" panose="02040503050406030204" pitchFamily="18" charset="0"/>
                      </a:rPr>
                      <m:t>𝑟</m:t>
                    </m:r>
                    <m:r>
                      <a:rPr lang="en-US" sz="3200" b="0" i="1" smtClean="0">
                        <a:solidFill>
                          <a:srgbClr val="C00000"/>
                        </a:solidFill>
                        <a:latin typeface="Cambria Math" panose="02040503050406030204" pitchFamily="18" charset="0"/>
                      </a:rPr>
                      <m:t>≪</m:t>
                    </m:r>
                    <m:r>
                      <a:rPr lang="en-US" sz="3200" b="0" i="1" smtClean="0">
                        <a:solidFill>
                          <a:srgbClr val="C00000"/>
                        </a:solidFill>
                        <a:latin typeface="Cambria Math" panose="02040503050406030204" pitchFamily="18" charset="0"/>
                      </a:rPr>
                      <m:t>𝑛</m:t>
                    </m:r>
                  </m:oMath>
                </a14:m>
                <a:r>
                  <a:rPr lang="en-US" sz="3200" dirty="0"/>
                  <a:t> rows can be broken in </a:t>
                </a:r>
                <a14:m>
                  <m:oMath xmlns:m="http://schemas.openxmlformats.org/officeDocument/2006/math">
                    <m:acc>
                      <m:accPr>
                        <m:chr m:val="̃"/>
                        <m:ctrlPr>
                          <a:rPr lang="en-US" sz="3200" i="1" dirty="0" smtClean="0">
                            <a:solidFill>
                              <a:srgbClr val="C00000"/>
                            </a:solidFill>
                            <a:latin typeface="Cambria Math" panose="02040503050406030204" pitchFamily="18" charset="0"/>
                          </a:rPr>
                        </m:ctrlPr>
                      </m:accPr>
                      <m:e>
                        <m:r>
                          <a:rPr lang="en-US" sz="3200" i="1">
                            <a:solidFill>
                              <a:srgbClr val="C00000"/>
                            </a:solidFill>
                            <a:latin typeface="Cambria Math" panose="02040503050406030204" pitchFamily="18" charset="0"/>
                          </a:rPr>
                          <m:t>𝑂</m:t>
                        </m:r>
                      </m:e>
                    </m:acc>
                    <m:d>
                      <m:dPr>
                        <m:ctrlPr>
                          <a:rPr lang="en-US" sz="3200" b="0" i="1" smtClean="0">
                            <a:solidFill>
                              <a:srgbClr val="C00000"/>
                            </a:solidFill>
                            <a:latin typeface="Cambria Math" panose="02040503050406030204" pitchFamily="18" charset="0"/>
                          </a:rPr>
                        </m:ctrlPr>
                      </m:dPr>
                      <m:e>
                        <m:sSup>
                          <m:sSupPr>
                            <m:ctrlPr>
                              <a:rPr lang="en-US" sz="3200" b="0" i="1" smtClean="0">
                                <a:solidFill>
                                  <a:srgbClr val="C00000"/>
                                </a:solidFill>
                                <a:latin typeface="Cambria Math" panose="02040503050406030204" pitchFamily="18" charset="0"/>
                              </a:rPr>
                            </m:ctrlPr>
                          </m:sSupPr>
                          <m:e>
                            <m:r>
                              <a:rPr lang="en-US" sz="3200" b="0" i="1" smtClean="0">
                                <a:solidFill>
                                  <a:srgbClr val="C00000"/>
                                </a:solidFill>
                                <a:latin typeface="Cambria Math" panose="02040503050406030204" pitchFamily="18" charset="0"/>
                              </a:rPr>
                              <m:t>𝑟</m:t>
                            </m:r>
                          </m:e>
                          <m:sup>
                            <m:r>
                              <a:rPr lang="en-US" sz="3200" b="0" i="1" smtClean="0">
                                <a:solidFill>
                                  <a:srgbClr val="C00000"/>
                                </a:solidFill>
                                <a:latin typeface="Cambria Math" panose="02040503050406030204" pitchFamily="18" charset="0"/>
                              </a:rPr>
                              <m:t>8</m:t>
                            </m:r>
                          </m:sup>
                        </m:sSup>
                      </m:e>
                    </m:d>
                  </m:oMath>
                </a14:m>
                <a:r>
                  <a:rPr lang="en-US" sz="3200" dirty="0"/>
                  <a:t> queries. </a:t>
                </a:r>
              </a:p>
            </p:txBody>
          </p:sp>
        </mc:Choice>
        <mc:Fallback xmlns="">
          <p:sp>
            <p:nvSpPr>
              <p:cNvPr id="3" name="Content Placeholder 2">
                <a:extLst>
                  <a:ext uri="{FF2B5EF4-FFF2-40B4-BE49-F238E27FC236}">
                    <a16:creationId xmlns:a16="http://schemas.microsoft.com/office/drawing/2014/main" id="{3CD298EE-232A-4602-BB51-FA680B6EA672}"/>
                  </a:ext>
                </a:extLst>
              </p:cNvPr>
              <p:cNvSpPr>
                <a:spLocks noGrp="1" noRot="1" noChangeAspect="1" noMove="1" noResize="1" noEditPoints="1" noAdjustHandles="1" noChangeArrowheads="1" noChangeShapeType="1" noTextEdit="1"/>
              </p:cNvSpPr>
              <p:nvPr>
                <p:ph idx="1"/>
              </p:nvPr>
            </p:nvSpPr>
            <p:spPr>
              <a:xfrm>
                <a:off x="838200" y="1825624"/>
                <a:ext cx="11020720" cy="4788239"/>
              </a:xfrm>
              <a:blipFill>
                <a:blip r:embed="rId3"/>
                <a:stretch>
                  <a:fillRect l="-1273" t="-2545" r="-1605"/>
                </a:stretch>
              </a:blipFill>
            </p:spPr>
            <p:txBody>
              <a:bodyPr/>
              <a:lstStyle/>
              <a:p>
                <a:r>
                  <a:rPr lang="en-US">
                    <a:noFill/>
                  </a:rPr>
                  <a:t> </a:t>
                </a:r>
              </a:p>
            </p:txBody>
          </p:sp>
        </mc:Fallback>
      </mc:AlternateContent>
    </p:spTree>
    <p:extLst>
      <p:ext uri="{BB962C8B-B14F-4D97-AF65-F5344CB8AC3E}">
        <p14:creationId xmlns:p14="http://schemas.microsoft.com/office/powerpoint/2010/main" val="194734361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49F98-FC53-4C98-8C23-550048D4FCF9}"/>
              </a:ext>
            </a:extLst>
          </p:cNvPr>
          <p:cNvSpPr>
            <a:spLocks noGrp="1"/>
          </p:cNvSpPr>
          <p:nvPr>
            <p:ph type="title"/>
          </p:nvPr>
        </p:nvSpPr>
        <p:spPr/>
        <p:txBody>
          <a:bodyPr/>
          <a:lstStyle/>
          <a:p>
            <a:r>
              <a:rPr lang="en-US" dirty="0">
                <a:solidFill>
                  <a:srgbClr val="C00000"/>
                </a:solidFill>
              </a:rPr>
              <a:t>Other Results</a:t>
            </a:r>
            <a:endParaRPr lang="en-US"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3CD298EE-232A-4602-BB51-FA680B6EA672}"/>
                  </a:ext>
                </a:extLst>
              </p:cNvPr>
              <p:cNvSpPr>
                <a:spLocks noGrp="1"/>
              </p:cNvSpPr>
              <p:nvPr>
                <p:ph idx="1"/>
              </p:nvPr>
            </p:nvSpPr>
            <p:spPr>
              <a:xfrm>
                <a:off x="838200" y="1825624"/>
                <a:ext cx="11020720" cy="4788239"/>
              </a:xfrm>
            </p:spPr>
            <p:txBody>
              <a:bodyPr>
                <a:normAutofit/>
              </a:bodyPr>
              <a:lstStyle/>
              <a:p>
                <a:pPr>
                  <a:buClr>
                    <a:schemeClr val="tx1"/>
                  </a:buClr>
                </a:pPr>
                <a:r>
                  <a:rPr lang="en-US" sz="3200" dirty="0"/>
                  <a:t>Any linear skech that produces </a:t>
                </a:r>
                <a14:m>
                  <m:oMath xmlns:m="http://schemas.openxmlformats.org/officeDocument/2006/math">
                    <m:r>
                      <a:rPr lang="en-US" sz="3200" b="0" i="1" smtClean="0">
                        <a:solidFill>
                          <a:srgbClr val="C00000"/>
                        </a:solidFill>
                        <a:latin typeface="Cambria Math" panose="02040503050406030204" pitchFamily="18" charset="0"/>
                      </a:rPr>
                      <m:t>1.1</m:t>
                    </m:r>
                  </m:oMath>
                </a14:m>
                <a:r>
                  <a:rPr lang="en-US" sz="3200" dirty="0"/>
                  <a:t>-approximation to </a:t>
                </a:r>
                <a14:m>
                  <m:oMath xmlns:m="http://schemas.openxmlformats.org/officeDocument/2006/math">
                    <m:sSub>
                      <m:sSubPr>
                        <m:ctrlPr>
                          <a:rPr lang="en-US" sz="3200" b="0" i="1" smtClean="0">
                            <a:solidFill>
                              <a:srgbClr val="C00000"/>
                            </a:solidFill>
                            <a:latin typeface="Cambria Math" panose="02040503050406030204" pitchFamily="18" charset="0"/>
                          </a:rPr>
                        </m:ctrlPr>
                      </m:sSubPr>
                      <m:e>
                        <m:r>
                          <a:rPr lang="en-US" sz="3200" b="0" i="1" smtClean="0">
                            <a:solidFill>
                              <a:srgbClr val="C00000"/>
                            </a:solidFill>
                            <a:latin typeface="Cambria Math" panose="02040503050406030204" pitchFamily="18" charset="0"/>
                          </a:rPr>
                          <m:t>ℓ</m:t>
                        </m:r>
                      </m:e>
                      <m:sub>
                        <m:r>
                          <a:rPr lang="en-US" sz="3200" b="0" i="1" smtClean="0">
                            <a:solidFill>
                              <a:srgbClr val="C00000"/>
                            </a:solidFill>
                            <a:latin typeface="Cambria Math" panose="02040503050406030204" pitchFamily="18" charset="0"/>
                          </a:rPr>
                          <m:t>0</m:t>
                        </m:r>
                      </m:sub>
                    </m:sSub>
                  </m:oMath>
                </a14:m>
                <a:r>
                  <a:rPr lang="en-US" sz="3200" dirty="0"/>
                  <a:t> on an adversarial insertion-deletion stream using </a:t>
                </a:r>
                <a14:m>
                  <m:oMath xmlns:m="http://schemas.openxmlformats.org/officeDocument/2006/math">
                    <m:r>
                      <a:rPr lang="en-US" sz="3200" b="0" i="1" smtClean="0">
                        <a:solidFill>
                          <a:srgbClr val="C00000"/>
                        </a:solidFill>
                        <a:latin typeface="Cambria Math" panose="02040503050406030204" pitchFamily="18" charset="0"/>
                      </a:rPr>
                      <m:t>𝑟</m:t>
                    </m:r>
                    <m:r>
                      <a:rPr lang="en-US" sz="3200" b="0" i="1" smtClean="0">
                        <a:solidFill>
                          <a:srgbClr val="C00000"/>
                        </a:solidFill>
                        <a:latin typeface="Cambria Math" panose="02040503050406030204" pitchFamily="18" charset="0"/>
                      </a:rPr>
                      <m:t>≪</m:t>
                    </m:r>
                    <m:r>
                      <a:rPr lang="en-US" sz="3200" b="0" i="1" smtClean="0">
                        <a:solidFill>
                          <a:srgbClr val="C00000"/>
                        </a:solidFill>
                        <a:latin typeface="Cambria Math" panose="02040503050406030204" pitchFamily="18" charset="0"/>
                      </a:rPr>
                      <m:t>𝑛</m:t>
                    </m:r>
                  </m:oMath>
                </a14:m>
                <a:r>
                  <a:rPr lang="en-US" sz="3200" dirty="0"/>
                  <a:t> rows can be broken in </a:t>
                </a:r>
                <a14:m>
                  <m:oMath xmlns:m="http://schemas.openxmlformats.org/officeDocument/2006/math">
                    <m:acc>
                      <m:accPr>
                        <m:chr m:val="̃"/>
                        <m:ctrlPr>
                          <a:rPr lang="en-US" sz="3200" i="1" dirty="0" smtClean="0">
                            <a:solidFill>
                              <a:srgbClr val="C00000"/>
                            </a:solidFill>
                            <a:latin typeface="Cambria Math" panose="02040503050406030204" pitchFamily="18" charset="0"/>
                          </a:rPr>
                        </m:ctrlPr>
                      </m:accPr>
                      <m:e>
                        <m:r>
                          <a:rPr lang="en-US" sz="3200" i="1">
                            <a:solidFill>
                              <a:srgbClr val="C00000"/>
                            </a:solidFill>
                            <a:latin typeface="Cambria Math" panose="02040503050406030204" pitchFamily="18" charset="0"/>
                          </a:rPr>
                          <m:t>𝑂</m:t>
                        </m:r>
                      </m:e>
                    </m:acc>
                    <m:d>
                      <m:dPr>
                        <m:ctrlPr>
                          <a:rPr lang="en-US" sz="3200" b="0" i="1" smtClean="0">
                            <a:solidFill>
                              <a:srgbClr val="C00000"/>
                            </a:solidFill>
                            <a:latin typeface="Cambria Math" panose="02040503050406030204" pitchFamily="18" charset="0"/>
                          </a:rPr>
                        </m:ctrlPr>
                      </m:dPr>
                      <m:e>
                        <m:sSup>
                          <m:sSupPr>
                            <m:ctrlPr>
                              <a:rPr lang="en-US" sz="3200" b="0" i="1" smtClean="0">
                                <a:solidFill>
                                  <a:srgbClr val="C00000"/>
                                </a:solidFill>
                                <a:latin typeface="Cambria Math" panose="02040503050406030204" pitchFamily="18" charset="0"/>
                              </a:rPr>
                            </m:ctrlPr>
                          </m:sSupPr>
                          <m:e>
                            <m:r>
                              <a:rPr lang="en-US" sz="3200" b="0" i="1" smtClean="0">
                                <a:solidFill>
                                  <a:srgbClr val="C00000"/>
                                </a:solidFill>
                                <a:latin typeface="Cambria Math" panose="02040503050406030204" pitchFamily="18" charset="0"/>
                              </a:rPr>
                              <m:t>𝑟</m:t>
                            </m:r>
                          </m:e>
                          <m:sup>
                            <m:r>
                              <a:rPr lang="en-US" sz="3200" b="0" i="1" smtClean="0">
                                <a:solidFill>
                                  <a:srgbClr val="C00000"/>
                                </a:solidFill>
                                <a:latin typeface="Cambria Math" panose="02040503050406030204" pitchFamily="18" charset="0"/>
                              </a:rPr>
                              <m:t>3</m:t>
                            </m:r>
                          </m:sup>
                        </m:sSup>
                      </m:e>
                    </m:d>
                  </m:oMath>
                </a14:m>
                <a:r>
                  <a:rPr lang="en-US" sz="3200" dirty="0"/>
                  <a:t> queries, if the calculations are performed on finite fields </a:t>
                </a:r>
                <a14:m>
                  <m:oMath xmlns:m="http://schemas.openxmlformats.org/officeDocument/2006/math">
                    <m:sSub>
                      <m:sSubPr>
                        <m:ctrlPr>
                          <a:rPr lang="en-US" sz="3200" b="0" i="1" smtClean="0">
                            <a:solidFill>
                              <a:srgbClr val="C00000"/>
                            </a:solidFill>
                            <a:latin typeface="Cambria Math" panose="02040503050406030204" pitchFamily="18" charset="0"/>
                          </a:rPr>
                        </m:ctrlPr>
                      </m:sSubPr>
                      <m:e>
                        <m:r>
                          <a:rPr lang="en-US" sz="3200" b="0" i="1" smtClean="0">
                            <a:solidFill>
                              <a:srgbClr val="C00000"/>
                            </a:solidFill>
                            <a:latin typeface="Cambria Math" panose="02040503050406030204" pitchFamily="18" charset="0"/>
                          </a:rPr>
                          <m:t>𝔽</m:t>
                        </m:r>
                      </m:e>
                      <m:sub>
                        <m:r>
                          <a:rPr lang="en-US" sz="3200" b="0" i="1" smtClean="0">
                            <a:solidFill>
                              <a:srgbClr val="C00000"/>
                            </a:solidFill>
                            <a:latin typeface="Cambria Math" panose="02040503050406030204" pitchFamily="18" charset="0"/>
                          </a:rPr>
                          <m:t>𝑝</m:t>
                        </m:r>
                      </m:sub>
                    </m:sSub>
                  </m:oMath>
                </a14:m>
                <a:endParaRPr lang="en-US" sz="3200" b="0" dirty="0">
                  <a:solidFill>
                    <a:srgbClr val="C00000"/>
                  </a:solidFill>
                </a:endParaRPr>
              </a:p>
              <a:p>
                <a:pPr>
                  <a:buClr>
                    <a:schemeClr val="tx1"/>
                  </a:buClr>
                </a:pPr>
                <a:endParaRPr lang="en-US" sz="3200" dirty="0"/>
              </a:p>
              <a:p>
                <a:pPr>
                  <a:buClr>
                    <a:schemeClr val="tx1"/>
                  </a:buClr>
                </a:pPr>
                <a:r>
                  <a:rPr lang="en-US" sz="3200" dirty="0"/>
                  <a:t>There exists an attack on any real-valued linear skech that produces </a:t>
                </a:r>
                <a14:m>
                  <m:oMath xmlns:m="http://schemas.openxmlformats.org/officeDocument/2006/math">
                    <m:r>
                      <a:rPr lang="en-US" sz="3200" b="0" i="1" smtClean="0">
                        <a:solidFill>
                          <a:srgbClr val="C00000"/>
                        </a:solidFill>
                        <a:latin typeface="Cambria Math" panose="02040503050406030204" pitchFamily="18" charset="0"/>
                      </a:rPr>
                      <m:t>𝑂</m:t>
                    </m:r>
                    <m:r>
                      <a:rPr lang="en-US" sz="3200" b="0" i="1" smtClean="0">
                        <a:solidFill>
                          <a:srgbClr val="C00000"/>
                        </a:solidFill>
                        <a:latin typeface="Cambria Math" panose="02040503050406030204" pitchFamily="18" charset="0"/>
                      </a:rPr>
                      <m:t>(1)</m:t>
                    </m:r>
                  </m:oMath>
                </a14:m>
                <a:r>
                  <a:rPr lang="en-US" sz="3200" dirty="0"/>
                  <a:t>-approximation to </a:t>
                </a:r>
                <a14:m>
                  <m:oMath xmlns:m="http://schemas.openxmlformats.org/officeDocument/2006/math">
                    <m:sSub>
                      <m:sSubPr>
                        <m:ctrlPr>
                          <a:rPr lang="en-US" sz="3200" i="1">
                            <a:solidFill>
                              <a:srgbClr val="C00000"/>
                            </a:solidFill>
                            <a:latin typeface="Cambria Math" panose="02040503050406030204" pitchFamily="18" charset="0"/>
                          </a:rPr>
                        </m:ctrlPr>
                      </m:sSubPr>
                      <m:e>
                        <m:r>
                          <a:rPr lang="en-US" sz="3200" i="1">
                            <a:solidFill>
                              <a:srgbClr val="C00000"/>
                            </a:solidFill>
                            <a:latin typeface="Cambria Math" panose="02040503050406030204" pitchFamily="18" charset="0"/>
                          </a:rPr>
                          <m:t>ℓ</m:t>
                        </m:r>
                      </m:e>
                      <m:sub>
                        <m:r>
                          <a:rPr lang="en-US" sz="3200" i="1">
                            <a:solidFill>
                              <a:srgbClr val="C00000"/>
                            </a:solidFill>
                            <a:latin typeface="Cambria Math" panose="02040503050406030204" pitchFamily="18" charset="0"/>
                          </a:rPr>
                          <m:t>0</m:t>
                        </m:r>
                      </m:sub>
                    </m:sSub>
                  </m:oMath>
                </a14:m>
                <a:r>
                  <a:rPr lang="en-US" sz="3200" dirty="0"/>
                  <a:t> on an adversarial insertion-deletion stream with </a:t>
                </a:r>
                <a14:m>
                  <m:oMath xmlns:m="http://schemas.openxmlformats.org/officeDocument/2006/math">
                    <m:r>
                      <a:rPr lang="en-US" sz="3200" i="1">
                        <a:solidFill>
                          <a:srgbClr val="C00000"/>
                        </a:solidFill>
                        <a:latin typeface="Cambria Math" panose="02040503050406030204" pitchFamily="18" charset="0"/>
                      </a:rPr>
                      <m:t>𝑟</m:t>
                    </m:r>
                    <m:r>
                      <a:rPr lang="en-US" sz="3200" i="1">
                        <a:solidFill>
                          <a:srgbClr val="C00000"/>
                        </a:solidFill>
                        <a:latin typeface="Cambria Math" panose="02040503050406030204" pitchFamily="18" charset="0"/>
                      </a:rPr>
                      <m:t>≪</m:t>
                    </m:r>
                    <m:r>
                      <a:rPr lang="en-US" sz="3200" i="1">
                        <a:solidFill>
                          <a:srgbClr val="C00000"/>
                        </a:solidFill>
                        <a:latin typeface="Cambria Math" panose="02040503050406030204" pitchFamily="18" charset="0"/>
                      </a:rPr>
                      <m:t>𝑛</m:t>
                    </m:r>
                  </m:oMath>
                </a14:m>
                <a:r>
                  <a:rPr lang="en-US" sz="3200" dirty="0"/>
                  <a:t> rows, using </a:t>
                </a:r>
                <a14:m>
                  <m:oMath xmlns:m="http://schemas.openxmlformats.org/officeDocument/2006/math">
                    <m:r>
                      <m:rPr>
                        <m:sty m:val="p"/>
                      </m:rPr>
                      <a:rPr lang="en-US" sz="3200" b="0" i="0" dirty="0" smtClean="0">
                        <a:solidFill>
                          <a:srgbClr val="C00000"/>
                        </a:solidFill>
                        <a:latin typeface="Cambria Math" panose="02040503050406030204" pitchFamily="18" charset="0"/>
                      </a:rPr>
                      <m:t>poly</m:t>
                    </m:r>
                    <m:d>
                      <m:dPr>
                        <m:ctrlPr>
                          <a:rPr lang="en-US" sz="3200" i="1">
                            <a:solidFill>
                              <a:srgbClr val="C00000"/>
                            </a:solidFill>
                            <a:latin typeface="Cambria Math" panose="02040503050406030204" pitchFamily="18" charset="0"/>
                          </a:rPr>
                        </m:ctrlPr>
                      </m:dPr>
                      <m:e>
                        <m:r>
                          <a:rPr lang="en-US" sz="3200" b="0" i="1" smtClean="0">
                            <a:solidFill>
                              <a:srgbClr val="C00000"/>
                            </a:solidFill>
                            <a:latin typeface="Cambria Math" panose="02040503050406030204" pitchFamily="18" charset="0"/>
                          </a:rPr>
                          <m:t>𝑟</m:t>
                        </m:r>
                      </m:e>
                    </m:d>
                  </m:oMath>
                </a14:m>
                <a:r>
                  <a:rPr lang="en-US" sz="3200" dirty="0"/>
                  <a:t> queries</a:t>
                </a:r>
              </a:p>
            </p:txBody>
          </p:sp>
        </mc:Choice>
        <mc:Fallback>
          <p:sp>
            <p:nvSpPr>
              <p:cNvPr id="3" name="Content Placeholder 2">
                <a:extLst>
                  <a:ext uri="{FF2B5EF4-FFF2-40B4-BE49-F238E27FC236}">
                    <a16:creationId xmlns:a16="http://schemas.microsoft.com/office/drawing/2014/main" id="{3CD298EE-232A-4602-BB51-FA680B6EA672}"/>
                  </a:ext>
                </a:extLst>
              </p:cNvPr>
              <p:cNvSpPr>
                <a:spLocks noGrp="1" noRot="1" noChangeAspect="1" noMove="1" noResize="1" noEditPoints="1" noAdjustHandles="1" noChangeArrowheads="1" noChangeShapeType="1" noTextEdit="1"/>
              </p:cNvSpPr>
              <p:nvPr>
                <p:ph idx="1"/>
              </p:nvPr>
            </p:nvSpPr>
            <p:spPr>
              <a:xfrm>
                <a:off x="838200" y="1825624"/>
                <a:ext cx="11020720" cy="4788239"/>
              </a:xfrm>
              <a:blipFill>
                <a:blip r:embed="rId3"/>
                <a:stretch>
                  <a:fillRect l="-1273" t="-2545" r="-719"/>
                </a:stretch>
              </a:blipFill>
            </p:spPr>
            <p:txBody>
              <a:bodyPr/>
              <a:lstStyle/>
              <a:p>
                <a:r>
                  <a:rPr lang="en-US">
                    <a:noFill/>
                  </a:rPr>
                  <a:t> </a:t>
                </a:r>
              </a:p>
            </p:txBody>
          </p:sp>
        </mc:Fallback>
      </mc:AlternateContent>
    </p:spTree>
    <p:extLst>
      <p:ext uri="{BB962C8B-B14F-4D97-AF65-F5344CB8AC3E}">
        <p14:creationId xmlns:p14="http://schemas.microsoft.com/office/powerpoint/2010/main" val="83056074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49F98-FC53-4C98-8C23-550048D4FCF9}"/>
              </a:ext>
            </a:extLst>
          </p:cNvPr>
          <p:cNvSpPr>
            <a:spLocks noGrp="1"/>
          </p:cNvSpPr>
          <p:nvPr>
            <p:ph type="title"/>
          </p:nvPr>
        </p:nvSpPr>
        <p:spPr/>
        <p:txBody>
          <a:bodyPr/>
          <a:lstStyle/>
          <a:p>
            <a:r>
              <a:rPr lang="en-US" dirty="0">
                <a:solidFill>
                  <a:srgbClr val="C00000"/>
                </a:solidFill>
              </a:rPr>
              <a:t>Future Directions</a:t>
            </a:r>
            <a:endParaRPr lang="en-US" dirty="0"/>
          </a:p>
        </p:txBody>
      </p:sp>
      <p:sp>
        <p:nvSpPr>
          <p:cNvPr id="12" name="Content Placeholder 2">
            <a:extLst>
              <a:ext uri="{FF2B5EF4-FFF2-40B4-BE49-F238E27FC236}">
                <a16:creationId xmlns:a16="http://schemas.microsoft.com/office/drawing/2014/main" id="{D28F30C4-E8F8-A8D5-9CD3-6CB9DCDDD805}"/>
              </a:ext>
            </a:extLst>
          </p:cNvPr>
          <p:cNvSpPr>
            <a:spLocks noGrp="1"/>
          </p:cNvSpPr>
          <p:nvPr>
            <p:ph idx="1"/>
          </p:nvPr>
        </p:nvSpPr>
        <p:spPr>
          <a:xfrm>
            <a:off x="838200" y="1825625"/>
            <a:ext cx="11020720" cy="2821790"/>
          </a:xfrm>
        </p:spPr>
        <p:txBody>
          <a:bodyPr>
            <a:normAutofit/>
          </a:bodyPr>
          <a:lstStyle/>
          <a:p>
            <a:pPr>
              <a:buClr>
                <a:schemeClr val="tx1"/>
              </a:buClr>
            </a:pPr>
            <a:r>
              <a:rPr lang="en-US" sz="3200" dirty="0"/>
              <a:t>Attacks with a smaller number of queries?</a:t>
            </a:r>
            <a:endParaRPr lang="en-US" sz="3200" b="0" dirty="0">
              <a:solidFill>
                <a:srgbClr val="C00000"/>
              </a:solidFill>
            </a:endParaRPr>
          </a:p>
          <a:p>
            <a:pPr>
              <a:buClr>
                <a:schemeClr val="tx1"/>
              </a:buClr>
            </a:pPr>
            <a:endParaRPr lang="en-US" sz="3200" dirty="0"/>
          </a:p>
          <a:p>
            <a:pPr>
              <a:buClr>
                <a:schemeClr val="tx1"/>
              </a:buClr>
            </a:pPr>
            <a:endParaRPr lang="en-US" sz="3200" dirty="0"/>
          </a:p>
          <a:p>
            <a:pPr>
              <a:buClr>
                <a:schemeClr val="tx1"/>
              </a:buClr>
            </a:pPr>
            <a:r>
              <a:rPr lang="en-US" sz="3200" dirty="0"/>
              <a:t>Attacks against pseudo-deterministic algorithms?</a:t>
            </a:r>
          </a:p>
        </p:txBody>
      </p:sp>
    </p:spTree>
    <p:extLst>
      <p:ext uri="{BB962C8B-B14F-4D97-AF65-F5344CB8AC3E}">
        <p14:creationId xmlns:p14="http://schemas.microsoft.com/office/powerpoint/2010/main" val="73321494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Content Placeholder 5" descr="conan.jpg">
            <a:extLst>
              <a:ext uri="{FF2B5EF4-FFF2-40B4-BE49-F238E27FC236}">
                <a16:creationId xmlns:a16="http://schemas.microsoft.com/office/drawing/2014/main" id="{C03AF0A1-70FC-0CD3-B7B7-5718953FB750}"/>
              </a:ext>
            </a:extLst>
          </p:cNvPr>
          <p:cNvPicPr>
            <a:picLocks noChangeAspect="1"/>
          </p:cNvPicPr>
          <p:nvPr/>
        </p:nvPicPr>
        <p:blipFill>
          <a:blip r:embed="rId3" cstate="print"/>
          <a:stretch>
            <a:fillRect/>
          </a:stretch>
        </p:blipFill>
        <p:spPr>
          <a:xfrm>
            <a:off x="5361971" y="117043"/>
            <a:ext cx="1757931" cy="1510949"/>
          </a:xfrm>
          <a:prstGeom prst="rect">
            <a:avLst/>
          </a:prstGeom>
        </p:spPr>
      </p:pic>
      <p:pic>
        <p:nvPicPr>
          <p:cNvPr id="20" name="Picture 2" descr="Image result for thank you">
            <a:extLst>
              <a:ext uri="{FF2B5EF4-FFF2-40B4-BE49-F238E27FC236}">
                <a16:creationId xmlns:a16="http://schemas.microsoft.com/office/drawing/2014/main" id="{D45B4F80-2ED8-1C44-907F-2F3DDAD691A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562" r="5" b="5"/>
          <a:stretch/>
        </p:blipFill>
        <p:spPr bwMode="auto">
          <a:xfrm>
            <a:off x="8734627" y="54348"/>
            <a:ext cx="2909047" cy="163634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1949F98-FC53-4C98-8C23-550048D4FCF9}"/>
              </a:ext>
            </a:extLst>
          </p:cNvPr>
          <p:cNvSpPr>
            <a:spLocks noGrp="1"/>
          </p:cNvSpPr>
          <p:nvPr>
            <p:ph type="title"/>
          </p:nvPr>
        </p:nvSpPr>
        <p:spPr/>
        <p:txBody>
          <a:bodyPr/>
          <a:lstStyle/>
          <a:p>
            <a:r>
              <a:rPr lang="en-US" dirty="0">
                <a:solidFill>
                  <a:srgbClr val="C00000"/>
                </a:solidFill>
              </a:rPr>
              <a:t>Future Directions</a:t>
            </a:r>
            <a:endParaRPr lang="en-US" dirty="0"/>
          </a:p>
        </p:txBody>
      </p:sp>
      <mc:AlternateContent xmlns:mc="http://schemas.openxmlformats.org/markup-compatibility/2006">
        <mc:Choice xmlns:a14="http://schemas.microsoft.com/office/drawing/2010/main" Requires="a14">
          <p:sp>
            <p:nvSpPr>
              <p:cNvPr id="4" name="Content Placeholder 2">
                <a:extLst>
                  <a:ext uri="{FF2B5EF4-FFF2-40B4-BE49-F238E27FC236}">
                    <a16:creationId xmlns:a16="http://schemas.microsoft.com/office/drawing/2014/main" id="{4747BCBF-E15D-AF99-9852-61A04B394ABD}"/>
                  </a:ext>
                </a:extLst>
              </p:cNvPr>
              <p:cNvSpPr>
                <a:spLocks noGrp="1"/>
              </p:cNvSpPr>
              <p:nvPr>
                <p:ph idx="1"/>
              </p:nvPr>
            </p:nvSpPr>
            <p:spPr>
              <a:xfrm>
                <a:off x="838200" y="1690688"/>
                <a:ext cx="5128967" cy="2075512"/>
              </a:xfrm>
              <a:ln w="38100">
                <a:solidFill>
                  <a:srgbClr val="00B050"/>
                </a:solidFill>
              </a:ln>
            </p:spPr>
            <p:txBody>
              <a:bodyPr>
                <a:noAutofit/>
              </a:bodyPr>
              <a:lstStyle/>
              <a:p>
                <a:pPr marL="0" indent="0" algn="ctr">
                  <a:buClr>
                    <a:schemeClr val="tx1"/>
                  </a:buClr>
                  <a:buNone/>
                </a:pPr>
                <a:r>
                  <a:rPr lang="en-US" sz="3600" dirty="0"/>
                  <a:t>Attacks on linear-sketches for </a:t>
                </a:r>
                <a14:m>
                  <m:oMath xmlns:m="http://schemas.openxmlformats.org/officeDocument/2006/math">
                    <m:sSub>
                      <m:sSubPr>
                        <m:ctrlPr>
                          <a:rPr lang="en-US" sz="3600" b="0" i="1" smtClean="0">
                            <a:solidFill>
                              <a:srgbClr val="C00000"/>
                            </a:solidFill>
                            <a:latin typeface="Cambria Math" panose="02040503050406030204" pitchFamily="18" charset="0"/>
                          </a:rPr>
                        </m:ctrlPr>
                      </m:sSubPr>
                      <m:e>
                        <m:r>
                          <a:rPr lang="en-US" sz="3600" b="0" i="1" smtClean="0">
                            <a:solidFill>
                              <a:srgbClr val="C00000"/>
                            </a:solidFill>
                            <a:latin typeface="Cambria Math" panose="02040503050406030204" pitchFamily="18" charset="0"/>
                          </a:rPr>
                          <m:t>ℓ</m:t>
                        </m:r>
                      </m:e>
                      <m:sub>
                        <m:r>
                          <a:rPr lang="en-US" sz="3600" b="0" i="1" smtClean="0">
                            <a:solidFill>
                              <a:srgbClr val="C00000"/>
                            </a:solidFill>
                            <a:latin typeface="Cambria Math" panose="02040503050406030204" pitchFamily="18" charset="0"/>
                          </a:rPr>
                          <m:t>0</m:t>
                        </m:r>
                      </m:sub>
                    </m:sSub>
                  </m:oMath>
                </a14:m>
                <a:r>
                  <a:rPr lang="en-US" sz="3600" dirty="0"/>
                  <a:t> estimation on adversarial insertion-deletion streams </a:t>
                </a:r>
              </a:p>
            </p:txBody>
          </p:sp>
        </mc:Choice>
        <mc:Fallback>
          <p:sp>
            <p:nvSpPr>
              <p:cNvPr id="4" name="Content Placeholder 2">
                <a:extLst>
                  <a:ext uri="{FF2B5EF4-FFF2-40B4-BE49-F238E27FC236}">
                    <a16:creationId xmlns:a16="http://schemas.microsoft.com/office/drawing/2014/main" id="{4747BCBF-E15D-AF99-9852-61A04B394ABD}"/>
                  </a:ext>
                </a:extLst>
              </p:cNvPr>
              <p:cNvSpPr>
                <a:spLocks noGrp="1" noRot="1" noChangeAspect="1" noMove="1" noResize="1" noEditPoints="1" noAdjustHandles="1" noChangeArrowheads="1" noChangeShapeType="1" noTextEdit="1"/>
              </p:cNvSpPr>
              <p:nvPr>
                <p:ph idx="1"/>
              </p:nvPr>
            </p:nvSpPr>
            <p:spPr>
              <a:xfrm>
                <a:off x="838200" y="1690688"/>
                <a:ext cx="5128967" cy="2075512"/>
              </a:xfrm>
              <a:blipFill>
                <a:blip r:embed="rId5"/>
                <a:stretch>
                  <a:fillRect l="-1889" t="-6052" r="-3896" b="-9510"/>
                </a:stretch>
              </a:blipFill>
              <a:ln w="38100">
                <a:solidFill>
                  <a:srgbClr val="00B050"/>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 name="Content Placeholder 2">
                <a:extLst>
                  <a:ext uri="{FF2B5EF4-FFF2-40B4-BE49-F238E27FC236}">
                    <a16:creationId xmlns:a16="http://schemas.microsoft.com/office/drawing/2014/main" id="{FE7AEFD4-4428-B849-6D44-4E22910B227F}"/>
                  </a:ext>
                </a:extLst>
              </p:cNvPr>
              <p:cNvSpPr txBox="1">
                <a:spLocks/>
              </p:cNvSpPr>
              <p:nvPr/>
            </p:nvSpPr>
            <p:spPr>
              <a:xfrm>
                <a:off x="6514707" y="1690688"/>
                <a:ext cx="5128967" cy="2075512"/>
              </a:xfrm>
              <a:prstGeom prst="rect">
                <a:avLst/>
              </a:prstGeom>
              <a:ln w="38100">
                <a:solidFill>
                  <a:srgbClr val="C00000"/>
                </a:solid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Clr>
                    <a:schemeClr val="tx1"/>
                  </a:buClr>
                  <a:buFont typeface="Arial" panose="020B0604020202020204" pitchFamily="34" charset="0"/>
                  <a:buNone/>
                </a:pPr>
                <a:r>
                  <a:rPr lang="en-US" sz="3600" dirty="0"/>
                  <a:t>Attacks on streaming algorithms for </a:t>
                </a:r>
                <a14:m>
                  <m:oMath xmlns:m="http://schemas.openxmlformats.org/officeDocument/2006/math">
                    <m:sSub>
                      <m:sSubPr>
                        <m:ctrlPr>
                          <a:rPr lang="en-US" sz="3600" i="1" smtClean="0">
                            <a:solidFill>
                              <a:srgbClr val="C00000"/>
                            </a:solidFill>
                            <a:latin typeface="Cambria Math" panose="02040503050406030204" pitchFamily="18" charset="0"/>
                          </a:rPr>
                        </m:ctrlPr>
                      </m:sSubPr>
                      <m:e>
                        <m:r>
                          <a:rPr lang="en-US" sz="3600" i="1" smtClean="0">
                            <a:solidFill>
                              <a:srgbClr val="C00000"/>
                            </a:solidFill>
                            <a:latin typeface="Cambria Math" panose="02040503050406030204" pitchFamily="18" charset="0"/>
                          </a:rPr>
                          <m:t>ℓ</m:t>
                        </m:r>
                      </m:e>
                      <m:sub>
                        <m:r>
                          <a:rPr lang="en-US" sz="3600" i="1" smtClean="0">
                            <a:solidFill>
                              <a:srgbClr val="C00000"/>
                            </a:solidFill>
                            <a:latin typeface="Cambria Math" panose="02040503050406030204" pitchFamily="18" charset="0"/>
                          </a:rPr>
                          <m:t>0</m:t>
                        </m:r>
                      </m:sub>
                    </m:sSub>
                  </m:oMath>
                </a14:m>
                <a:r>
                  <a:rPr lang="en-US" sz="3600" dirty="0"/>
                  <a:t> estimation on adversarial insertion-deletion streams </a:t>
                </a:r>
              </a:p>
            </p:txBody>
          </p:sp>
        </mc:Choice>
        <mc:Fallback>
          <p:sp>
            <p:nvSpPr>
              <p:cNvPr id="5" name="Content Placeholder 2">
                <a:extLst>
                  <a:ext uri="{FF2B5EF4-FFF2-40B4-BE49-F238E27FC236}">
                    <a16:creationId xmlns:a16="http://schemas.microsoft.com/office/drawing/2014/main" id="{FE7AEFD4-4428-B849-6D44-4E22910B227F}"/>
                  </a:ext>
                </a:extLst>
              </p:cNvPr>
              <p:cNvSpPr txBox="1">
                <a:spLocks noRot="1" noChangeAspect="1" noMove="1" noResize="1" noEditPoints="1" noAdjustHandles="1" noChangeArrowheads="1" noChangeShapeType="1" noTextEdit="1"/>
              </p:cNvSpPr>
              <p:nvPr/>
            </p:nvSpPr>
            <p:spPr>
              <a:xfrm>
                <a:off x="6514707" y="1690688"/>
                <a:ext cx="5128967" cy="2075512"/>
              </a:xfrm>
              <a:prstGeom prst="rect">
                <a:avLst/>
              </a:prstGeom>
              <a:blipFill>
                <a:blip r:embed="rId6"/>
                <a:stretch>
                  <a:fillRect l="-2834" t="-6052" r="-4723" b="-9510"/>
                </a:stretch>
              </a:blipFill>
              <a:ln w="38100">
                <a:solidFill>
                  <a:srgbClr val="C00000"/>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Content Placeholder 2">
                <a:extLst>
                  <a:ext uri="{FF2B5EF4-FFF2-40B4-BE49-F238E27FC236}">
                    <a16:creationId xmlns:a16="http://schemas.microsoft.com/office/drawing/2014/main" id="{63F268AB-F83E-17A7-A138-720E876E0C90}"/>
                  </a:ext>
                </a:extLst>
              </p:cNvPr>
              <p:cNvSpPr txBox="1">
                <a:spLocks/>
              </p:cNvSpPr>
              <p:nvPr/>
            </p:nvSpPr>
            <p:spPr>
              <a:xfrm>
                <a:off x="838200" y="4417363"/>
                <a:ext cx="5128967" cy="2075512"/>
              </a:xfrm>
              <a:prstGeom prst="rect">
                <a:avLst/>
              </a:prstGeom>
              <a:ln w="38100">
                <a:solidFill>
                  <a:srgbClr val="C00000"/>
                </a:solid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Clr>
                    <a:schemeClr val="tx1"/>
                  </a:buClr>
                  <a:buFont typeface="Arial" panose="020B0604020202020204" pitchFamily="34" charset="0"/>
                  <a:buNone/>
                </a:pPr>
                <a:r>
                  <a:rPr lang="en-US" sz="3600" dirty="0"/>
                  <a:t>Attacks on linear-sketches for </a:t>
                </a:r>
                <a14:m>
                  <m:oMath xmlns:m="http://schemas.openxmlformats.org/officeDocument/2006/math">
                    <m:sSub>
                      <m:sSubPr>
                        <m:ctrlPr>
                          <a:rPr lang="en-US" sz="3600" i="1" smtClean="0">
                            <a:solidFill>
                              <a:srgbClr val="C00000"/>
                            </a:solidFill>
                            <a:latin typeface="Cambria Math" panose="02040503050406030204" pitchFamily="18" charset="0"/>
                          </a:rPr>
                        </m:ctrlPr>
                      </m:sSubPr>
                      <m:e>
                        <m:r>
                          <a:rPr lang="en-US" sz="3600" i="1" smtClean="0">
                            <a:solidFill>
                              <a:srgbClr val="C00000"/>
                            </a:solidFill>
                            <a:latin typeface="Cambria Math" panose="02040503050406030204" pitchFamily="18" charset="0"/>
                          </a:rPr>
                          <m:t>ℓ</m:t>
                        </m:r>
                      </m:e>
                      <m:sub>
                        <m:r>
                          <a:rPr lang="en-US" sz="3600" b="0" i="1" smtClean="0">
                            <a:solidFill>
                              <a:srgbClr val="C00000"/>
                            </a:solidFill>
                            <a:latin typeface="Cambria Math" panose="02040503050406030204" pitchFamily="18" charset="0"/>
                          </a:rPr>
                          <m:t>𝑝</m:t>
                        </m:r>
                      </m:sub>
                    </m:sSub>
                  </m:oMath>
                </a14:m>
                <a:r>
                  <a:rPr lang="en-US" sz="3600" dirty="0"/>
                  <a:t> estimation on adversarial insertion-deletion streams </a:t>
                </a:r>
              </a:p>
            </p:txBody>
          </p:sp>
        </mc:Choice>
        <mc:Fallback>
          <p:sp>
            <p:nvSpPr>
              <p:cNvPr id="6" name="Content Placeholder 2">
                <a:extLst>
                  <a:ext uri="{FF2B5EF4-FFF2-40B4-BE49-F238E27FC236}">
                    <a16:creationId xmlns:a16="http://schemas.microsoft.com/office/drawing/2014/main" id="{63F268AB-F83E-17A7-A138-720E876E0C90}"/>
                  </a:ext>
                </a:extLst>
              </p:cNvPr>
              <p:cNvSpPr txBox="1">
                <a:spLocks noRot="1" noChangeAspect="1" noMove="1" noResize="1" noEditPoints="1" noAdjustHandles="1" noChangeArrowheads="1" noChangeShapeType="1" noTextEdit="1"/>
              </p:cNvSpPr>
              <p:nvPr/>
            </p:nvSpPr>
            <p:spPr>
              <a:xfrm>
                <a:off x="838200" y="4417363"/>
                <a:ext cx="5128967" cy="2075512"/>
              </a:xfrm>
              <a:prstGeom prst="rect">
                <a:avLst/>
              </a:prstGeom>
              <a:blipFill>
                <a:blip r:embed="rId7"/>
                <a:stretch>
                  <a:fillRect l="-1889" t="-6358" r="-3896" b="-11561"/>
                </a:stretch>
              </a:blipFill>
              <a:ln w="38100">
                <a:solidFill>
                  <a:srgbClr val="C00000"/>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 name="Content Placeholder 2">
                <a:extLst>
                  <a:ext uri="{FF2B5EF4-FFF2-40B4-BE49-F238E27FC236}">
                    <a16:creationId xmlns:a16="http://schemas.microsoft.com/office/drawing/2014/main" id="{BE68706B-90C8-5BCD-263C-A6F2E77FBC08}"/>
                  </a:ext>
                </a:extLst>
              </p:cNvPr>
              <p:cNvSpPr txBox="1">
                <a:spLocks/>
              </p:cNvSpPr>
              <p:nvPr/>
            </p:nvSpPr>
            <p:spPr>
              <a:xfrm>
                <a:off x="6514707" y="4417363"/>
                <a:ext cx="5128967" cy="2075512"/>
              </a:xfrm>
              <a:prstGeom prst="rect">
                <a:avLst/>
              </a:prstGeom>
              <a:ln w="38100">
                <a:solidFill>
                  <a:srgbClr val="C00000"/>
                </a:solid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Clr>
                    <a:schemeClr val="tx1"/>
                  </a:buClr>
                  <a:buFont typeface="Arial" panose="020B0604020202020204" pitchFamily="34" charset="0"/>
                  <a:buNone/>
                </a:pPr>
                <a:r>
                  <a:rPr lang="en-US" sz="3600" dirty="0"/>
                  <a:t>Attacks on streaming algorithms for </a:t>
                </a:r>
                <a14:m>
                  <m:oMath xmlns:m="http://schemas.openxmlformats.org/officeDocument/2006/math">
                    <m:sSub>
                      <m:sSubPr>
                        <m:ctrlPr>
                          <a:rPr lang="en-US" sz="3600" i="1" smtClean="0">
                            <a:solidFill>
                              <a:srgbClr val="C00000"/>
                            </a:solidFill>
                            <a:latin typeface="Cambria Math" panose="02040503050406030204" pitchFamily="18" charset="0"/>
                          </a:rPr>
                        </m:ctrlPr>
                      </m:sSubPr>
                      <m:e>
                        <m:r>
                          <a:rPr lang="en-US" sz="3600" i="1" smtClean="0">
                            <a:solidFill>
                              <a:srgbClr val="C00000"/>
                            </a:solidFill>
                            <a:latin typeface="Cambria Math" panose="02040503050406030204" pitchFamily="18" charset="0"/>
                          </a:rPr>
                          <m:t>ℓ</m:t>
                        </m:r>
                      </m:e>
                      <m:sub>
                        <m:r>
                          <a:rPr lang="en-US" sz="3600" b="0" i="1" smtClean="0">
                            <a:solidFill>
                              <a:srgbClr val="C00000"/>
                            </a:solidFill>
                            <a:latin typeface="Cambria Math" panose="02040503050406030204" pitchFamily="18" charset="0"/>
                          </a:rPr>
                          <m:t>𝑝</m:t>
                        </m:r>
                      </m:sub>
                    </m:sSub>
                  </m:oMath>
                </a14:m>
                <a:r>
                  <a:rPr lang="en-US" sz="3600" dirty="0"/>
                  <a:t> estimation on adversarial insertion-deletion streams </a:t>
                </a:r>
              </a:p>
            </p:txBody>
          </p:sp>
        </mc:Choice>
        <mc:Fallback>
          <p:sp>
            <p:nvSpPr>
              <p:cNvPr id="7" name="Content Placeholder 2">
                <a:extLst>
                  <a:ext uri="{FF2B5EF4-FFF2-40B4-BE49-F238E27FC236}">
                    <a16:creationId xmlns:a16="http://schemas.microsoft.com/office/drawing/2014/main" id="{BE68706B-90C8-5BCD-263C-A6F2E77FBC08}"/>
                  </a:ext>
                </a:extLst>
              </p:cNvPr>
              <p:cNvSpPr txBox="1">
                <a:spLocks noRot="1" noChangeAspect="1" noMove="1" noResize="1" noEditPoints="1" noAdjustHandles="1" noChangeArrowheads="1" noChangeShapeType="1" noTextEdit="1"/>
              </p:cNvSpPr>
              <p:nvPr/>
            </p:nvSpPr>
            <p:spPr>
              <a:xfrm>
                <a:off x="6514707" y="4417363"/>
                <a:ext cx="5128967" cy="2075512"/>
              </a:xfrm>
              <a:prstGeom prst="rect">
                <a:avLst/>
              </a:prstGeom>
              <a:blipFill>
                <a:blip r:embed="rId8"/>
                <a:stretch>
                  <a:fillRect l="-2834" t="-6358" r="-4723" b="-11561"/>
                </a:stretch>
              </a:blipFill>
              <a:ln w="38100">
                <a:solidFill>
                  <a:srgbClr val="C00000"/>
                </a:solidFill>
              </a:ln>
            </p:spPr>
            <p:txBody>
              <a:bodyPr/>
              <a:lstStyle/>
              <a:p>
                <a:r>
                  <a:rPr lang="en-US">
                    <a:noFill/>
                  </a:rPr>
                  <a:t> </a:t>
                </a:r>
              </a:p>
            </p:txBody>
          </p:sp>
        </mc:Fallback>
      </mc:AlternateContent>
      <p:cxnSp>
        <p:nvCxnSpPr>
          <p:cNvPr id="9" name="Straight Arrow Connector 8">
            <a:extLst>
              <a:ext uri="{FF2B5EF4-FFF2-40B4-BE49-F238E27FC236}">
                <a16:creationId xmlns:a16="http://schemas.microsoft.com/office/drawing/2014/main" id="{2E256DAB-0253-179E-A3AE-D1AD3A8F6BB0}"/>
              </a:ext>
            </a:extLst>
          </p:cNvPr>
          <p:cNvCxnSpPr>
            <a:cxnSpLocks/>
            <a:stCxn id="4" idx="3"/>
            <a:endCxn id="5" idx="1"/>
          </p:cNvCxnSpPr>
          <p:nvPr/>
        </p:nvCxnSpPr>
        <p:spPr>
          <a:xfrm>
            <a:off x="5967167" y="2728444"/>
            <a:ext cx="54754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D659A6C0-7449-E356-0A3F-0786E02E14B6}"/>
              </a:ext>
            </a:extLst>
          </p:cNvPr>
          <p:cNvCxnSpPr>
            <a:cxnSpLocks/>
            <a:stCxn id="6" idx="3"/>
            <a:endCxn id="7" idx="1"/>
          </p:cNvCxnSpPr>
          <p:nvPr/>
        </p:nvCxnSpPr>
        <p:spPr>
          <a:xfrm>
            <a:off x="5967167" y="5455119"/>
            <a:ext cx="54754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FB70F15E-4063-C0DD-B1A5-8C32331A25DB}"/>
              </a:ext>
            </a:extLst>
          </p:cNvPr>
          <p:cNvCxnSpPr>
            <a:cxnSpLocks/>
            <a:stCxn id="4" idx="2"/>
            <a:endCxn id="6" idx="0"/>
          </p:cNvCxnSpPr>
          <p:nvPr/>
        </p:nvCxnSpPr>
        <p:spPr>
          <a:xfrm>
            <a:off x="3402684" y="3766200"/>
            <a:ext cx="0" cy="65116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AEE38680-F3D8-2C09-DA0D-102C14752E98}"/>
              </a:ext>
            </a:extLst>
          </p:cNvPr>
          <p:cNvCxnSpPr>
            <a:cxnSpLocks/>
            <a:stCxn id="5" idx="2"/>
            <a:endCxn id="7" idx="0"/>
          </p:cNvCxnSpPr>
          <p:nvPr/>
        </p:nvCxnSpPr>
        <p:spPr>
          <a:xfrm>
            <a:off x="9079191" y="3766200"/>
            <a:ext cx="0" cy="65116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20041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11949F98-FC53-4C98-8C23-550048D4FCF9}"/>
                  </a:ext>
                </a:extLst>
              </p:cNvPr>
              <p:cNvSpPr>
                <a:spLocks noGrp="1"/>
              </p:cNvSpPr>
              <p:nvPr>
                <p:ph type="title"/>
              </p:nvPr>
            </p:nvSpPr>
            <p:spPr/>
            <p:txBody>
              <a:bodyPr/>
              <a:lstStyle/>
              <a:p>
                <a:r>
                  <a:rPr lang="en-US" dirty="0">
                    <a:solidFill>
                      <a:srgbClr val="C00000"/>
                    </a:solidFill>
                  </a:rPr>
                  <a:t>Streaming Algorithms for </a:t>
                </a:r>
                <a14:m>
                  <m:oMath xmlns:m="http://schemas.openxmlformats.org/officeDocument/2006/math">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ℓ</m:t>
                        </m:r>
                      </m:e>
                      <m:sub>
                        <m:r>
                          <a:rPr lang="en-US" i="1">
                            <a:solidFill>
                              <a:srgbClr val="C00000"/>
                            </a:solidFill>
                            <a:latin typeface="Cambria Math" panose="02040503050406030204" pitchFamily="18" charset="0"/>
                          </a:rPr>
                          <m:t>0</m:t>
                        </m:r>
                      </m:sub>
                    </m:sSub>
                  </m:oMath>
                </a14:m>
                <a:r>
                  <a:rPr lang="en-US" dirty="0">
                    <a:solidFill>
                      <a:srgbClr val="C00000"/>
                    </a:solidFill>
                  </a:rPr>
                  <a:t> Estimation</a:t>
                </a:r>
                <a:endParaRPr lang="en-US" dirty="0"/>
              </a:p>
            </p:txBody>
          </p:sp>
        </mc:Choice>
        <mc:Fallback xmlns="">
          <p:sp>
            <p:nvSpPr>
              <p:cNvPr id="2" name="Title 1">
                <a:extLst>
                  <a:ext uri="{FF2B5EF4-FFF2-40B4-BE49-F238E27FC236}">
                    <a16:creationId xmlns:a16="http://schemas.microsoft.com/office/drawing/2014/main" id="{11949F98-FC53-4C98-8C23-550048D4FCF9}"/>
                  </a:ext>
                </a:extLst>
              </p:cNvPr>
              <p:cNvSpPr>
                <a:spLocks noGrp="1" noRot="1" noChangeAspect="1" noMove="1" noResize="1" noEditPoints="1" noAdjustHandles="1" noChangeArrowheads="1" noChangeShapeType="1" noTextEdit="1"/>
              </p:cNvSpPr>
              <p:nvPr>
                <p:ph type="title"/>
              </p:nvPr>
            </p:nvSpPr>
            <p:spPr>
              <a:blipFill>
                <a:blip r:embed="rId3"/>
                <a:stretch>
                  <a:fillRect l="-23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CD298EE-232A-4602-BB51-FA680B6EA672}"/>
                  </a:ext>
                </a:extLst>
              </p:cNvPr>
              <p:cNvSpPr>
                <a:spLocks noGrp="1"/>
              </p:cNvSpPr>
              <p:nvPr>
                <p:ph idx="1"/>
              </p:nvPr>
            </p:nvSpPr>
            <p:spPr>
              <a:xfrm>
                <a:off x="838200" y="1825624"/>
                <a:ext cx="10515600" cy="4788239"/>
              </a:xfrm>
            </p:spPr>
            <p:txBody>
              <a:bodyPr>
                <a:normAutofit/>
              </a:bodyPr>
              <a:lstStyle/>
              <a:p>
                <a:pPr marL="0" indent="0">
                  <a:buClr>
                    <a:schemeClr val="tx1"/>
                  </a:buClr>
                  <a:buNone/>
                </a:pPr>
                <a14:m>
                  <m:oMath xmlns:m="http://schemas.openxmlformats.org/officeDocument/2006/math">
                    <m:d>
                      <m:dPr>
                        <m:ctrlPr>
                          <a:rPr lang="en-US" b="0" i="1" smtClean="0">
                            <a:solidFill>
                              <a:srgbClr val="C00000"/>
                            </a:solidFill>
                            <a:latin typeface="Cambria Math" panose="02040503050406030204" pitchFamily="18" charset="0"/>
                          </a:rPr>
                        </m:ctrlPr>
                      </m:dPr>
                      <m:e>
                        <m:r>
                          <a:rPr lang="en-US" b="0" i="0" smtClean="0">
                            <a:solidFill>
                              <a:srgbClr val="C00000"/>
                            </a:solidFill>
                            <a:latin typeface="Cambria Math" panose="02040503050406030204" pitchFamily="18" charset="0"/>
                          </a:rPr>
                          <m:t>1+</m:t>
                        </m:r>
                        <m:r>
                          <a:rPr lang="en-US" i="1" smtClean="0">
                            <a:solidFill>
                              <a:srgbClr val="C00000"/>
                            </a:solidFill>
                            <a:latin typeface="Cambria Math" panose="02040503050406030204" pitchFamily="18" charset="0"/>
                          </a:rPr>
                          <m:t>𝜀</m:t>
                        </m:r>
                      </m:e>
                    </m:d>
                  </m:oMath>
                </a14:m>
                <a:r>
                  <a:rPr lang="en-US" dirty="0"/>
                  <a:t>-multiplicative approximation streaming algorithms for distinct elements estimation using space:</a:t>
                </a:r>
              </a:p>
              <a:p>
                <a:pPr>
                  <a:buClr>
                    <a:schemeClr val="tx1"/>
                  </a:buClr>
                </a:pPr>
                <a14:m>
                  <m:oMath xmlns:m="http://schemas.openxmlformats.org/officeDocument/2006/math">
                    <m:r>
                      <a:rPr lang="en-US" b="0" i="1" smtClean="0">
                        <a:solidFill>
                          <a:srgbClr val="C00000"/>
                        </a:solidFill>
                        <a:latin typeface="Cambria Math" panose="02040503050406030204" pitchFamily="18" charset="0"/>
                      </a:rPr>
                      <m:t>𝑂</m:t>
                    </m:r>
                    <m:d>
                      <m:dPr>
                        <m:ctrlPr>
                          <a:rPr lang="en-US" i="1">
                            <a:solidFill>
                              <a:srgbClr val="C00000"/>
                            </a:solidFill>
                            <a:latin typeface="Cambria Math" panose="02040503050406030204" pitchFamily="18" charset="0"/>
                          </a:rPr>
                        </m:ctrlPr>
                      </m:dPr>
                      <m:e>
                        <m:func>
                          <m:funcPr>
                            <m:ctrlPr>
                              <a:rPr lang="en-US" b="0" i="1" smtClean="0">
                                <a:solidFill>
                                  <a:srgbClr val="C00000"/>
                                </a:solidFill>
                                <a:latin typeface="Cambria Math" panose="02040503050406030204" pitchFamily="18" charset="0"/>
                              </a:rPr>
                            </m:ctrlPr>
                          </m:funcPr>
                          <m:fName>
                            <m:r>
                              <m:rPr>
                                <m:sty m:val="p"/>
                              </m:rPr>
                              <a:rPr lang="en-US" b="0" i="0" smtClean="0">
                                <a:solidFill>
                                  <a:srgbClr val="C00000"/>
                                </a:solidFill>
                                <a:latin typeface="Cambria Math" panose="02040503050406030204" pitchFamily="18" charset="0"/>
                              </a:rPr>
                              <m:t>log</m:t>
                            </m:r>
                          </m:fName>
                          <m:e>
                            <m:r>
                              <a:rPr lang="en-US" b="0" i="1" smtClean="0">
                                <a:solidFill>
                                  <a:srgbClr val="C00000"/>
                                </a:solidFill>
                                <a:latin typeface="Cambria Math" panose="02040503050406030204" pitchFamily="18" charset="0"/>
                              </a:rPr>
                              <m:t>𝑛</m:t>
                            </m:r>
                          </m:e>
                        </m:func>
                      </m:e>
                    </m:d>
                  </m:oMath>
                </a14:m>
                <a:r>
                  <a:rPr lang="en-US" dirty="0"/>
                  <a:t>, assuming constant </a:t>
                </a:r>
                <a14:m>
                  <m:oMath xmlns:m="http://schemas.openxmlformats.org/officeDocument/2006/math">
                    <m:r>
                      <a:rPr lang="en-US" i="1">
                        <a:solidFill>
                          <a:srgbClr val="C00000"/>
                        </a:solidFill>
                        <a:latin typeface="Cambria Math" panose="02040503050406030204" pitchFamily="18" charset="0"/>
                      </a:rPr>
                      <m:t>𝜀</m:t>
                    </m:r>
                  </m:oMath>
                </a14:m>
                <a:r>
                  <a:rPr lang="en-US" dirty="0"/>
                  <a:t> and random oracle </a:t>
                </a:r>
                <a:r>
                  <a:rPr lang="en-US" dirty="0">
                    <a:solidFill>
                      <a:schemeClr val="accent1"/>
                    </a:solidFill>
                  </a:rPr>
                  <a:t>[FlajoletMartin85] </a:t>
                </a:r>
              </a:p>
              <a:p>
                <a:pPr>
                  <a:buClr>
                    <a:schemeClr val="tx1"/>
                  </a:buClr>
                </a:pPr>
                <a14:m>
                  <m:oMath xmlns:m="http://schemas.openxmlformats.org/officeDocument/2006/math">
                    <m:r>
                      <a:rPr lang="en-US" b="0" i="1" smtClean="0">
                        <a:solidFill>
                          <a:srgbClr val="C00000"/>
                        </a:solidFill>
                        <a:latin typeface="Cambria Math" panose="02040503050406030204" pitchFamily="18" charset="0"/>
                      </a:rPr>
                      <m:t>𝑂</m:t>
                    </m:r>
                    <m:d>
                      <m:dPr>
                        <m:ctrlPr>
                          <a:rPr lang="en-US" i="1">
                            <a:solidFill>
                              <a:srgbClr val="C00000"/>
                            </a:solidFill>
                            <a:latin typeface="Cambria Math" panose="02040503050406030204" pitchFamily="18" charset="0"/>
                          </a:rPr>
                        </m:ctrlPr>
                      </m:dPr>
                      <m:e>
                        <m:func>
                          <m:funcPr>
                            <m:ctrlPr>
                              <a:rPr lang="en-US" b="0" i="1" smtClean="0">
                                <a:solidFill>
                                  <a:srgbClr val="C00000"/>
                                </a:solidFill>
                                <a:latin typeface="Cambria Math" panose="02040503050406030204" pitchFamily="18" charset="0"/>
                              </a:rPr>
                            </m:ctrlPr>
                          </m:funcPr>
                          <m:fName>
                            <m:r>
                              <m:rPr>
                                <m:sty m:val="p"/>
                              </m:rPr>
                              <a:rPr lang="en-US" b="0" i="0" smtClean="0">
                                <a:solidFill>
                                  <a:srgbClr val="C00000"/>
                                </a:solidFill>
                                <a:latin typeface="Cambria Math" panose="02040503050406030204" pitchFamily="18" charset="0"/>
                              </a:rPr>
                              <m:t>log</m:t>
                            </m:r>
                          </m:fName>
                          <m:e>
                            <m:r>
                              <a:rPr lang="en-US" b="0" i="1" smtClean="0">
                                <a:solidFill>
                                  <a:srgbClr val="C00000"/>
                                </a:solidFill>
                                <a:latin typeface="Cambria Math" panose="02040503050406030204" pitchFamily="18" charset="0"/>
                              </a:rPr>
                              <m:t>𝑛</m:t>
                            </m:r>
                          </m:e>
                        </m:func>
                      </m:e>
                    </m:d>
                  </m:oMath>
                </a14:m>
                <a:r>
                  <a:rPr lang="en-US" dirty="0"/>
                  <a:t>, assuming constant </a:t>
                </a:r>
                <a14:m>
                  <m:oMath xmlns:m="http://schemas.openxmlformats.org/officeDocument/2006/math">
                    <m:r>
                      <a:rPr lang="en-US" i="1">
                        <a:solidFill>
                          <a:srgbClr val="C00000"/>
                        </a:solidFill>
                        <a:latin typeface="Cambria Math" panose="02040503050406030204" pitchFamily="18" charset="0"/>
                      </a:rPr>
                      <m:t>𝜀</m:t>
                    </m:r>
                  </m:oMath>
                </a14:m>
                <a:r>
                  <a:rPr lang="en-US" dirty="0"/>
                  <a:t> </a:t>
                </a:r>
                <a:r>
                  <a:rPr lang="en-US" dirty="0">
                    <a:solidFill>
                      <a:schemeClr val="accent1"/>
                    </a:solidFill>
                  </a:rPr>
                  <a:t>[AlonMatiasSzegedy99] </a:t>
                </a:r>
              </a:p>
              <a:p>
                <a:pPr>
                  <a:buClr>
                    <a:schemeClr val="tx1"/>
                  </a:buClr>
                </a:pPr>
                <a14:m>
                  <m:oMath xmlns:m="http://schemas.openxmlformats.org/officeDocument/2006/math">
                    <m:r>
                      <a:rPr lang="en-US" b="0" i="1" smtClean="0">
                        <a:solidFill>
                          <a:srgbClr val="C00000"/>
                        </a:solidFill>
                        <a:latin typeface="Cambria Math" panose="02040503050406030204" pitchFamily="18" charset="0"/>
                      </a:rPr>
                      <m:t>𝑂</m:t>
                    </m:r>
                    <m:d>
                      <m:dPr>
                        <m:ctrlPr>
                          <a:rPr lang="en-US" i="1">
                            <a:solidFill>
                              <a:srgbClr val="C00000"/>
                            </a:solidFill>
                            <a:latin typeface="Cambria Math" panose="02040503050406030204" pitchFamily="18" charset="0"/>
                          </a:rPr>
                        </m:ctrlPr>
                      </m:dPr>
                      <m:e>
                        <m:f>
                          <m:fPr>
                            <m:ctrlPr>
                              <a:rPr lang="en-US" i="1">
                                <a:solidFill>
                                  <a:srgbClr val="C00000"/>
                                </a:solidFill>
                                <a:latin typeface="Cambria Math" panose="02040503050406030204" pitchFamily="18" charset="0"/>
                              </a:rPr>
                            </m:ctrlPr>
                          </m:fPr>
                          <m:num>
                            <m:r>
                              <a:rPr lang="en-US" i="1">
                                <a:solidFill>
                                  <a:srgbClr val="C00000"/>
                                </a:solidFill>
                                <a:latin typeface="Cambria Math" panose="02040503050406030204" pitchFamily="18" charset="0"/>
                              </a:rPr>
                              <m:t>1</m:t>
                            </m:r>
                          </m:num>
                          <m:den>
                            <m:sSup>
                              <m:sSupPr>
                                <m:ctrlPr>
                                  <a:rPr lang="en-US" i="1">
                                    <a:solidFill>
                                      <a:srgbClr val="C00000"/>
                                    </a:solidFill>
                                    <a:latin typeface="Cambria Math" panose="02040503050406030204" pitchFamily="18" charset="0"/>
                                  </a:rPr>
                                </m:ctrlPr>
                              </m:sSupPr>
                              <m:e>
                                <m:r>
                                  <a:rPr lang="en-US" i="1" smtClean="0">
                                    <a:solidFill>
                                      <a:srgbClr val="C00000"/>
                                    </a:solidFill>
                                    <a:latin typeface="Cambria Math" panose="02040503050406030204" pitchFamily="18" charset="0"/>
                                  </a:rPr>
                                  <m:t>𝜀</m:t>
                                </m:r>
                              </m:e>
                              <m:sup>
                                <m:r>
                                  <a:rPr lang="en-US" i="1">
                                    <a:solidFill>
                                      <a:srgbClr val="C00000"/>
                                    </a:solidFill>
                                    <a:latin typeface="Cambria Math" panose="02040503050406030204" pitchFamily="18" charset="0"/>
                                  </a:rPr>
                                  <m:t>2</m:t>
                                </m:r>
                              </m:sup>
                            </m:sSup>
                          </m:den>
                        </m:f>
                        <m:func>
                          <m:funcPr>
                            <m:ctrlPr>
                              <a:rPr lang="en-US" i="1">
                                <a:solidFill>
                                  <a:srgbClr val="C00000"/>
                                </a:solidFill>
                                <a:latin typeface="Cambria Math" panose="02040503050406030204" pitchFamily="18" charset="0"/>
                              </a:rPr>
                            </m:ctrlPr>
                          </m:funcPr>
                          <m:fName>
                            <m:r>
                              <m:rPr>
                                <m:sty m:val="p"/>
                              </m:rPr>
                              <a:rPr lang="en-US">
                                <a:solidFill>
                                  <a:srgbClr val="C00000"/>
                                </a:solidFill>
                                <a:latin typeface="Cambria Math" panose="02040503050406030204" pitchFamily="18" charset="0"/>
                              </a:rPr>
                              <m:t>log</m:t>
                            </m:r>
                          </m:fName>
                          <m:e>
                            <m:r>
                              <a:rPr lang="en-US" i="1">
                                <a:solidFill>
                                  <a:srgbClr val="C00000"/>
                                </a:solidFill>
                                <a:latin typeface="Cambria Math" panose="02040503050406030204" pitchFamily="18" charset="0"/>
                              </a:rPr>
                              <m:t>𝑛</m:t>
                            </m:r>
                          </m:e>
                        </m:func>
                      </m:e>
                    </m:d>
                  </m:oMath>
                </a14:m>
                <a:r>
                  <a:rPr lang="en-US" dirty="0"/>
                  <a:t> </a:t>
                </a:r>
                <a:r>
                  <a:rPr lang="en-US" dirty="0">
                    <a:solidFill>
                      <a:schemeClr val="accent1"/>
                    </a:solidFill>
                  </a:rPr>
                  <a:t>[Bar-YoseffJayramKumarSivakumar02] </a:t>
                </a:r>
              </a:p>
              <a:p>
                <a:pPr>
                  <a:buClr>
                    <a:schemeClr val="tx1"/>
                  </a:buClr>
                </a:pPr>
                <a14:m>
                  <m:oMath xmlns:m="http://schemas.openxmlformats.org/officeDocument/2006/math">
                    <m:r>
                      <a:rPr lang="en-US" b="0" i="1" smtClean="0">
                        <a:solidFill>
                          <a:srgbClr val="C00000"/>
                        </a:solidFill>
                        <a:latin typeface="Cambria Math" panose="02040503050406030204" pitchFamily="18" charset="0"/>
                      </a:rPr>
                      <m:t>𝑂</m:t>
                    </m:r>
                    <m:d>
                      <m:dPr>
                        <m:ctrlPr>
                          <a:rPr lang="en-US" i="1">
                            <a:solidFill>
                              <a:srgbClr val="C00000"/>
                            </a:solidFill>
                            <a:latin typeface="Cambria Math" panose="02040503050406030204" pitchFamily="18" charset="0"/>
                          </a:rPr>
                        </m:ctrlPr>
                      </m:dPr>
                      <m:e>
                        <m:f>
                          <m:fPr>
                            <m:ctrlPr>
                              <a:rPr lang="en-US" i="1">
                                <a:solidFill>
                                  <a:srgbClr val="C00000"/>
                                </a:solidFill>
                                <a:latin typeface="Cambria Math" panose="02040503050406030204" pitchFamily="18" charset="0"/>
                              </a:rPr>
                            </m:ctrlPr>
                          </m:fPr>
                          <m:num>
                            <m:r>
                              <a:rPr lang="en-US" i="1">
                                <a:solidFill>
                                  <a:srgbClr val="C00000"/>
                                </a:solidFill>
                                <a:latin typeface="Cambria Math" panose="02040503050406030204" pitchFamily="18" charset="0"/>
                              </a:rPr>
                              <m:t>1</m:t>
                            </m:r>
                          </m:num>
                          <m:den>
                            <m:sSup>
                              <m:sSupPr>
                                <m:ctrlPr>
                                  <a:rPr lang="en-US" i="1">
                                    <a:solidFill>
                                      <a:srgbClr val="C00000"/>
                                    </a:solidFill>
                                    <a:latin typeface="Cambria Math" panose="02040503050406030204" pitchFamily="18" charset="0"/>
                                  </a:rPr>
                                </m:ctrlPr>
                              </m:sSupPr>
                              <m:e>
                                <m:r>
                                  <a:rPr lang="en-US" i="1" smtClean="0">
                                    <a:solidFill>
                                      <a:srgbClr val="C00000"/>
                                    </a:solidFill>
                                    <a:latin typeface="Cambria Math" panose="02040503050406030204" pitchFamily="18" charset="0"/>
                                  </a:rPr>
                                  <m:t>𝜀</m:t>
                                </m:r>
                              </m:e>
                              <m:sup>
                                <m:r>
                                  <a:rPr lang="en-US" i="1">
                                    <a:solidFill>
                                      <a:srgbClr val="C00000"/>
                                    </a:solidFill>
                                    <a:latin typeface="Cambria Math" panose="02040503050406030204" pitchFamily="18" charset="0"/>
                                  </a:rPr>
                                  <m:t>2</m:t>
                                </m:r>
                              </m:sup>
                            </m:sSup>
                          </m:den>
                        </m:f>
                        <m:func>
                          <m:funcPr>
                            <m:ctrlPr>
                              <a:rPr lang="en-US" b="0" i="1" smtClean="0">
                                <a:solidFill>
                                  <a:srgbClr val="C00000"/>
                                </a:solidFill>
                                <a:latin typeface="Cambria Math" panose="02040503050406030204" pitchFamily="18" charset="0"/>
                              </a:rPr>
                            </m:ctrlPr>
                          </m:funcPr>
                          <m:fName>
                            <m:r>
                              <m:rPr>
                                <m:sty m:val="p"/>
                              </m:rPr>
                              <a:rPr lang="en-US" b="0" i="0" smtClean="0">
                                <a:solidFill>
                                  <a:srgbClr val="C00000"/>
                                </a:solidFill>
                                <a:latin typeface="Cambria Math" panose="02040503050406030204" pitchFamily="18" charset="0"/>
                              </a:rPr>
                              <m:t>log</m:t>
                            </m:r>
                          </m:fName>
                          <m:e>
                            <m:func>
                              <m:funcPr>
                                <m:ctrlPr>
                                  <a:rPr lang="en-US" b="0" i="1" smtClean="0">
                                    <a:solidFill>
                                      <a:srgbClr val="C00000"/>
                                    </a:solidFill>
                                    <a:latin typeface="Cambria Math" panose="02040503050406030204" pitchFamily="18" charset="0"/>
                                  </a:rPr>
                                </m:ctrlPr>
                              </m:funcPr>
                              <m:fName>
                                <m:r>
                                  <m:rPr>
                                    <m:sty m:val="p"/>
                                  </m:rPr>
                                  <a:rPr lang="en-US" b="0" i="0" smtClean="0">
                                    <a:solidFill>
                                      <a:srgbClr val="C00000"/>
                                    </a:solidFill>
                                    <a:latin typeface="Cambria Math" panose="02040503050406030204" pitchFamily="18" charset="0"/>
                                  </a:rPr>
                                  <m:t>log</m:t>
                                </m:r>
                              </m:fName>
                              <m:e>
                                <m:r>
                                  <a:rPr lang="en-US" b="0" i="1" smtClean="0">
                                    <a:solidFill>
                                      <a:srgbClr val="C00000"/>
                                    </a:solidFill>
                                    <a:latin typeface="Cambria Math" panose="02040503050406030204" pitchFamily="18" charset="0"/>
                                  </a:rPr>
                                  <m:t>𝑛</m:t>
                                </m:r>
                              </m:e>
                            </m:func>
                          </m:e>
                        </m:func>
                        <m:r>
                          <a:rPr lang="en-US" b="0" i="1" smtClean="0">
                            <a:solidFill>
                              <a:srgbClr val="C00000"/>
                            </a:solidFill>
                            <a:latin typeface="Cambria Math" panose="02040503050406030204" pitchFamily="18" charset="0"/>
                          </a:rPr>
                          <m:t>+</m:t>
                        </m:r>
                        <m:func>
                          <m:funcPr>
                            <m:ctrlPr>
                              <a:rPr lang="en-US" b="0" i="1" smtClean="0">
                                <a:solidFill>
                                  <a:srgbClr val="C00000"/>
                                </a:solidFill>
                                <a:latin typeface="Cambria Math" panose="02040503050406030204" pitchFamily="18" charset="0"/>
                              </a:rPr>
                            </m:ctrlPr>
                          </m:funcPr>
                          <m:fName>
                            <m:r>
                              <m:rPr>
                                <m:sty m:val="p"/>
                              </m:rPr>
                              <a:rPr lang="en-US" b="0" i="0" smtClean="0">
                                <a:solidFill>
                                  <a:srgbClr val="C00000"/>
                                </a:solidFill>
                                <a:latin typeface="Cambria Math" panose="02040503050406030204" pitchFamily="18" charset="0"/>
                              </a:rPr>
                              <m:t>log</m:t>
                            </m:r>
                          </m:fName>
                          <m:e>
                            <m:r>
                              <a:rPr lang="en-US" b="0" i="1" smtClean="0">
                                <a:solidFill>
                                  <a:srgbClr val="C00000"/>
                                </a:solidFill>
                                <a:latin typeface="Cambria Math" panose="02040503050406030204" pitchFamily="18" charset="0"/>
                              </a:rPr>
                              <m:t>𝑛</m:t>
                            </m:r>
                          </m:e>
                        </m:func>
                      </m:e>
                    </m:d>
                  </m:oMath>
                </a14:m>
                <a:r>
                  <a:rPr lang="en-US" dirty="0"/>
                  <a:t> assumes random oracle, additive error, i.e., </a:t>
                </a:r>
                <a:r>
                  <a:rPr lang="en-US" dirty="0" err="1"/>
                  <a:t>HyperLogLog</a:t>
                </a:r>
                <a:r>
                  <a:rPr lang="en-US" dirty="0"/>
                  <a:t> </a:t>
                </a:r>
                <a:r>
                  <a:rPr lang="en-US" dirty="0">
                    <a:solidFill>
                      <a:schemeClr val="accent1"/>
                    </a:solidFill>
                  </a:rPr>
                  <a:t>[FlajoletFusyGandouetMeunier07] </a:t>
                </a:r>
                <a:endParaRPr lang="en-US" dirty="0"/>
              </a:p>
              <a:p>
                <a:pPr>
                  <a:buClr>
                    <a:schemeClr val="tx1"/>
                  </a:buClr>
                </a:pPr>
                <a14:m>
                  <m:oMath xmlns:m="http://schemas.openxmlformats.org/officeDocument/2006/math">
                    <m:r>
                      <a:rPr lang="en-US" b="0" i="1" smtClean="0">
                        <a:solidFill>
                          <a:srgbClr val="C00000"/>
                        </a:solidFill>
                        <a:latin typeface="Cambria Math" panose="02040503050406030204" pitchFamily="18" charset="0"/>
                      </a:rPr>
                      <m:t>𝑂</m:t>
                    </m:r>
                    <m:d>
                      <m:dPr>
                        <m:ctrlPr>
                          <a:rPr lang="en-US" i="1">
                            <a:solidFill>
                              <a:srgbClr val="C00000"/>
                            </a:solidFill>
                            <a:latin typeface="Cambria Math" panose="02040503050406030204" pitchFamily="18" charset="0"/>
                          </a:rPr>
                        </m:ctrlPr>
                      </m:dPr>
                      <m:e>
                        <m:f>
                          <m:fPr>
                            <m:ctrlPr>
                              <a:rPr lang="en-US" i="1">
                                <a:solidFill>
                                  <a:srgbClr val="C00000"/>
                                </a:solidFill>
                                <a:latin typeface="Cambria Math" panose="02040503050406030204" pitchFamily="18" charset="0"/>
                              </a:rPr>
                            </m:ctrlPr>
                          </m:fPr>
                          <m:num>
                            <m:r>
                              <a:rPr lang="en-US" i="1">
                                <a:solidFill>
                                  <a:srgbClr val="C00000"/>
                                </a:solidFill>
                                <a:latin typeface="Cambria Math" panose="02040503050406030204" pitchFamily="18" charset="0"/>
                              </a:rPr>
                              <m:t>1</m:t>
                            </m:r>
                          </m:num>
                          <m:den>
                            <m:sSup>
                              <m:sSupPr>
                                <m:ctrlPr>
                                  <a:rPr lang="en-US" i="1">
                                    <a:solidFill>
                                      <a:srgbClr val="C00000"/>
                                    </a:solidFill>
                                    <a:latin typeface="Cambria Math" panose="02040503050406030204" pitchFamily="18" charset="0"/>
                                  </a:rPr>
                                </m:ctrlPr>
                              </m:sSupPr>
                              <m:e>
                                <m:r>
                                  <a:rPr lang="en-US" i="1" smtClean="0">
                                    <a:solidFill>
                                      <a:srgbClr val="C00000"/>
                                    </a:solidFill>
                                    <a:latin typeface="Cambria Math" panose="02040503050406030204" pitchFamily="18" charset="0"/>
                                  </a:rPr>
                                  <m:t>𝜀</m:t>
                                </m:r>
                              </m:e>
                              <m:sup>
                                <m:r>
                                  <a:rPr lang="en-US" i="1">
                                    <a:solidFill>
                                      <a:srgbClr val="C00000"/>
                                    </a:solidFill>
                                    <a:latin typeface="Cambria Math" panose="02040503050406030204" pitchFamily="18" charset="0"/>
                                  </a:rPr>
                                  <m:t>2</m:t>
                                </m:r>
                              </m:sup>
                            </m:sSup>
                          </m:den>
                        </m:f>
                        <m:func>
                          <m:funcPr>
                            <m:ctrlPr>
                              <a:rPr lang="en-US" i="1">
                                <a:solidFill>
                                  <a:srgbClr val="C00000"/>
                                </a:solidFill>
                                <a:latin typeface="Cambria Math" panose="02040503050406030204" pitchFamily="18" charset="0"/>
                              </a:rPr>
                            </m:ctrlPr>
                          </m:funcPr>
                          <m:fName>
                            <m:r>
                              <a:rPr lang="en-US" b="0" i="0" smtClean="0">
                                <a:solidFill>
                                  <a:srgbClr val="C00000"/>
                                </a:solidFill>
                                <a:latin typeface="Cambria Math" panose="02040503050406030204" pitchFamily="18" charset="0"/>
                              </a:rPr>
                              <m:t>+</m:t>
                            </m:r>
                            <m:r>
                              <m:rPr>
                                <m:sty m:val="p"/>
                              </m:rPr>
                              <a:rPr lang="en-US">
                                <a:solidFill>
                                  <a:srgbClr val="C00000"/>
                                </a:solidFill>
                                <a:latin typeface="Cambria Math" panose="02040503050406030204" pitchFamily="18" charset="0"/>
                              </a:rPr>
                              <m:t>log</m:t>
                            </m:r>
                          </m:fName>
                          <m:e>
                            <m:r>
                              <a:rPr lang="en-US" i="1">
                                <a:solidFill>
                                  <a:srgbClr val="C00000"/>
                                </a:solidFill>
                                <a:latin typeface="Cambria Math" panose="02040503050406030204" pitchFamily="18" charset="0"/>
                              </a:rPr>
                              <m:t>𝑛</m:t>
                            </m:r>
                          </m:e>
                        </m:func>
                      </m:e>
                    </m:d>
                  </m:oMath>
                </a14:m>
                <a:r>
                  <a:rPr lang="en-US" dirty="0"/>
                  <a:t> </a:t>
                </a:r>
                <a:r>
                  <a:rPr lang="en-US" dirty="0">
                    <a:solidFill>
                      <a:schemeClr val="accent1"/>
                    </a:solidFill>
                  </a:rPr>
                  <a:t>[KaneNelsonWoodruff10], [Blasiok20] </a:t>
                </a:r>
              </a:p>
            </p:txBody>
          </p:sp>
        </mc:Choice>
        <mc:Fallback xmlns="">
          <p:sp>
            <p:nvSpPr>
              <p:cNvPr id="3" name="Content Placeholder 2">
                <a:extLst>
                  <a:ext uri="{FF2B5EF4-FFF2-40B4-BE49-F238E27FC236}">
                    <a16:creationId xmlns:a16="http://schemas.microsoft.com/office/drawing/2014/main" id="{3CD298EE-232A-4602-BB51-FA680B6EA672}"/>
                  </a:ext>
                </a:extLst>
              </p:cNvPr>
              <p:cNvSpPr>
                <a:spLocks noGrp="1" noRot="1" noChangeAspect="1" noMove="1" noResize="1" noEditPoints="1" noAdjustHandles="1" noChangeArrowheads="1" noChangeShapeType="1" noTextEdit="1"/>
              </p:cNvSpPr>
              <p:nvPr>
                <p:ph idx="1"/>
              </p:nvPr>
            </p:nvSpPr>
            <p:spPr>
              <a:xfrm>
                <a:off x="838200" y="1825624"/>
                <a:ext cx="10515600" cy="4788239"/>
              </a:xfrm>
              <a:blipFill>
                <a:blip r:embed="rId4"/>
                <a:stretch>
                  <a:fillRect l="-1217" t="-2036"/>
                </a:stretch>
              </a:blipFill>
            </p:spPr>
            <p:txBody>
              <a:bodyPr/>
              <a:lstStyle/>
              <a:p>
                <a:r>
                  <a:rPr lang="en-US">
                    <a:noFill/>
                  </a:rPr>
                  <a:t> </a:t>
                </a:r>
              </a:p>
            </p:txBody>
          </p:sp>
        </mc:Fallback>
      </mc:AlternateContent>
    </p:spTree>
    <p:extLst>
      <p:ext uri="{BB962C8B-B14F-4D97-AF65-F5344CB8AC3E}">
        <p14:creationId xmlns:p14="http://schemas.microsoft.com/office/powerpoint/2010/main" val="24687744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11949F98-FC53-4C98-8C23-550048D4FCF9}"/>
                  </a:ext>
                </a:extLst>
              </p:cNvPr>
              <p:cNvSpPr>
                <a:spLocks noGrp="1"/>
              </p:cNvSpPr>
              <p:nvPr>
                <p:ph type="title"/>
              </p:nvPr>
            </p:nvSpPr>
            <p:spPr/>
            <p:txBody>
              <a:bodyPr/>
              <a:lstStyle/>
              <a:p>
                <a:r>
                  <a:rPr lang="en-US" dirty="0">
                    <a:solidFill>
                      <a:srgbClr val="C00000"/>
                    </a:solidFill>
                  </a:rPr>
                  <a:t>Streaming Algorithms for </a:t>
                </a:r>
                <a14:m>
                  <m:oMath xmlns:m="http://schemas.openxmlformats.org/officeDocument/2006/math">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ℓ</m:t>
                        </m:r>
                      </m:e>
                      <m:sub>
                        <m:r>
                          <a:rPr lang="en-US" i="1">
                            <a:solidFill>
                              <a:srgbClr val="C00000"/>
                            </a:solidFill>
                            <a:latin typeface="Cambria Math" panose="02040503050406030204" pitchFamily="18" charset="0"/>
                          </a:rPr>
                          <m:t>0</m:t>
                        </m:r>
                      </m:sub>
                    </m:sSub>
                  </m:oMath>
                </a14:m>
                <a:r>
                  <a:rPr lang="en-US" dirty="0">
                    <a:solidFill>
                      <a:srgbClr val="C00000"/>
                    </a:solidFill>
                  </a:rPr>
                  <a:t> Estimation</a:t>
                </a:r>
                <a:endParaRPr lang="en-US" dirty="0"/>
              </a:p>
            </p:txBody>
          </p:sp>
        </mc:Choice>
        <mc:Fallback xmlns="">
          <p:sp>
            <p:nvSpPr>
              <p:cNvPr id="2" name="Title 1">
                <a:extLst>
                  <a:ext uri="{FF2B5EF4-FFF2-40B4-BE49-F238E27FC236}">
                    <a16:creationId xmlns:a16="http://schemas.microsoft.com/office/drawing/2014/main" id="{11949F98-FC53-4C98-8C23-550048D4FCF9}"/>
                  </a:ext>
                </a:extLst>
              </p:cNvPr>
              <p:cNvSpPr>
                <a:spLocks noGrp="1" noRot="1" noChangeAspect="1" noMove="1" noResize="1" noEditPoints="1" noAdjustHandles="1" noChangeArrowheads="1" noChangeShapeType="1" noTextEdit="1"/>
              </p:cNvSpPr>
              <p:nvPr>
                <p:ph type="title"/>
              </p:nvPr>
            </p:nvSpPr>
            <p:spPr>
              <a:blipFill>
                <a:blip r:embed="rId3"/>
                <a:stretch>
                  <a:fillRect l="-237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3CD298EE-232A-4602-BB51-FA680B6EA672}"/>
                  </a:ext>
                </a:extLst>
              </p:cNvPr>
              <p:cNvSpPr>
                <a:spLocks noGrp="1"/>
              </p:cNvSpPr>
              <p:nvPr>
                <p:ph idx="1"/>
              </p:nvPr>
            </p:nvSpPr>
            <p:spPr>
              <a:xfrm>
                <a:off x="838200" y="1825624"/>
                <a:ext cx="10515600" cy="4788239"/>
              </a:xfrm>
            </p:spPr>
            <p:txBody>
              <a:bodyPr>
                <a:normAutofit/>
              </a:bodyPr>
              <a:lstStyle/>
              <a:p>
                <a:pPr>
                  <a:buClr>
                    <a:schemeClr val="tx1"/>
                  </a:buClr>
                </a:pPr>
                <a:r>
                  <a:rPr lang="en-US" sz="3200" dirty="0"/>
                  <a:t>Sample the elements of the universe </a:t>
                </a:r>
                <a14:m>
                  <m:oMath xmlns:m="http://schemas.openxmlformats.org/officeDocument/2006/math">
                    <m:r>
                      <a:rPr lang="en-US" sz="3200" b="0" i="1" smtClean="0">
                        <a:solidFill>
                          <a:srgbClr val="C00000"/>
                        </a:solidFill>
                        <a:latin typeface="Cambria Math" panose="02040503050406030204" pitchFamily="18" charset="0"/>
                      </a:rPr>
                      <m:t>[</m:t>
                    </m:r>
                    <m:r>
                      <a:rPr lang="en-US" sz="3200" b="0" i="1" smtClean="0">
                        <a:solidFill>
                          <a:srgbClr val="C00000"/>
                        </a:solidFill>
                        <a:latin typeface="Cambria Math" panose="02040503050406030204" pitchFamily="18" charset="0"/>
                      </a:rPr>
                      <m:t>𝑛</m:t>
                    </m:r>
                    <m:r>
                      <a:rPr lang="en-US" sz="3200" b="0" i="1" smtClean="0">
                        <a:solidFill>
                          <a:srgbClr val="C00000"/>
                        </a:solidFill>
                        <a:latin typeface="Cambria Math" panose="02040503050406030204" pitchFamily="18" charset="0"/>
                      </a:rPr>
                      <m:t>]</m:t>
                    </m:r>
                  </m:oMath>
                </a14:m>
                <a:r>
                  <a:rPr lang="en-US" sz="3200" dirty="0">
                    <a:solidFill>
                      <a:schemeClr val="accent1"/>
                    </a:solidFill>
                  </a:rPr>
                  <a:t> </a:t>
                </a:r>
                <a:r>
                  <a:rPr lang="en-US" sz="3200" dirty="0"/>
                  <a:t>at rate </a:t>
                </a:r>
                <a14:m>
                  <m:oMath xmlns:m="http://schemas.openxmlformats.org/officeDocument/2006/math">
                    <m:f>
                      <m:fPr>
                        <m:ctrlPr>
                          <a:rPr lang="en-US" sz="3200" b="0" i="1" smtClean="0">
                            <a:solidFill>
                              <a:srgbClr val="C00000"/>
                            </a:solidFill>
                            <a:latin typeface="Cambria Math" panose="02040503050406030204" pitchFamily="18" charset="0"/>
                          </a:rPr>
                        </m:ctrlPr>
                      </m:fPr>
                      <m:num>
                        <m:r>
                          <a:rPr lang="en-US" sz="3200" b="0" i="1" smtClean="0">
                            <a:solidFill>
                              <a:srgbClr val="C00000"/>
                            </a:solidFill>
                            <a:latin typeface="Cambria Math" panose="02040503050406030204" pitchFamily="18" charset="0"/>
                          </a:rPr>
                          <m:t>1</m:t>
                        </m:r>
                      </m:num>
                      <m:den>
                        <m:sSup>
                          <m:sSupPr>
                            <m:ctrlPr>
                              <a:rPr lang="en-US" sz="3200" b="0" i="1" smtClean="0">
                                <a:solidFill>
                                  <a:srgbClr val="C00000"/>
                                </a:solidFill>
                                <a:latin typeface="Cambria Math" panose="02040503050406030204" pitchFamily="18" charset="0"/>
                              </a:rPr>
                            </m:ctrlPr>
                          </m:sSupPr>
                          <m:e>
                            <m:r>
                              <a:rPr lang="en-US" sz="3200" b="0" i="1" smtClean="0">
                                <a:solidFill>
                                  <a:srgbClr val="C00000"/>
                                </a:solidFill>
                                <a:latin typeface="Cambria Math" panose="02040503050406030204" pitchFamily="18" charset="0"/>
                              </a:rPr>
                              <m:t>2</m:t>
                            </m:r>
                          </m:e>
                          <m:sup>
                            <m:r>
                              <a:rPr lang="en-US" sz="3200" b="0" i="1" smtClean="0">
                                <a:solidFill>
                                  <a:srgbClr val="C00000"/>
                                </a:solidFill>
                                <a:latin typeface="Cambria Math" panose="02040503050406030204" pitchFamily="18" charset="0"/>
                              </a:rPr>
                              <m:t>𝑖</m:t>
                            </m:r>
                          </m:sup>
                        </m:sSup>
                      </m:den>
                    </m:f>
                  </m:oMath>
                </a14:m>
                <a:r>
                  <a:rPr lang="en-US" sz="3200" dirty="0">
                    <a:solidFill>
                      <a:schemeClr val="accent1"/>
                    </a:solidFill>
                  </a:rPr>
                  <a:t> </a:t>
                </a:r>
                <a:r>
                  <a:rPr lang="en-US" sz="3200" dirty="0"/>
                  <a:t>into set </a:t>
                </a:r>
                <a14:m>
                  <m:oMath xmlns:m="http://schemas.openxmlformats.org/officeDocument/2006/math">
                    <m:sSub>
                      <m:sSubPr>
                        <m:ctrlPr>
                          <a:rPr lang="en-US" sz="3200" b="0" i="1" smtClean="0">
                            <a:solidFill>
                              <a:srgbClr val="C00000"/>
                            </a:solidFill>
                            <a:latin typeface="Cambria Math" panose="02040503050406030204" pitchFamily="18" charset="0"/>
                          </a:rPr>
                        </m:ctrlPr>
                      </m:sSubPr>
                      <m:e>
                        <m:r>
                          <a:rPr lang="en-US" sz="3200" b="0" i="1" smtClean="0">
                            <a:solidFill>
                              <a:srgbClr val="C00000"/>
                            </a:solidFill>
                            <a:latin typeface="Cambria Math" panose="02040503050406030204" pitchFamily="18" charset="0"/>
                          </a:rPr>
                          <m:t>𝑆</m:t>
                        </m:r>
                      </m:e>
                      <m:sub>
                        <m:r>
                          <a:rPr lang="en-US" sz="3200" b="0" i="1" smtClean="0">
                            <a:solidFill>
                              <a:srgbClr val="C00000"/>
                            </a:solidFill>
                            <a:latin typeface="Cambria Math" panose="02040503050406030204" pitchFamily="18" charset="0"/>
                          </a:rPr>
                          <m:t>𝑖</m:t>
                        </m:r>
                      </m:sub>
                    </m:sSub>
                  </m:oMath>
                </a14:m>
                <a:r>
                  <a:rPr lang="en-US" sz="3200" dirty="0"/>
                  <a:t> for </a:t>
                </a:r>
                <a14:m>
                  <m:oMath xmlns:m="http://schemas.openxmlformats.org/officeDocument/2006/math">
                    <m:r>
                      <a:rPr lang="en-US" sz="3200" b="0" i="1" smtClean="0">
                        <a:solidFill>
                          <a:srgbClr val="C00000"/>
                        </a:solidFill>
                        <a:latin typeface="Cambria Math" panose="02040503050406030204" pitchFamily="18" charset="0"/>
                      </a:rPr>
                      <m:t>𝑖</m:t>
                    </m:r>
                    <m:r>
                      <a:rPr lang="en-US" sz="3200" b="0" i="1" smtClean="0">
                        <a:solidFill>
                          <a:srgbClr val="C00000"/>
                        </a:solidFill>
                        <a:latin typeface="Cambria Math" panose="02040503050406030204" pitchFamily="18" charset="0"/>
                      </a:rPr>
                      <m:t>=0,</m:t>
                    </m:r>
                    <m:r>
                      <a:rPr lang="en-US" sz="3200" b="0" i="0" smtClean="0">
                        <a:solidFill>
                          <a:srgbClr val="C00000"/>
                        </a:solidFill>
                        <a:latin typeface="Cambria Math" panose="02040503050406030204" pitchFamily="18" charset="0"/>
                      </a:rPr>
                      <m:t>1,…,</m:t>
                    </m:r>
                    <m:r>
                      <a:rPr lang="en-US" sz="3200" b="0" i="1" smtClean="0">
                        <a:solidFill>
                          <a:srgbClr val="C00000"/>
                        </a:solidFill>
                        <a:latin typeface="Cambria Math" panose="02040503050406030204" pitchFamily="18" charset="0"/>
                      </a:rPr>
                      <m:t>𝑂</m:t>
                    </m:r>
                    <m:d>
                      <m:dPr>
                        <m:ctrlPr>
                          <a:rPr lang="en-US" sz="3200" b="0" i="0" smtClean="0">
                            <a:solidFill>
                              <a:srgbClr val="C00000"/>
                            </a:solidFill>
                            <a:latin typeface="Cambria Math" panose="02040503050406030204" pitchFamily="18" charset="0"/>
                          </a:rPr>
                        </m:ctrlPr>
                      </m:dPr>
                      <m:e>
                        <m:r>
                          <m:rPr>
                            <m:sty m:val="p"/>
                          </m:rPr>
                          <a:rPr lang="en-US" sz="3200" b="0" i="0" smtClean="0">
                            <a:solidFill>
                              <a:srgbClr val="C00000"/>
                            </a:solidFill>
                            <a:latin typeface="Cambria Math" panose="02040503050406030204" pitchFamily="18" charset="0"/>
                          </a:rPr>
                          <m:t>log</m:t>
                        </m:r>
                        <m:r>
                          <a:rPr lang="en-US" sz="3200" b="0" i="0" smtClean="0">
                            <a:solidFill>
                              <a:srgbClr val="C00000"/>
                            </a:solidFill>
                            <a:latin typeface="Cambria Math" panose="02040503050406030204" pitchFamily="18" charset="0"/>
                          </a:rPr>
                          <m:t> </m:t>
                        </m:r>
                        <m:r>
                          <a:rPr lang="en-US" sz="3200" b="0" i="1" smtClean="0">
                            <a:solidFill>
                              <a:srgbClr val="C00000"/>
                            </a:solidFill>
                            <a:latin typeface="Cambria Math" panose="02040503050406030204" pitchFamily="18" charset="0"/>
                          </a:rPr>
                          <m:t>𝑛</m:t>
                        </m:r>
                      </m:e>
                    </m:d>
                  </m:oMath>
                </a14:m>
                <a:endParaRPr lang="en-US" sz="3200" dirty="0">
                  <a:solidFill>
                    <a:schemeClr val="accent1"/>
                  </a:solidFill>
                </a:endParaRPr>
              </a:p>
              <a:p>
                <a:pPr>
                  <a:buClr>
                    <a:schemeClr val="tx1"/>
                  </a:buClr>
                </a:pPr>
                <a:endParaRPr lang="en-US" sz="3200" dirty="0"/>
              </a:p>
              <a:p>
                <a:pPr>
                  <a:buClr>
                    <a:schemeClr val="tx1"/>
                  </a:buClr>
                </a:pPr>
                <a:r>
                  <a:rPr lang="en-US" sz="3200" dirty="0"/>
                  <a:t>Pick set </a:t>
                </a:r>
                <a14:m>
                  <m:oMath xmlns:m="http://schemas.openxmlformats.org/officeDocument/2006/math">
                    <m:sSub>
                      <m:sSubPr>
                        <m:ctrlPr>
                          <a:rPr lang="en-US" sz="3200" b="0" i="1" smtClean="0">
                            <a:solidFill>
                              <a:srgbClr val="C00000"/>
                            </a:solidFill>
                            <a:latin typeface="Cambria Math" panose="02040503050406030204" pitchFamily="18" charset="0"/>
                          </a:rPr>
                        </m:ctrlPr>
                      </m:sSubPr>
                      <m:e>
                        <m:r>
                          <a:rPr lang="en-US" sz="3200" b="0" i="1" smtClean="0">
                            <a:solidFill>
                              <a:srgbClr val="C00000"/>
                            </a:solidFill>
                            <a:latin typeface="Cambria Math" panose="02040503050406030204" pitchFamily="18" charset="0"/>
                          </a:rPr>
                          <m:t>𝑆</m:t>
                        </m:r>
                      </m:e>
                      <m:sub>
                        <m:r>
                          <a:rPr lang="en-US" sz="3200" b="0" i="1" smtClean="0">
                            <a:solidFill>
                              <a:srgbClr val="C00000"/>
                            </a:solidFill>
                            <a:latin typeface="Cambria Math" panose="02040503050406030204" pitchFamily="18" charset="0"/>
                          </a:rPr>
                          <m:t>𝑖</m:t>
                        </m:r>
                      </m:sub>
                    </m:sSub>
                  </m:oMath>
                </a14:m>
                <a:r>
                  <a:rPr lang="en-US" sz="3200" dirty="0"/>
                  <a:t> with roughly </a:t>
                </a:r>
                <a14:m>
                  <m:oMath xmlns:m="http://schemas.openxmlformats.org/officeDocument/2006/math">
                    <m:f>
                      <m:fPr>
                        <m:ctrlPr>
                          <a:rPr lang="en-US" sz="3200" b="0" i="1" smtClean="0">
                            <a:solidFill>
                              <a:srgbClr val="C00000"/>
                            </a:solidFill>
                            <a:latin typeface="Cambria Math" panose="02040503050406030204" pitchFamily="18" charset="0"/>
                          </a:rPr>
                        </m:ctrlPr>
                      </m:fPr>
                      <m:num>
                        <m:r>
                          <a:rPr lang="en-US" sz="3200" b="0" i="1" smtClean="0">
                            <a:solidFill>
                              <a:srgbClr val="C00000"/>
                            </a:solidFill>
                            <a:latin typeface="Cambria Math" panose="02040503050406030204" pitchFamily="18" charset="0"/>
                          </a:rPr>
                          <m:t>1</m:t>
                        </m:r>
                      </m:num>
                      <m:den>
                        <m:sSup>
                          <m:sSupPr>
                            <m:ctrlPr>
                              <a:rPr lang="en-US" sz="3200" b="0" i="1" smtClean="0">
                                <a:solidFill>
                                  <a:srgbClr val="C00000"/>
                                </a:solidFill>
                                <a:latin typeface="Cambria Math" panose="02040503050406030204" pitchFamily="18" charset="0"/>
                              </a:rPr>
                            </m:ctrlPr>
                          </m:sSupPr>
                          <m:e>
                            <m:r>
                              <a:rPr lang="en-US" sz="3200" b="0" i="1" smtClean="0">
                                <a:solidFill>
                                  <a:srgbClr val="C00000"/>
                                </a:solidFill>
                                <a:latin typeface="Cambria Math" panose="02040503050406030204" pitchFamily="18" charset="0"/>
                              </a:rPr>
                              <m:t>𝜀</m:t>
                            </m:r>
                          </m:e>
                          <m:sup>
                            <m:r>
                              <a:rPr lang="en-US" sz="3200" b="0" i="1" smtClean="0">
                                <a:solidFill>
                                  <a:srgbClr val="C00000"/>
                                </a:solidFill>
                                <a:latin typeface="Cambria Math" panose="02040503050406030204" pitchFamily="18" charset="0"/>
                              </a:rPr>
                              <m:t>2</m:t>
                            </m:r>
                          </m:sup>
                        </m:sSup>
                      </m:den>
                    </m:f>
                    <m:func>
                      <m:funcPr>
                        <m:ctrlPr>
                          <a:rPr lang="en-US" sz="3200" b="0" i="1" smtClean="0">
                            <a:solidFill>
                              <a:srgbClr val="C00000"/>
                            </a:solidFill>
                            <a:latin typeface="Cambria Math" panose="02040503050406030204" pitchFamily="18" charset="0"/>
                          </a:rPr>
                        </m:ctrlPr>
                      </m:funcPr>
                      <m:fName>
                        <m:r>
                          <m:rPr>
                            <m:sty m:val="p"/>
                          </m:rPr>
                          <a:rPr lang="en-US" sz="3200" b="0" i="0" smtClean="0">
                            <a:solidFill>
                              <a:srgbClr val="C00000"/>
                            </a:solidFill>
                            <a:latin typeface="Cambria Math" panose="02040503050406030204" pitchFamily="18" charset="0"/>
                          </a:rPr>
                          <m:t>log</m:t>
                        </m:r>
                      </m:fName>
                      <m:e>
                        <m:r>
                          <a:rPr lang="en-US" sz="3200" b="0" i="1" smtClean="0">
                            <a:solidFill>
                              <a:srgbClr val="C00000"/>
                            </a:solidFill>
                            <a:latin typeface="Cambria Math" panose="02040503050406030204" pitchFamily="18" charset="0"/>
                          </a:rPr>
                          <m:t>𝑛</m:t>
                        </m:r>
                      </m:e>
                    </m:func>
                  </m:oMath>
                </a14:m>
                <a:r>
                  <a:rPr lang="en-US" sz="3200" dirty="0"/>
                  <a:t> items in the stream</a:t>
                </a:r>
              </a:p>
              <a:p>
                <a:pPr>
                  <a:buClr>
                    <a:schemeClr val="tx1"/>
                  </a:buClr>
                </a:pPr>
                <a:endParaRPr lang="en-US" sz="3200" dirty="0"/>
              </a:p>
              <a:p>
                <a:pPr>
                  <a:buClr>
                    <a:schemeClr val="tx1"/>
                  </a:buClr>
                </a:pPr>
                <a:r>
                  <a:rPr lang="en-US" sz="3200" dirty="0"/>
                  <a:t>Output </a:t>
                </a:r>
                <a14:m>
                  <m:oMath xmlns:m="http://schemas.openxmlformats.org/officeDocument/2006/math">
                    <m:d>
                      <m:dPr>
                        <m:begChr m:val="|"/>
                        <m:endChr m:val="|"/>
                        <m:ctrlPr>
                          <a:rPr lang="en-US" sz="3200" b="0" i="1" smtClean="0">
                            <a:solidFill>
                              <a:srgbClr val="C00000"/>
                            </a:solidFill>
                            <a:latin typeface="Cambria Math" panose="02040503050406030204" pitchFamily="18" charset="0"/>
                          </a:rPr>
                        </m:ctrlPr>
                      </m:dPr>
                      <m:e>
                        <m:sSub>
                          <m:sSubPr>
                            <m:ctrlPr>
                              <a:rPr lang="en-US" sz="3200" b="0" i="1" smtClean="0">
                                <a:solidFill>
                                  <a:srgbClr val="C00000"/>
                                </a:solidFill>
                                <a:latin typeface="Cambria Math" panose="02040503050406030204" pitchFamily="18" charset="0"/>
                              </a:rPr>
                            </m:ctrlPr>
                          </m:sSubPr>
                          <m:e>
                            <m:r>
                              <a:rPr lang="en-US" sz="3200" b="0" i="1" smtClean="0">
                                <a:solidFill>
                                  <a:srgbClr val="C00000"/>
                                </a:solidFill>
                                <a:latin typeface="Cambria Math" panose="02040503050406030204" pitchFamily="18" charset="0"/>
                              </a:rPr>
                              <m:t>𝑆</m:t>
                            </m:r>
                          </m:e>
                          <m:sub>
                            <m:r>
                              <a:rPr lang="en-US" sz="3200" b="0" i="1" smtClean="0">
                                <a:solidFill>
                                  <a:srgbClr val="C00000"/>
                                </a:solidFill>
                                <a:latin typeface="Cambria Math" panose="02040503050406030204" pitchFamily="18" charset="0"/>
                              </a:rPr>
                              <m:t>𝑖</m:t>
                            </m:r>
                          </m:sub>
                        </m:sSub>
                      </m:e>
                    </m:d>
                    <m:r>
                      <a:rPr lang="en-US" sz="3200" b="0" i="1" smtClean="0">
                        <a:solidFill>
                          <a:srgbClr val="C00000"/>
                        </a:solidFill>
                        <a:latin typeface="Cambria Math" panose="02040503050406030204" pitchFamily="18" charset="0"/>
                      </a:rPr>
                      <m:t>⋅</m:t>
                    </m:r>
                    <m:sSup>
                      <m:sSupPr>
                        <m:ctrlPr>
                          <a:rPr lang="en-US" sz="3200" b="0" i="1" smtClean="0">
                            <a:solidFill>
                              <a:srgbClr val="C00000"/>
                            </a:solidFill>
                            <a:latin typeface="Cambria Math" panose="02040503050406030204" pitchFamily="18" charset="0"/>
                          </a:rPr>
                        </m:ctrlPr>
                      </m:sSupPr>
                      <m:e>
                        <m:r>
                          <a:rPr lang="en-US" sz="3200" b="0" i="1" smtClean="0">
                            <a:solidFill>
                              <a:srgbClr val="C00000"/>
                            </a:solidFill>
                            <a:latin typeface="Cambria Math" panose="02040503050406030204" pitchFamily="18" charset="0"/>
                          </a:rPr>
                          <m:t>2</m:t>
                        </m:r>
                      </m:e>
                      <m:sup>
                        <m:r>
                          <a:rPr lang="en-US" sz="3200" b="0" i="1" smtClean="0">
                            <a:solidFill>
                              <a:srgbClr val="C00000"/>
                            </a:solidFill>
                            <a:latin typeface="Cambria Math" panose="02040503050406030204" pitchFamily="18" charset="0"/>
                          </a:rPr>
                          <m:t>𝑖</m:t>
                        </m:r>
                      </m:sup>
                    </m:sSup>
                  </m:oMath>
                </a14:m>
                <a:r>
                  <a:rPr lang="en-US" sz="3200" dirty="0"/>
                  <a:t> as constant-factor approximation to the number of distinct elements</a:t>
                </a:r>
              </a:p>
              <a:p>
                <a:pPr marL="0" indent="0">
                  <a:buClr>
                    <a:schemeClr val="tx1"/>
                  </a:buClr>
                  <a:buNone/>
                </a:pPr>
                <a:endParaRPr lang="en-US" sz="3200" dirty="0"/>
              </a:p>
            </p:txBody>
          </p:sp>
        </mc:Choice>
        <mc:Fallback>
          <p:sp>
            <p:nvSpPr>
              <p:cNvPr id="3" name="Content Placeholder 2">
                <a:extLst>
                  <a:ext uri="{FF2B5EF4-FFF2-40B4-BE49-F238E27FC236}">
                    <a16:creationId xmlns:a16="http://schemas.microsoft.com/office/drawing/2014/main" id="{3CD298EE-232A-4602-BB51-FA680B6EA672}"/>
                  </a:ext>
                </a:extLst>
              </p:cNvPr>
              <p:cNvSpPr>
                <a:spLocks noGrp="1" noRot="1" noChangeAspect="1" noMove="1" noResize="1" noEditPoints="1" noAdjustHandles="1" noChangeArrowheads="1" noChangeShapeType="1" noTextEdit="1"/>
              </p:cNvSpPr>
              <p:nvPr>
                <p:ph idx="1"/>
              </p:nvPr>
            </p:nvSpPr>
            <p:spPr>
              <a:xfrm>
                <a:off x="838200" y="1825624"/>
                <a:ext cx="10515600" cy="4788239"/>
              </a:xfrm>
              <a:blipFill>
                <a:blip r:embed="rId4"/>
                <a:stretch>
                  <a:fillRect l="-1333" t="-509"/>
                </a:stretch>
              </a:blipFill>
            </p:spPr>
            <p:txBody>
              <a:bodyPr/>
              <a:lstStyle/>
              <a:p>
                <a:r>
                  <a:rPr lang="en-US">
                    <a:noFill/>
                  </a:rPr>
                  <a:t> </a:t>
                </a:r>
              </a:p>
            </p:txBody>
          </p:sp>
        </mc:Fallback>
      </mc:AlternateContent>
    </p:spTree>
    <p:extLst>
      <p:ext uri="{BB962C8B-B14F-4D97-AF65-F5344CB8AC3E}">
        <p14:creationId xmlns:p14="http://schemas.microsoft.com/office/powerpoint/2010/main" val="32854706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err="1">
                <a:solidFill>
                  <a:srgbClr val="C00000"/>
                </a:solidFill>
              </a:rPr>
              <a:t>Adversarially</a:t>
            </a:r>
            <a:r>
              <a:rPr lang="en-US" dirty="0">
                <a:solidFill>
                  <a:srgbClr val="C00000"/>
                </a:solidFill>
              </a:rPr>
              <a:t> Robust Streaming</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p:txBody>
              <a:bodyPr>
                <a:normAutofit/>
              </a:bodyPr>
              <a:lstStyle/>
              <a:p>
                <a:pPr>
                  <a:buClr>
                    <a:schemeClr val="tx1"/>
                  </a:buClr>
                </a:pPr>
                <a:r>
                  <a:rPr lang="en-US" sz="3200" dirty="0">
                    <a:solidFill>
                      <a:srgbClr val="00B050"/>
                    </a:solidFill>
                  </a:rPr>
                  <a:t>Input</a:t>
                </a:r>
                <a:r>
                  <a:rPr lang="en-US" sz="3200" dirty="0"/>
                  <a:t>: Elements of an underlying data set </a:t>
                </a:r>
                <a14:m>
                  <m:oMath xmlns:m="http://schemas.openxmlformats.org/officeDocument/2006/math">
                    <m:r>
                      <a:rPr lang="en-US" sz="3200" i="1">
                        <a:solidFill>
                          <a:srgbClr val="C00000"/>
                        </a:solidFill>
                        <a:latin typeface="Cambria Math" panose="02040503050406030204" pitchFamily="18" charset="0"/>
                      </a:rPr>
                      <m:t>𝑆</m:t>
                    </m:r>
                  </m:oMath>
                </a14:m>
                <a:r>
                  <a:rPr lang="en-US" sz="3200" dirty="0"/>
                  <a:t>, which arrives sequentially and </a:t>
                </a:r>
                <a:r>
                  <a:rPr lang="en-US" sz="3200" i="1" dirty="0" err="1">
                    <a:solidFill>
                      <a:srgbClr val="C00000"/>
                    </a:solidFill>
                  </a:rPr>
                  <a:t>adversarially</a:t>
                </a:r>
                <a:endParaRPr lang="en-US" sz="3200" i="1" dirty="0"/>
              </a:p>
              <a:p>
                <a:pPr>
                  <a:buClr>
                    <a:schemeClr val="tx1"/>
                  </a:buClr>
                </a:pPr>
                <a:r>
                  <a:rPr lang="en-US" sz="3200" dirty="0">
                    <a:solidFill>
                      <a:srgbClr val="00B050"/>
                    </a:solidFill>
                  </a:rPr>
                  <a:t>Output</a:t>
                </a:r>
                <a:r>
                  <a:rPr lang="en-US" sz="3200" dirty="0"/>
                  <a:t>: Evaluation (or approximation) of a given function</a:t>
                </a:r>
              </a:p>
              <a:p>
                <a:pPr>
                  <a:buClr>
                    <a:schemeClr val="tx1"/>
                  </a:buClr>
                </a:pPr>
                <a:r>
                  <a:rPr lang="en-US" sz="3200" dirty="0">
                    <a:solidFill>
                      <a:srgbClr val="00B050"/>
                    </a:solidFill>
                  </a:rPr>
                  <a:t>Goal</a:t>
                </a:r>
                <a:r>
                  <a:rPr lang="en-US" sz="3200" dirty="0"/>
                  <a:t>: Use space </a:t>
                </a:r>
                <a:r>
                  <a:rPr lang="en-US" sz="3200" i="1" dirty="0">
                    <a:solidFill>
                      <a:srgbClr val="7030A0"/>
                    </a:solidFill>
                  </a:rPr>
                  <a:t>sublinear</a:t>
                </a:r>
                <a:r>
                  <a:rPr lang="en-US" sz="3200" i="1" dirty="0"/>
                  <a:t> </a:t>
                </a:r>
                <a:r>
                  <a:rPr lang="en-US" sz="3200" dirty="0"/>
                  <a:t>in the size </a:t>
                </a:r>
                <a14:m>
                  <m:oMath xmlns:m="http://schemas.openxmlformats.org/officeDocument/2006/math">
                    <m:r>
                      <a:rPr lang="en-US" sz="3200" i="1">
                        <a:solidFill>
                          <a:srgbClr val="C00000"/>
                        </a:solidFill>
                        <a:latin typeface="Cambria Math" panose="02040503050406030204" pitchFamily="18" charset="0"/>
                      </a:rPr>
                      <m:t>𝑚</m:t>
                    </m:r>
                    <m:r>
                      <a:rPr lang="en-US" sz="3200" i="1">
                        <a:solidFill>
                          <a:srgbClr val="C00000"/>
                        </a:solidFill>
                        <a:latin typeface="Cambria Math" panose="02040503050406030204" pitchFamily="18" charset="0"/>
                      </a:rPr>
                      <m:t> </m:t>
                    </m:r>
                  </m:oMath>
                </a14:m>
                <a:r>
                  <a:rPr lang="en-US" sz="3200" dirty="0"/>
                  <a:t>of the input </a:t>
                </a:r>
                <a14:m>
                  <m:oMath xmlns:m="http://schemas.openxmlformats.org/officeDocument/2006/math">
                    <m:r>
                      <a:rPr lang="en-US" sz="3200" i="1">
                        <a:solidFill>
                          <a:srgbClr val="C00000"/>
                        </a:solidFill>
                        <a:latin typeface="Cambria Math" panose="02040503050406030204" pitchFamily="18" charset="0"/>
                      </a:rPr>
                      <m:t>𝑆</m:t>
                    </m:r>
                  </m:oMath>
                </a14:m>
                <a:endParaRPr lang="en-US" sz="3200" dirty="0">
                  <a:solidFill>
                    <a:srgbClr val="C00000"/>
                  </a:solidFill>
                </a:endParaRPr>
              </a:p>
            </p:txBody>
          </p:sp>
        </mc:Choice>
        <mc:Fallback xmlns="">
          <p:sp>
            <p:nvSpPr>
              <p:cNvPr id="3" name="Content Placeholder 2">
                <a:extLst>
                  <a:ext uri="{FF2B5EF4-FFF2-40B4-BE49-F238E27FC236}">
                    <a16:creationId xmlns:a16="http://schemas.microsoft.com/office/drawing/2014/main" id="{15255D49-9D60-44DD-910D-2EBD0529DEC9}"/>
                  </a:ext>
                </a:extLst>
              </p:cNvPr>
              <p:cNvSpPr>
                <a:spLocks noGrp="1" noRot="1" noChangeAspect="1" noMove="1" noResize="1" noEditPoints="1" noAdjustHandles="1" noChangeArrowheads="1" noChangeShapeType="1" noTextEdit="1"/>
              </p:cNvSpPr>
              <p:nvPr>
                <p:ph idx="1"/>
              </p:nvPr>
            </p:nvSpPr>
            <p:spPr>
              <a:blipFill>
                <a:blip r:embed="rId3"/>
                <a:stretch>
                  <a:fillRect l="-1333" t="-2801"/>
                </a:stretch>
              </a:blipFill>
            </p:spPr>
            <p:txBody>
              <a:bodyPr/>
              <a:lstStyle/>
              <a:p>
                <a:r>
                  <a:rPr lang="en-US">
                    <a:noFill/>
                  </a:rPr>
                  <a:t> </a:t>
                </a:r>
              </a:p>
            </p:txBody>
          </p:sp>
        </mc:Fallback>
      </mc:AlternateContent>
      <p:pic>
        <p:nvPicPr>
          <p:cNvPr id="1026" name="Picture 2" descr="Image result for hacker clipart">
            <a:extLst>
              <a:ext uri="{FF2B5EF4-FFF2-40B4-BE49-F238E27FC236}">
                <a16:creationId xmlns:a16="http://schemas.microsoft.com/office/drawing/2014/main" id="{6157BAA3-7F96-4ED9-BBF4-8361607E3A0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3081" y="4158264"/>
            <a:ext cx="1743075" cy="17907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28942A8E-5218-4DA2-9563-772E9BC3A65A}"/>
              </a:ext>
            </a:extLst>
          </p:cNvPr>
          <p:cNvSpPr txBox="1"/>
          <p:nvPr/>
        </p:nvSpPr>
        <p:spPr>
          <a:xfrm>
            <a:off x="3175148" y="4699671"/>
            <a:ext cx="444352"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prstClr val="black"/>
                </a:solidFill>
                <a:effectLst/>
                <a:uLnTx/>
                <a:uFillTx/>
                <a:latin typeface="Calibri" panose="020F0502020204030204"/>
                <a:ea typeface="+mn-ea"/>
                <a:cs typeface="+mn-cs"/>
              </a:rPr>
              <a:t>1</a:t>
            </a:r>
          </a:p>
        </p:txBody>
      </p:sp>
      <p:pic>
        <p:nvPicPr>
          <p:cNvPr id="10" name="Picture 9" descr="A picture containing clipart&#10;&#10;Description automatically generated">
            <a:extLst>
              <a:ext uri="{FF2B5EF4-FFF2-40B4-BE49-F238E27FC236}">
                <a16:creationId xmlns:a16="http://schemas.microsoft.com/office/drawing/2014/main" id="{8DC6FE31-B607-4356-85E4-A2BE83D9C96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90078" y="4001294"/>
            <a:ext cx="1620520" cy="2025650"/>
          </a:xfrm>
          <a:prstGeom prst="rect">
            <a:avLst/>
          </a:prstGeom>
        </p:spPr>
      </p:pic>
      <p:sp>
        <p:nvSpPr>
          <p:cNvPr id="12" name="TextBox 11">
            <a:extLst>
              <a:ext uri="{FF2B5EF4-FFF2-40B4-BE49-F238E27FC236}">
                <a16:creationId xmlns:a16="http://schemas.microsoft.com/office/drawing/2014/main" id="{353B686B-0020-4DE7-BA6E-01AEFC87D6C2}"/>
              </a:ext>
            </a:extLst>
          </p:cNvPr>
          <p:cNvSpPr txBox="1"/>
          <p:nvPr/>
        </p:nvSpPr>
        <p:spPr>
          <a:xfrm>
            <a:off x="8350326" y="4699671"/>
            <a:ext cx="444352"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rgbClr val="00B050"/>
                </a:solidFill>
                <a:effectLst/>
                <a:uLnTx/>
                <a:uFillTx/>
                <a:latin typeface="Calibri" panose="020F0502020204030204"/>
                <a:ea typeface="+mn-ea"/>
                <a:cs typeface="+mn-cs"/>
              </a:rPr>
              <a:t>1</a:t>
            </a:r>
          </a:p>
        </p:txBody>
      </p:sp>
    </p:spTree>
    <p:extLst>
      <p:ext uri="{BB962C8B-B14F-4D97-AF65-F5344CB8AC3E}">
        <p14:creationId xmlns:p14="http://schemas.microsoft.com/office/powerpoint/2010/main" val="1471301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iterate type="lt">
                                    <p:tmAbs val="1000"/>
                                  </p:iterate>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iterate type="lt">
                                    <p:tmAbs val="1000"/>
                                  </p:iterate>
                                  <p:childTnLst>
                                    <p:set>
                                      <p:cBhvr>
                                        <p:cTn id="10"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err="1">
                <a:solidFill>
                  <a:srgbClr val="C00000"/>
                </a:solidFill>
              </a:rPr>
              <a:t>Adversarially</a:t>
            </a:r>
            <a:r>
              <a:rPr lang="en-US" dirty="0">
                <a:solidFill>
                  <a:srgbClr val="C00000"/>
                </a:solidFill>
              </a:rPr>
              <a:t> Robust Streaming</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p:txBody>
              <a:bodyPr>
                <a:normAutofit/>
              </a:bodyPr>
              <a:lstStyle/>
              <a:p>
                <a:pPr>
                  <a:buClr>
                    <a:schemeClr val="tx1"/>
                  </a:buClr>
                </a:pPr>
                <a:r>
                  <a:rPr lang="en-US" sz="3200" dirty="0">
                    <a:solidFill>
                      <a:srgbClr val="00B050"/>
                    </a:solidFill>
                  </a:rPr>
                  <a:t>Input</a:t>
                </a:r>
                <a:r>
                  <a:rPr lang="en-US" sz="3200" dirty="0"/>
                  <a:t>: Elements of an underlying data set </a:t>
                </a:r>
                <a14:m>
                  <m:oMath xmlns:m="http://schemas.openxmlformats.org/officeDocument/2006/math">
                    <m:r>
                      <a:rPr lang="en-US" sz="3200" i="1">
                        <a:solidFill>
                          <a:srgbClr val="C00000"/>
                        </a:solidFill>
                        <a:latin typeface="Cambria Math" panose="02040503050406030204" pitchFamily="18" charset="0"/>
                      </a:rPr>
                      <m:t>𝑆</m:t>
                    </m:r>
                  </m:oMath>
                </a14:m>
                <a:r>
                  <a:rPr lang="en-US" sz="3200" dirty="0"/>
                  <a:t>, which arrives sequentially and </a:t>
                </a:r>
                <a:r>
                  <a:rPr lang="en-US" sz="3200" i="1" dirty="0" err="1">
                    <a:solidFill>
                      <a:srgbClr val="C00000"/>
                    </a:solidFill>
                  </a:rPr>
                  <a:t>adversarially</a:t>
                </a:r>
                <a:endParaRPr lang="en-US" sz="3200" i="1" dirty="0"/>
              </a:p>
              <a:p>
                <a:pPr>
                  <a:buClr>
                    <a:schemeClr val="tx1"/>
                  </a:buClr>
                </a:pPr>
                <a:r>
                  <a:rPr lang="en-US" sz="3200" dirty="0">
                    <a:solidFill>
                      <a:srgbClr val="00B050"/>
                    </a:solidFill>
                  </a:rPr>
                  <a:t>Output</a:t>
                </a:r>
                <a:r>
                  <a:rPr lang="en-US" sz="3200" dirty="0"/>
                  <a:t>: Evaluation (or approximation) of a given function</a:t>
                </a:r>
              </a:p>
              <a:p>
                <a:pPr>
                  <a:buClr>
                    <a:schemeClr val="tx1"/>
                  </a:buClr>
                </a:pPr>
                <a:r>
                  <a:rPr lang="en-US" sz="3200" dirty="0">
                    <a:solidFill>
                      <a:srgbClr val="00B050"/>
                    </a:solidFill>
                  </a:rPr>
                  <a:t>Goal</a:t>
                </a:r>
                <a:r>
                  <a:rPr lang="en-US" sz="3200" dirty="0"/>
                  <a:t>: Use space </a:t>
                </a:r>
                <a:r>
                  <a:rPr lang="en-US" sz="3200" i="1" dirty="0">
                    <a:solidFill>
                      <a:srgbClr val="7030A0"/>
                    </a:solidFill>
                  </a:rPr>
                  <a:t>sublinear</a:t>
                </a:r>
                <a:r>
                  <a:rPr lang="en-US" sz="3200" i="1" dirty="0"/>
                  <a:t> </a:t>
                </a:r>
                <a:r>
                  <a:rPr lang="en-US" sz="3200" dirty="0"/>
                  <a:t>in the size </a:t>
                </a:r>
                <a14:m>
                  <m:oMath xmlns:m="http://schemas.openxmlformats.org/officeDocument/2006/math">
                    <m:r>
                      <a:rPr lang="en-US" sz="3200" i="1">
                        <a:solidFill>
                          <a:srgbClr val="C00000"/>
                        </a:solidFill>
                        <a:latin typeface="Cambria Math" panose="02040503050406030204" pitchFamily="18" charset="0"/>
                      </a:rPr>
                      <m:t>𝑚</m:t>
                    </m:r>
                    <m:r>
                      <a:rPr lang="en-US" sz="3200" i="1">
                        <a:solidFill>
                          <a:srgbClr val="C00000"/>
                        </a:solidFill>
                        <a:latin typeface="Cambria Math" panose="02040503050406030204" pitchFamily="18" charset="0"/>
                      </a:rPr>
                      <m:t> </m:t>
                    </m:r>
                  </m:oMath>
                </a14:m>
                <a:r>
                  <a:rPr lang="en-US" sz="3200" dirty="0"/>
                  <a:t>of the input </a:t>
                </a:r>
                <a14:m>
                  <m:oMath xmlns:m="http://schemas.openxmlformats.org/officeDocument/2006/math">
                    <m:r>
                      <a:rPr lang="en-US" sz="3200" i="1">
                        <a:solidFill>
                          <a:srgbClr val="C00000"/>
                        </a:solidFill>
                        <a:latin typeface="Cambria Math" panose="02040503050406030204" pitchFamily="18" charset="0"/>
                      </a:rPr>
                      <m:t>𝑆</m:t>
                    </m:r>
                  </m:oMath>
                </a14:m>
                <a:endParaRPr lang="en-US" sz="3200" dirty="0">
                  <a:solidFill>
                    <a:srgbClr val="C00000"/>
                  </a:solidFill>
                </a:endParaRPr>
              </a:p>
            </p:txBody>
          </p:sp>
        </mc:Choice>
        <mc:Fallback xmlns="">
          <p:sp>
            <p:nvSpPr>
              <p:cNvPr id="3" name="Content Placeholder 2">
                <a:extLst>
                  <a:ext uri="{FF2B5EF4-FFF2-40B4-BE49-F238E27FC236}">
                    <a16:creationId xmlns:a16="http://schemas.microsoft.com/office/drawing/2014/main" id="{15255D49-9D60-44DD-910D-2EBD0529DEC9}"/>
                  </a:ext>
                </a:extLst>
              </p:cNvPr>
              <p:cNvSpPr>
                <a:spLocks noGrp="1" noRot="1" noChangeAspect="1" noMove="1" noResize="1" noEditPoints="1" noAdjustHandles="1" noChangeArrowheads="1" noChangeShapeType="1" noTextEdit="1"/>
              </p:cNvSpPr>
              <p:nvPr>
                <p:ph idx="1"/>
              </p:nvPr>
            </p:nvSpPr>
            <p:spPr>
              <a:blipFill>
                <a:blip r:embed="rId3"/>
                <a:stretch>
                  <a:fillRect l="-1333" t="-2801"/>
                </a:stretch>
              </a:blipFill>
            </p:spPr>
            <p:txBody>
              <a:bodyPr/>
              <a:lstStyle/>
              <a:p>
                <a:r>
                  <a:rPr lang="en-US">
                    <a:noFill/>
                  </a:rPr>
                  <a:t> </a:t>
                </a:r>
              </a:p>
            </p:txBody>
          </p:sp>
        </mc:Fallback>
      </mc:AlternateContent>
      <p:pic>
        <p:nvPicPr>
          <p:cNvPr id="1026" name="Picture 2" descr="Image result for hacker clipart">
            <a:extLst>
              <a:ext uri="{FF2B5EF4-FFF2-40B4-BE49-F238E27FC236}">
                <a16:creationId xmlns:a16="http://schemas.microsoft.com/office/drawing/2014/main" id="{6157BAA3-7F96-4ED9-BBF4-8361607E3A0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3081" y="4158264"/>
            <a:ext cx="1743075" cy="17907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28942A8E-5218-4DA2-9563-772E9BC3A65A}"/>
              </a:ext>
            </a:extLst>
          </p:cNvPr>
          <p:cNvSpPr txBox="1"/>
          <p:nvPr/>
        </p:nvSpPr>
        <p:spPr>
          <a:xfrm>
            <a:off x="3175148" y="4699671"/>
            <a:ext cx="819455"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prstClr val="black"/>
                </a:solidFill>
                <a:effectLst/>
                <a:uLnTx/>
                <a:uFillTx/>
                <a:latin typeface="Calibri" panose="020F0502020204030204"/>
                <a:ea typeface="+mn-ea"/>
                <a:cs typeface="+mn-cs"/>
              </a:rPr>
              <a:t>1 4</a:t>
            </a:r>
          </a:p>
        </p:txBody>
      </p:sp>
      <p:pic>
        <p:nvPicPr>
          <p:cNvPr id="10" name="Picture 9" descr="A picture containing clipart&#10;&#10;Description automatically generated">
            <a:extLst>
              <a:ext uri="{FF2B5EF4-FFF2-40B4-BE49-F238E27FC236}">
                <a16:creationId xmlns:a16="http://schemas.microsoft.com/office/drawing/2014/main" id="{8DC6FE31-B607-4356-85E4-A2BE83D9C96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90078" y="4001294"/>
            <a:ext cx="1620520" cy="2025650"/>
          </a:xfrm>
          <a:prstGeom prst="rect">
            <a:avLst/>
          </a:prstGeom>
        </p:spPr>
      </p:pic>
      <p:sp>
        <p:nvSpPr>
          <p:cNvPr id="12" name="TextBox 11">
            <a:extLst>
              <a:ext uri="{FF2B5EF4-FFF2-40B4-BE49-F238E27FC236}">
                <a16:creationId xmlns:a16="http://schemas.microsoft.com/office/drawing/2014/main" id="{353B686B-0020-4DE7-BA6E-01AEFC87D6C2}"/>
              </a:ext>
            </a:extLst>
          </p:cNvPr>
          <p:cNvSpPr txBox="1"/>
          <p:nvPr/>
        </p:nvSpPr>
        <p:spPr>
          <a:xfrm>
            <a:off x="8350326" y="4699671"/>
            <a:ext cx="444352"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rgbClr val="00B050"/>
                </a:solidFill>
                <a:effectLst/>
                <a:uLnTx/>
                <a:uFillTx/>
                <a:latin typeface="Calibri" panose="020F0502020204030204"/>
                <a:ea typeface="+mn-ea"/>
                <a:cs typeface="+mn-cs"/>
              </a:rPr>
              <a:t>2</a:t>
            </a:r>
          </a:p>
        </p:txBody>
      </p:sp>
    </p:spTree>
    <p:extLst>
      <p:ext uri="{BB962C8B-B14F-4D97-AF65-F5344CB8AC3E}">
        <p14:creationId xmlns:p14="http://schemas.microsoft.com/office/powerpoint/2010/main" val="2294312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iterate type="lt">
                                    <p:tmAbs val="1000"/>
                                  </p:iterate>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1053</TotalTime>
  <Words>2759</Words>
  <Application>Microsoft Office PowerPoint</Application>
  <PresentationFormat>Widescreen</PresentationFormat>
  <Paragraphs>351</Paragraphs>
  <Slides>55</Slides>
  <Notes>47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55</vt:i4>
      </vt:variant>
    </vt:vector>
  </HeadingPairs>
  <TitlesOfParts>
    <vt:vector size="62" baseType="lpstr">
      <vt:lpstr>Arial</vt:lpstr>
      <vt:lpstr>Calibri</vt:lpstr>
      <vt:lpstr>Calibri Light</vt:lpstr>
      <vt:lpstr>Cambria Math</vt:lpstr>
      <vt:lpstr>Wingdings</vt:lpstr>
      <vt:lpstr>Wingdings 3</vt:lpstr>
      <vt:lpstr>Office Theme</vt:lpstr>
      <vt:lpstr>A Strong Separation for Adversarially Robust ℓ_0 Estimation for Linear Sketches </vt:lpstr>
      <vt:lpstr>Streaming Model</vt:lpstr>
      <vt:lpstr>Lots of problems…</vt:lpstr>
      <vt:lpstr>Distinct Elements</vt:lpstr>
      <vt:lpstr>Insertion-Only Streams</vt:lpstr>
      <vt:lpstr>Streaming Algorithms for ℓ_0 Estimation</vt:lpstr>
      <vt:lpstr>Streaming Algorithms for ℓ_0 Estimation</vt:lpstr>
      <vt:lpstr>Adversarially Robust Streaming</vt:lpstr>
      <vt:lpstr>Adversarially Robust Streaming</vt:lpstr>
      <vt:lpstr>Adversarially Robust Streaming</vt:lpstr>
      <vt:lpstr>Adversarially Robust Streaming</vt:lpstr>
      <vt:lpstr>Adversarially Robust Streaming</vt:lpstr>
      <vt:lpstr>Adversarially Robust Streaming</vt:lpstr>
      <vt:lpstr>Robust Algorithms for ℓ_0 Estimation</vt:lpstr>
      <vt:lpstr>Robust Algorithms for ℓ_0 Estimation</vt:lpstr>
      <vt:lpstr>Insertion-Deletion Streams</vt:lpstr>
      <vt:lpstr>Insertion-Deletion Streams</vt:lpstr>
      <vt:lpstr>Linear Sketch</vt:lpstr>
      <vt:lpstr>Reconstruction Attack on Linear Sketches</vt:lpstr>
      <vt:lpstr>Reconstruction Attack on Linear Sketches</vt:lpstr>
      <vt:lpstr>Our Contribution</vt:lpstr>
      <vt:lpstr>Questions?</vt:lpstr>
      <vt:lpstr>Gap ℓ_0 Norm Problem</vt:lpstr>
      <vt:lpstr>Attack Outline</vt:lpstr>
      <vt:lpstr>PowerPoint Presentation</vt:lpstr>
      <vt:lpstr>Attack Outline</vt:lpstr>
      <vt:lpstr>Attack Outline</vt:lpstr>
      <vt:lpstr>Interactive Fingerprinting Code Problem</vt:lpstr>
      <vt:lpstr>Interactive Fingerprinting Codes</vt:lpstr>
      <vt:lpstr>Significant Coordinates (I)</vt:lpstr>
      <vt:lpstr>PowerPoint Presentation</vt:lpstr>
      <vt:lpstr>Significant Coordinates (II)</vt:lpstr>
      <vt:lpstr>Significant Coordinates (II)</vt:lpstr>
      <vt:lpstr>PowerPoint Presentation</vt:lpstr>
      <vt:lpstr>PowerPoint Presentation</vt:lpstr>
      <vt:lpstr>Significant Coordinates (III)</vt:lpstr>
      <vt:lpstr>Significant Coordinates</vt:lpstr>
      <vt:lpstr>Pre-processing the Sketch Matrix</vt:lpstr>
      <vt:lpstr>Pre-processing the Sketch Matrix</vt:lpstr>
      <vt:lpstr>Pre-processing the Sketch Matrix</vt:lpstr>
      <vt:lpstr>Overall Attack</vt:lpstr>
      <vt:lpstr>Questions?</vt:lpstr>
      <vt:lpstr>Attacking the Dense Part</vt:lpstr>
      <vt:lpstr>Attacking the Dense Part</vt:lpstr>
      <vt:lpstr>Overall Attack</vt:lpstr>
      <vt:lpstr>Bounding the Total Variation Distance</vt:lpstr>
      <vt:lpstr>Bounding the Total Variation Distance</vt:lpstr>
      <vt:lpstr>Bounding the Total Variation Distance</vt:lpstr>
      <vt:lpstr>Constructing Hard Distributions</vt:lpstr>
      <vt:lpstr>Moment Matching</vt:lpstr>
      <vt:lpstr>Overall Attack</vt:lpstr>
      <vt:lpstr>Main Results</vt:lpstr>
      <vt:lpstr>Other Results</vt:lpstr>
      <vt:lpstr>Future Directions</vt:lpstr>
      <vt:lpstr>Future Directions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Samson Zhou</dc:creator>
  <cp:lastModifiedBy>Samson Zhou</cp:lastModifiedBy>
  <cp:revision>38</cp:revision>
  <dcterms:created xsi:type="dcterms:W3CDTF">2024-08-05T23:40:15Z</dcterms:created>
  <dcterms:modified xsi:type="dcterms:W3CDTF">2024-08-07T21:54:55Z</dcterms:modified>
</cp:coreProperties>
</file>